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6" r:id="rId3"/>
    <p:sldId id="261" r:id="rId4"/>
    <p:sldId id="260" r:id="rId5"/>
    <p:sldId id="262" r:id="rId6"/>
    <p:sldId id="266" r:id="rId7"/>
    <p:sldId id="258" r:id="rId8"/>
    <p:sldId id="263" r:id="rId9"/>
    <p:sldId id="264" r:id="rId10"/>
    <p:sldId id="271" r:id="rId11"/>
    <p:sldId id="267" r:id="rId12"/>
    <p:sldId id="268" r:id="rId13"/>
    <p:sldId id="272" r:id="rId14"/>
    <p:sldId id="269" r:id="rId15"/>
    <p:sldId id="275" r:id="rId16"/>
    <p:sldId id="276" r:id="rId17"/>
    <p:sldId id="273" r:id="rId18"/>
    <p:sldId id="277" r:id="rId19"/>
    <p:sldId id="279" r:id="rId20"/>
    <p:sldId id="278" r:id="rId21"/>
    <p:sldId id="280" r:id="rId22"/>
    <p:sldId id="274" r:id="rId23"/>
    <p:sldId id="270" r:id="rId24"/>
    <p:sldId id="281" r:id="rId25"/>
    <p:sldId id="283" r:id="rId26"/>
    <p:sldId id="282" r:id="rId27"/>
    <p:sldId id="26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1D4B965-67C6-408D-9704-BC3104BFCB7B}" type="datetimeFigureOut">
              <a:rPr lang="ru-RU" smtClean="0"/>
              <a:pPr/>
              <a:t>23.06.2013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BF08713-3DCC-4DD0-B715-0A0A954BA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4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1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omop.su/2001/02/32676.php" TargetMode="External"/><Relationship Id="rId13" Type="http://schemas.openxmlformats.org/officeDocument/2006/relationships/hyperlink" Target="http://www.likebook.ru/books/view/123928/?page=3" TargetMode="External"/><Relationship Id="rId18" Type="http://schemas.openxmlformats.org/officeDocument/2006/relationships/hyperlink" Target="http://www.knowbiology.ru/rastenia/tkani--rasteniya-page2.html" TargetMode="External"/><Relationship Id="rId3" Type="http://schemas.openxmlformats.org/officeDocument/2006/relationships/hyperlink" Target="http://www.medbiol.ru/medbiol/botanica/001607fa.htm" TargetMode="External"/><Relationship Id="rId7" Type="http://schemas.openxmlformats.org/officeDocument/2006/relationships/hyperlink" Target="http://forest.geoman.ru/forest/item/f00/s02/e0002073/index.shtml" TargetMode="External"/><Relationship Id="rId12" Type="http://schemas.openxmlformats.org/officeDocument/2006/relationships/hyperlink" Target="http://biologiyavklasse.ru/ste" TargetMode="External"/><Relationship Id="rId17" Type="http://schemas.openxmlformats.org/officeDocument/2006/relationships/hyperlink" Target="http://n-t.ru/nj/nz/1988/1201.htm" TargetMode="External"/><Relationship Id="rId2" Type="http://schemas.openxmlformats.org/officeDocument/2006/relationships/hyperlink" Target="http://do.gendocs.ru/docs/index-11069.html" TargetMode="External"/><Relationship Id="rId16" Type="http://schemas.openxmlformats.org/officeDocument/2006/relationships/hyperlink" Target="http://bioword.narod.ru/A/A440.htm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valleyflora.ru/konus-narastaniya-steblya.html" TargetMode="External"/><Relationship Id="rId11" Type="http://schemas.openxmlformats.org/officeDocument/2006/relationships/hyperlink" Target="http://www.drofa.ru/files/pres" TargetMode="External"/><Relationship Id="rId5" Type="http://schemas.openxmlformats.org/officeDocument/2006/relationships/hyperlink" Target="http://e-lib.gasu.ru/eposobia/papina/bolprak/R_3_1.html" TargetMode="External"/><Relationship Id="rId15" Type="http://schemas.openxmlformats.org/officeDocument/2006/relationships/hyperlink" Target="http://lib.znate.ru/docs/index-181484.html" TargetMode="External"/><Relationship Id="rId10" Type="http://schemas.openxmlformats.org/officeDocument/2006/relationships/hyperlink" Target="http://www.nn-catalog.ru/tovar" TargetMode="External"/><Relationship Id="rId19" Type="http://schemas.openxmlformats.org/officeDocument/2006/relationships/hyperlink" Target="http://www.studmed.ru/docs/document3831/&#1083;&#1077;&#1082;&#1094;&#1080;&#1080;-&#1087;&#1086;-&#1073;&#1086;&#1090;&#1072;&#1085;&#1080;&#1082;&#1077;?page=12" TargetMode="External"/><Relationship Id="rId4" Type="http://schemas.openxmlformats.org/officeDocument/2006/relationships/hyperlink" Target="http://for-schoolboy.ru/Tkani-rasteniy-415.html" TargetMode="External"/><Relationship Id="rId9" Type="http://schemas.openxmlformats.org/officeDocument/2006/relationships/hyperlink" Target="http://www.liveinternet.ru/users/3377564/post231339750/" TargetMode="External"/><Relationship Id="rId14" Type="http://schemas.openxmlformats.org/officeDocument/2006/relationships/hyperlink" Target="http://kiev.convdocs.org/docs/11790/index-33575-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09120"/>
            <a:ext cx="8208912" cy="112968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Учебное пособие для учащихся 6-7 классов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</p:spPr>
        <p:txBody>
          <a:bodyPr/>
          <a:lstStyle/>
          <a:p>
            <a:r>
              <a:rPr lang="ru-RU" b="1" dirty="0" smtClean="0"/>
              <a:t>Школьный определитель тканей </a:t>
            </a:r>
            <a:r>
              <a:rPr lang="ru-RU" b="1" dirty="0" smtClean="0"/>
              <a:t>высших растений</a:t>
            </a: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259632" y="5661248"/>
            <a:ext cx="6400800" cy="48999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Автор: Малышева Ирина Владимировна, учитель биологии МБОУ СОШ №1 г. Николаевска-на-Амуре Хабаровского края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/>
              <a:t>  1. Первичная </a:t>
            </a:r>
            <a:r>
              <a:rPr lang="ru-RU" sz="2000" dirty="0" smtClean="0"/>
              <a:t>покровная ткань, </a:t>
            </a:r>
            <a:r>
              <a:rPr lang="ru-RU" sz="2000" dirty="0" smtClean="0"/>
              <a:t>покрывает </a:t>
            </a:r>
            <a:r>
              <a:rPr lang="ru-RU" sz="2000" dirty="0" smtClean="0"/>
              <a:t>листья и молодые стебли. Чаще всего </a:t>
            </a:r>
            <a:r>
              <a:rPr lang="ru-RU" sz="2000" dirty="0" smtClean="0"/>
              <a:t>состоит </a:t>
            </a:r>
            <a:r>
              <a:rPr lang="ru-RU" sz="2000" dirty="0" smtClean="0"/>
              <a:t>из </a:t>
            </a:r>
            <a:r>
              <a:rPr lang="ru-RU" sz="2000" b="1" dirty="0" smtClean="0"/>
              <a:t>одного слоя </a:t>
            </a:r>
            <a:r>
              <a:rPr lang="ru-RU" sz="2000" dirty="0" smtClean="0"/>
              <a:t>живых, плотно сомкнутых клеток. </a:t>
            </a:r>
            <a:r>
              <a:rPr lang="ru-RU" sz="2000" b="1" dirty="0" smtClean="0"/>
              <a:t>Хлоропластов в них </a:t>
            </a:r>
            <a:r>
              <a:rPr lang="ru-RU" sz="2000" b="1" dirty="0" smtClean="0"/>
              <a:t>мало, чаще </a:t>
            </a:r>
            <a:r>
              <a:rPr lang="ru-RU" sz="2000" b="1" dirty="0" smtClean="0"/>
              <a:t>нет </a:t>
            </a:r>
            <a:r>
              <a:rPr lang="ru-RU" sz="2000" b="1" dirty="0" smtClean="0"/>
              <a:t>совсем</a:t>
            </a:r>
            <a:r>
              <a:rPr lang="ru-RU" sz="2000" dirty="0" smtClean="0"/>
              <a:t>. </a:t>
            </a:r>
            <a:r>
              <a:rPr lang="ru-RU" sz="2000" b="1" dirty="0" smtClean="0"/>
              <a:t>Стенки </a:t>
            </a:r>
            <a:r>
              <a:rPr lang="ru-RU" sz="2000" b="1" dirty="0" smtClean="0"/>
              <a:t>клеток обычно </a:t>
            </a:r>
            <a:r>
              <a:rPr lang="ru-RU" sz="2000" b="1" dirty="0" smtClean="0"/>
              <a:t>извилистые.</a:t>
            </a:r>
            <a:r>
              <a:rPr lang="ru-RU" sz="2000" dirty="0" smtClean="0"/>
              <a:t> </a:t>
            </a:r>
            <a:r>
              <a:rPr lang="ru-RU" sz="2000" dirty="0" smtClean="0"/>
              <a:t>Толщина стенок неодинакова: наружные, граничащие с внешней средой, более толстые, чем остальные, и покрыты слоем кутикулы. </a:t>
            </a:r>
            <a:r>
              <a:rPr lang="ru-RU" sz="2000" dirty="0" smtClean="0"/>
              <a:t>Может иметь выросты – волоски  </a:t>
            </a:r>
            <a:r>
              <a:rPr lang="ru-RU" sz="2000" dirty="0" smtClean="0"/>
              <a:t>разнообразного строения, </a:t>
            </a:r>
            <a:r>
              <a:rPr lang="ru-RU" sz="2000" dirty="0" smtClean="0"/>
              <a:t>чешуйки </a:t>
            </a:r>
            <a:r>
              <a:rPr lang="ru-RU" sz="2000" dirty="0" smtClean="0"/>
              <a:t>и др</a:t>
            </a:r>
            <a:r>
              <a:rPr lang="ru-RU" sz="2000" dirty="0" smtClean="0"/>
              <a:t>.      Есть  </a:t>
            </a:r>
            <a:r>
              <a:rPr lang="ru-RU" sz="2000" b="1" dirty="0" err="1" smtClean="0"/>
              <a:t>устьичные</a:t>
            </a:r>
            <a:r>
              <a:rPr lang="ru-RU" sz="2000" b="1" dirty="0" smtClean="0"/>
              <a:t> </a:t>
            </a:r>
            <a:r>
              <a:rPr lang="ru-RU" sz="2000" b="1" dirty="0" smtClean="0"/>
              <a:t>аппараты </a:t>
            </a:r>
            <a:r>
              <a:rPr lang="ru-RU" sz="2000" dirty="0" smtClean="0"/>
              <a:t>с нижней, а у водных растений  – с верхней части листа. </a:t>
            </a:r>
          </a:p>
          <a:p>
            <a:pPr>
              <a:buNone/>
            </a:pPr>
            <a:r>
              <a:rPr lang="ru-RU" sz="2000" b="1" i="1" dirty="0" smtClean="0"/>
              <a:t>     Эпидерма (кожица, эпидермис)</a:t>
            </a:r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r>
              <a:rPr lang="ru-RU" sz="2000" dirty="0" smtClean="0"/>
              <a:t>0. Состоит из нескольких слоев  клеток, не имеет устьиц</a:t>
            </a:r>
            <a:endParaRPr lang="ru-RU" sz="2000" dirty="0"/>
          </a:p>
        </p:txBody>
      </p:sp>
      <p:sp>
        <p:nvSpPr>
          <p:cNvPr id="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948264" y="6093296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22088"/>
          <a:stretch>
            <a:fillRect/>
          </a:stretch>
        </p:blipFill>
        <p:spPr bwMode="auto">
          <a:xfrm>
            <a:off x="5724128" y="2564904"/>
            <a:ext cx="3048000" cy="293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 l="6615" t="13551" r="7391" b="6801"/>
          <a:stretch>
            <a:fillRect/>
          </a:stretch>
        </p:blipFill>
        <p:spPr bwMode="auto">
          <a:xfrm>
            <a:off x="323528" y="2492896"/>
            <a:ext cx="4968552" cy="322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 </a:t>
            </a:r>
            <a:r>
              <a:rPr lang="ru-RU" sz="1600" dirty="0" smtClean="0"/>
              <a:t>2.</a:t>
            </a:r>
            <a:r>
              <a:rPr lang="ru-RU" sz="1600" b="1" i="1" dirty="0" smtClean="0"/>
              <a:t> </a:t>
            </a:r>
            <a:r>
              <a:rPr lang="ru-RU" sz="1600" dirty="0" smtClean="0"/>
              <a:t>Ткань </a:t>
            </a:r>
            <a:r>
              <a:rPr lang="ru-RU" sz="1600" dirty="0" smtClean="0"/>
              <a:t>состоит из правильных </a:t>
            </a:r>
            <a:r>
              <a:rPr lang="ru-RU" sz="1600" dirty="0" smtClean="0"/>
              <a:t>радиальных  </a:t>
            </a:r>
            <a:r>
              <a:rPr lang="ru-RU" sz="1600" dirty="0" smtClean="0"/>
              <a:t>рядов плотно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сомкнутых </a:t>
            </a:r>
            <a:r>
              <a:rPr lang="ru-RU" sz="1600" dirty="0" smtClean="0"/>
              <a:t>клеток, на стенках которых откладывается </a:t>
            </a:r>
            <a:r>
              <a:rPr lang="ru-RU" sz="1600" dirty="0" err="1" smtClean="0"/>
              <a:t>суберин</a:t>
            </a:r>
            <a:r>
              <a:rPr lang="ru-RU" sz="1600" dirty="0" smtClean="0"/>
              <a:t>.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Содержимое </a:t>
            </a:r>
            <a:r>
              <a:rPr lang="ru-RU" sz="1600" dirty="0" smtClean="0"/>
              <a:t>клеток мертвое </a:t>
            </a:r>
            <a:r>
              <a:rPr lang="ru-RU" sz="1600" dirty="0" smtClean="0"/>
              <a:t>.</a:t>
            </a:r>
            <a:r>
              <a:rPr lang="ru-RU" sz="1600" dirty="0" smtClean="0"/>
              <a:t> Для транспирации и газообмена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в пробке имеются </a:t>
            </a:r>
            <a:r>
              <a:rPr lang="ru-RU" sz="1600" dirty="0" smtClean="0"/>
              <a:t>особые образования - чечевички,</a:t>
            </a:r>
          </a:p>
          <a:p>
            <a:pPr>
              <a:buNone/>
            </a:pPr>
            <a:r>
              <a:rPr lang="ru-RU" sz="1600" dirty="0" smtClean="0"/>
              <a:t>заполненные </a:t>
            </a:r>
            <a:r>
              <a:rPr lang="ru-RU" sz="1600" dirty="0" smtClean="0"/>
              <a:t>округлыми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клетками</a:t>
            </a:r>
            <a:r>
              <a:rPr lang="ru-RU" sz="1600" dirty="0" smtClean="0"/>
              <a:t>, между которыми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имеются </a:t>
            </a:r>
            <a:r>
              <a:rPr lang="ru-RU" sz="1600" dirty="0" smtClean="0"/>
              <a:t>большие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межклетники</a:t>
            </a:r>
            <a:r>
              <a:rPr lang="ru-RU" sz="1600" dirty="0" smtClean="0"/>
              <a:t>.</a:t>
            </a:r>
          </a:p>
          <a:p>
            <a:pPr>
              <a:buNone/>
            </a:pPr>
            <a:r>
              <a:rPr lang="ru-RU" sz="1600" b="1" i="1" dirty="0" smtClean="0"/>
              <a:t> Пробка. </a:t>
            </a:r>
            <a:endParaRPr lang="ru-RU" sz="1600" b="1" i="1" dirty="0" smtClean="0"/>
          </a:p>
          <a:p>
            <a:pPr>
              <a:buNone/>
            </a:pPr>
            <a:endParaRPr lang="ru-RU" sz="1700" b="1" i="1" dirty="0" smtClean="0"/>
          </a:p>
          <a:p>
            <a:pPr>
              <a:buNone/>
            </a:pPr>
            <a:endParaRPr lang="ru-RU" sz="1700" b="1" i="1" dirty="0" smtClean="0"/>
          </a:p>
          <a:p>
            <a:pPr>
              <a:buNone/>
            </a:pPr>
            <a:endParaRPr lang="ru-RU" sz="1700" b="1" i="1" dirty="0" smtClean="0"/>
          </a:p>
          <a:p>
            <a:pPr>
              <a:buNone/>
            </a:pPr>
            <a:endParaRPr lang="ru-RU" sz="1700" b="1" i="1" dirty="0" smtClean="0"/>
          </a:p>
          <a:p>
            <a:pPr>
              <a:buNone/>
            </a:pPr>
            <a:endParaRPr lang="ru-RU" sz="1700" b="1" i="1" dirty="0" smtClean="0"/>
          </a:p>
          <a:p>
            <a:pPr algn="r">
              <a:buNone/>
            </a:pPr>
            <a:r>
              <a:rPr lang="ru-RU" sz="1700" dirty="0" smtClean="0"/>
              <a:t>                                          </a:t>
            </a:r>
            <a:r>
              <a:rPr lang="ru-RU" sz="1600" dirty="0" smtClean="0"/>
              <a:t>0. Формируется на  стволах и многолетних ветвях и  корнях </a:t>
            </a:r>
          </a:p>
          <a:p>
            <a:pPr algn="r">
              <a:buNone/>
            </a:pPr>
            <a:r>
              <a:rPr lang="ru-RU" sz="1600" dirty="0" smtClean="0"/>
              <a:t>деревьев. Трещиноватая и неровная, надежно предохраняет </a:t>
            </a:r>
          </a:p>
          <a:p>
            <a:pPr algn="r">
              <a:buNone/>
            </a:pPr>
            <a:r>
              <a:rPr lang="ru-RU" sz="1600" dirty="0" smtClean="0"/>
              <a:t>стволы деревьев от механических повреждений, лесных низовых </a:t>
            </a:r>
          </a:p>
          <a:p>
            <a:pPr algn="r">
              <a:buNone/>
            </a:pPr>
            <a:r>
              <a:rPr lang="ru-RU" sz="1600" dirty="0" smtClean="0"/>
              <a:t>пожаров, патогенных микроорганизмов</a:t>
            </a:r>
          </a:p>
          <a:p>
            <a:pPr algn="r">
              <a:buNone/>
            </a:pPr>
            <a:r>
              <a:rPr lang="ru-RU" sz="1600" dirty="0" smtClean="0"/>
              <a:t> </a:t>
            </a:r>
            <a:r>
              <a:rPr lang="ru-RU" sz="1600" b="1" i="1" dirty="0" smtClean="0"/>
              <a:t>Корка (</a:t>
            </a:r>
            <a:r>
              <a:rPr lang="ru-RU" sz="1600" b="1" i="1" dirty="0" err="1" smtClean="0"/>
              <a:t>ритидом</a:t>
            </a:r>
            <a:r>
              <a:rPr lang="ru-RU" sz="1600" b="1" i="1" dirty="0" smtClean="0"/>
              <a:t>) </a:t>
            </a:r>
            <a:endParaRPr lang="ru-RU" sz="16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556792"/>
            <a:ext cx="3240360" cy="249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6228184" y="188640"/>
            <a:ext cx="2504108" cy="4176464"/>
            <a:chOff x="6084168" y="188640"/>
            <a:chExt cx="2504108" cy="4176464"/>
          </a:xfrm>
        </p:grpSpPr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84168" y="188640"/>
              <a:ext cx="2504108" cy="3818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Прямоугольник 11"/>
            <p:cNvSpPr/>
            <p:nvPr/>
          </p:nvSpPr>
          <p:spPr>
            <a:xfrm>
              <a:off x="6516216" y="3933056"/>
              <a:ext cx="1944216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1- чечевичка, 2 – кожица, 3- пробка</a:t>
              </a:r>
              <a:endParaRPr lang="ru-RU" sz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79512" y="3717032"/>
            <a:ext cx="2578267" cy="3024336"/>
            <a:chOff x="193533" y="2060848"/>
            <a:chExt cx="2578267" cy="3024336"/>
          </a:xfrm>
        </p:grpSpPr>
        <p:pic>
          <p:nvPicPr>
            <p:cNvPr id="6154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3533" y="2060848"/>
              <a:ext cx="2578267" cy="2198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>
              <a:off x="611560" y="3933056"/>
              <a:ext cx="1728192" cy="11521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Корка вишни </a:t>
              </a:r>
              <a:r>
                <a:rPr lang="ru-RU" sz="1200" dirty="0" smtClean="0"/>
                <a:t>на поперечном разрезе: </a:t>
              </a:r>
              <a:r>
                <a:rPr lang="ru-RU" sz="1200" dirty="0" smtClean="0"/>
                <a:t>1 – перидермы; 2 – вынужденно отмершие ткани коры</a:t>
              </a:r>
              <a:endParaRPr lang="ru-RU" sz="1200" dirty="0"/>
            </a:p>
          </p:txBody>
        </p:sp>
      </p:grp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5" cstate="print"/>
          <a:srcRect t="64893"/>
          <a:stretch>
            <a:fillRect/>
          </a:stretch>
        </p:blipFill>
        <p:spPr bwMode="auto">
          <a:xfrm>
            <a:off x="2411760" y="5661248"/>
            <a:ext cx="2665479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1835696" y="2924944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</a:t>
            </a:r>
            <a:r>
              <a:rPr lang="ru-RU" b="1" dirty="0" smtClean="0"/>
              <a:t>пределение проводящих тканей</a:t>
            </a:r>
            <a:endParaRPr lang="ru-RU" b="1" dirty="0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851920" y="6021288"/>
            <a:ext cx="504230" cy="43204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499992" y="602128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45553" t="7547" r="9977" b="27141"/>
          <a:stretch>
            <a:fillRect/>
          </a:stretch>
        </p:blipFill>
        <p:spPr bwMode="auto">
          <a:xfrm>
            <a:off x="251520" y="3068960"/>
            <a:ext cx="338437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516216" y="3933056"/>
            <a:ext cx="22322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Ксилема  </a:t>
            </a:r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r"/>
            <a:r>
              <a:rPr lang="ru-RU" sz="1600" dirty="0" smtClean="0"/>
              <a:t>Флоэма  </a:t>
            </a:r>
            <a:endParaRPr lang="ru-RU" sz="16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8316416" y="4077072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6948264" y="4293096"/>
            <a:ext cx="8384" cy="5676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784976" cy="6336704"/>
          </a:xfrm>
        </p:spPr>
        <p:txBody>
          <a:bodyPr>
            <a:normAutofit/>
          </a:bodyPr>
          <a:lstStyle/>
          <a:p>
            <a:pPr marL="342900" indent="-342900">
              <a:buNone/>
            </a:pPr>
            <a:r>
              <a:rPr lang="ru-RU" sz="1800" dirty="0" smtClean="0"/>
              <a:t>1</a:t>
            </a:r>
            <a:r>
              <a:rPr lang="ru-RU" sz="1600" dirty="0" smtClean="0"/>
              <a:t>. Состоит </a:t>
            </a:r>
            <a:r>
              <a:rPr lang="ru-RU" sz="1600" dirty="0" smtClean="0"/>
              <a:t>из </a:t>
            </a:r>
            <a:r>
              <a:rPr lang="ru-RU" sz="1600" dirty="0" smtClean="0"/>
              <a:t>сосудов (трахей)                  </a:t>
            </a:r>
            <a:r>
              <a:rPr lang="ru-RU" sz="1600" dirty="0" smtClean="0"/>
              <a:t>и </a:t>
            </a:r>
            <a:r>
              <a:rPr lang="ru-RU" sz="1600" dirty="0" err="1" smtClean="0"/>
              <a:t>трахеид</a:t>
            </a:r>
            <a:r>
              <a:rPr lang="ru-RU" sz="1600" dirty="0" smtClean="0"/>
              <a:t>,                 </a:t>
            </a:r>
            <a:r>
              <a:rPr lang="ru-RU" sz="1600" dirty="0" smtClean="0"/>
              <a:t>древесинной паренхимы и (не всегда) древесинных волокон (</a:t>
            </a:r>
            <a:r>
              <a:rPr lang="ru-RU" sz="1600" dirty="0" err="1" smtClean="0"/>
              <a:t>либриформа</a:t>
            </a:r>
            <a:r>
              <a:rPr lang="ru-RU" sz="1600" dirty="0" smtClean="0"/>
              <a:t>). </a:t>
            </a:r>
            <a:r>
              <a:rPr lang="ru-RU" sz="1600" dirty="0" smtClean="0"/>
              <a:t>Сосуды состоят из мертвых клеток. По ткани   передвигаются </a:t>
            </a:r>
            <a:r>
              <a:rPr lang="ru-RU" sz="1600" dirty="0" smtClean="0"/>
              <a:t>вода и минеральные вещества. </a:t>
            </a:r>
          </a:p>
          <a:p>
            <a:pPr>
              <a:buNone/>
            </a:pPr>
            <a:r>
              <a:rPr lang="ru-RU" sz="1800" b="1" i="1" dirty="0" smtClean="0"/>
              <a:t>Ксилема </a:t>
            </a:r>
            <a:r>
              <a:rPr lang="ru-RU" sz="1800" b="1" i="1" dirty="0" smtClean="0"/>
              <a:t>(древесина)</a:t>
            </a:r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r>
              <a:rPr lang="ru-RU" sz="1600" dirty="0" smtClean="0"/>
              <a:t>0. Состоит </a:t>
            </a:r>
            <a:r>
              <a:rPr lang="ru-RU" sz="1600" dirty="0" smtClean="0"/>
              <a:t>из ситовидных трубок и сопровождающих </a:t>
            </a:r>
            <a:r>
              <a:rPr lang="ru-RU" sz="1600" dirty="0" smtClean="0"/>
              <a:t>клеток                , состоящих из живых клеток. </a:t>
            </a:r>
            <a:r>
              <a:rPr lang="ru-RU" sz="1600" dirty="0" smtClean="0"/>
              <a:t>Ядра таких клеток после созревания отмирают, а цитоплазма прижимается к стенкам, освобождая путь для органических веществ. Торцевые стенки клеток ситовидных трубок постепенно покрываются порами и начинают напоминать сито – это ситовидные пластинки. Во флоэме имеются клетки и других видов: лубяные волокна, лубяная паренхима, </a:t>
            </a:r>
            <a:r>
              <a:rPr lang="ru-RU" sz="1600" dirty="0" err="1" smtClean="0"/>
              <a:t>склереиды</a:t>
            </a:r>
            <a:r>
              <a:rPr lang="ru-RU" sz="1600" dirty="0" smtClean="0"/>
              <a:t>.</a:t>
            </a:r>
            <a:r>
              <a:rPr lang="ru-RU" sz="1600" dirty="0" smtClean="0"/>
              <a:t>  </a:t>
            </a:r>
            <a:r>
              <a:rPr lang="ru-RU" sz="1600" dirty="0" smtClean="0"/>
              <a:t>По </a:t>
            </a:r>
            <a:r>
              <a:rPr lang="ru-RU" sz="1600" dirty="0" smtClean="0"/>
              <a:t>этой ткани  </a:t>
            </a:r>
            <a:r>
              <a:rPr lang="ru-RU" sz="1600" dirty="0" smtClean="0"/>
              <a:t>передвигаются органические вещества. </a:t>
            </a:r>
            <a:endParaRPr lang="ru-RU" sz="1600" dirty="0" smtClean="0"/>
          </a:p>
          <a:p>
            <a:pPr>
              <a:buNone/>
            </a:pPr>
            <a:r>
              <a:rPr lang="ru-RU" sz="1600" b="1" i="1" dirty="0" smtClean="0"/>
              <a:t>Флоэма (</a:t>
            </a:r>
            <a:r>
              <a:rPr lang="ru-RU" sz="1600" b="1" i="1" dirty="0" smtClean="0"/>
              <a:t>луб</a:t>
            </a:r>
            <a:r>
              <a:rPr lang="ru-RU" sz="1600" b="1" i="1" dirty="0" smtClean="0"/>
              <a:t>)</a:t>
            </a:r>
            <a:endParaRPr lang="ru-RU" sz="1600" b="1" i="1" dirty="0"/>
          </a:p>
        </p:txBody>
      </p:sp>
      <p:sp>
        <p:nvSpPr>
          <p:cNvPr id="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131840" y="188640"/>
            <a:ext cx="504056" cy="28803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004048" y="188640"/>
            <a:ext cx="432048" cy="28803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3419872" y="980728"/>
            <a:ext cx="5040560" cy="2808312"/>
            <a:chOff x="2915816" y="1196752"/>
            <a:chExt cx="5040560" cy="2969402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15816" y="1196752"/>
              <a:ext cx="2880320" cy="2969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5724128" y="1340768"/>
              <a:ext cx="2232248" cy="24482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Строение участка ксилемы двудольного растения (вверху — поперечное сечение, внизу — продольное): 1 — кольчатое утолщение стенок сосудов, 2, 3 — спиральное, 4 — лестничное; 5 — пористый сосуд; 1—3 — </a:t>
              </a:r>
              <a:r>
                <a:rPr lang="ru-RU" sz="1200" dirty="0" err="1" smtClean="0"/>
                <a:t>протоксилема</a:t>
              </a:r>
              <a:r>
                <a:rPr lang="ru-RU" sz="1200" dirty="0" smtClean="0"/>
                <a:t>, 4—5 — метаксилема, 6 — паренхима.</a:t>
              </a:r>
              <a:endParaRPr lang="ru-RU" sz="1200" dirty="0"/>
            </a:p>
          </p:txBody>
        </p:sp>
      </p:grp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276510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2160" y="4149080"/>
            <a:ext cx="432048" cy="28803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6372200" y="6093296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4860032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/>
              <a:t>Трахеиды</a:t>
            </a:r>
            <a:r>
              <a:rPr lang="ru-RU" sz="1600" dirty="0" smtClean="0"/>
              <a:t> представляют собой узкие, </a:t>
            </a:r>
            <a:r>
              <a:rPr lang="ru-RU" sz="1600" dirty="0" smtClean="0"/>
              <a:t>сильно </a:t>
            </a:r>
            <a:r>
              <a:rPr lang="ru-RU" sz="1600" dirty="0" smtClean="0"/>
              <a:t>вытянутые в длину мертвые клетки </a:t>
            </a:r>
            <a:r>
              <a:rPr lang="ru-RU" sz="1600" dirty="0" smtClean="0"/>
              <a:t>с заостренными </a:t>
            </a:r>
            <a:r>
              <a:rPr lang="ru-RU" sz="1600" dirty="0" smtClean="0"/>
              <a:t>концами и </a:t>
            </a:r>
            <a:r>
              <a:rPr lang="ru-RU" sz="1600" dirty="0" smtClean="0"/>
              <a:t> </a:t>
            </a:r>
            <a:r>
              <a:rPr lang="ru-RU" sz="1600" dirty="0" err="1" smtClean="0"/>
              <a:t>древесневшими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оболочками</a:t>
            </a:r>
            <a:r>
              <a:rPr lang="ru-RU" sz="1600" dirty="0" smtClean="0"/>
              <a:t>. </a:t>
            </a:r>
            <a:r>
              <a:rPr lang="ru-RU" sz="1600" dirty="0" smtClean="0"/>
              <a:t> Проникновение </a:t>
            </a:r>
            <a:r>
              <a:rPr lang="ru-RU" sz="1600" dirty="0" smtClean="0"/>
              <a:t>растворов </a:t>
            </a:r>
            <a:r>
              <a:rPr lang="ru-RU" sz="1600" dirty="0" smtClean="0"/>
              <a:t>из одной </a:t>
            </a:r>
            <a:r>
              <a:rPr lang="ru-RU" sz="1600" dirty="0" smtClean="0"/>
              <a:t>трахеиды в другую происходит </a:t>
            </a:r>
            <a:r>
              <a:rPr lang="ru-RU" sz="1600" dirty="0" smtClean="0"/>
              <a:t> </a:t>
            </a:r>
            <a:r>
              <a:rPr lang="ru-RU" sz="1600" dirty="0" err="1" smtClean="0"/>
              <a:t>путемфильтрации</a:t>
            </a:r>
            <a:r>
              <a:rPr lang="ru-RU" sz="1600" dirty="0" smtClean="0"/>
              <a:t> </a:t>
            </a:r>
            <a:r>
              <a:rPr lang="ru-RU" sz="1600" dirty="0" smtClean="0"/>
              <a:t>через поры — </a:t>
            </a:r>
            <a:r>
              <a:rPr lang="ru-RU" sz="1600" dirty="0" smtClean="0"/>
              <a:t>углубления, затянутые </a:t>
            </a:r>
            <a:r>
              <a:rPr lang="ru-RU" sz="1600" dirty="0" smtClean="0"/>
              <a:t>мембраной. Жидкость </a:t>
            </a:r>
            <a:r>
              <a:rPr lang="ru-RU" sz="1600" dirty="0" smtClean="0"/>
              <a:t>по трахеидам </a:t>
            </a:r>
            <a:r>
              <a:rPr lang="ru-RU" sz="1600" dirty="0" smtClean="0"/>
              <a:t>протекает медленно, так </a:t>
            </a:r>
            <a:r>
              <a:rPr lang="ru-RU" sz="1600" dirty="0" smtClean="0"/>
              <a:t>как поровая </a:t>
            </a:r>
            <a:r>
              <a:rPr lang="ru-RU" sz="1600" dirty="0" smtClean="0"/>
              <a:t>мембрана препятствует </a:t>
            </a:r>
            <a:r>
              <a:rPr lang="ru-RU" sz="1600" dirty="0" smtClean="0"/>
              <a:t>движению воды</a:t>
            </a:r>
            <a:r>
              <a:rPr lang="ru-RU" sz="1600" dirty="0" smtClean="0"/>
              <a:t>. Трахеиды встречаются у всех </a:t>
            </a:r>
            <a:r>
              <a:rPr lang="ru-RU" sz="1600" dirty="0" smtClean="0"/>
              <a:t>высших растений</a:t>
            </a:r>
            <a:r>
              <a:rPr lang="ru-RU" sz="1600" dirty="0" smtClean="0"/>
              <a:t>, а у большинства хвощей, </a:t>
            </a:r>
            <a:r>
              <a:rPr lang="ru-RU" sz="1600" dirty="0" smtClean="0"/>
              <a:t>плаунов,  папоротников </a:t>
            </a:r>
            <a:r>
              <a:rPr lang="ru-RU" sz="1600" dirty="0" smtClean="0"/>
              <a:t>и голосеменных </a:t>
            </a:r>
            <a:r>
              <a:rPr lang="ru-RU" sz="1600" dirty="0" smtClean="0"/>
              <a:t>служат единственным </a:t>
            </a:r>
            <a:r>
              <a:rPr lang="ru-RU" sz="1600" dirty="0" smtClean="0"/>
              <a:t>проводящим </a:t>
            </a:r>
            <a:r>
              <a:rPr lang="ru-RU" sz="1600" dirty="0" smtClean="0"/>
              <a:t>элементом ксилемы</a:t>
            </a:r>
            <a:r>
              <a:rPr lang="ru-RU" sz="1600" dirty="0" smtClean="0"/>
              <a:t>. У покрытосеменных </a:t>
            </a:r>
            <a:r>
              <a:rPr lang="ru-RU" sz="1600" dirty="0" smtClean="0"/>
              <a:t>растений наряду </a:t>
            </a:r>
            <a:r>
              <a:rPr lang="ru-RU" sz="1600" dirty="0" smtClean="0"/>
              <a:t>с трахеидами имеются сосуды. </a:t>
            </a:r>
          </a:p>
          <a:p>
            <a:endParaRPr lang="ru-RU" sz="1600" dirty="0" smtClean="0"/>
          </a:p>
          <a:p>
            <a:pPr>
              <a:buNone/>
            </a:pPr>
            <a:endParaRPr lang="ru-RU" sz="1800" dirty="0" smtClean="0"/>
          </a:p>
        </p:txBody>
      </p:sp>
      <p:grpSp>
        <p:nvGrpSpPr>
          <p:cNvPr id="5" name="Группа 4"/>
          <p:cNvGrpSpPr/>
          <p:nvPr/>
        </p:nvGrpSpPr>
        <p:grpSpPr>
          <a:xfrm>
            <a:off x="5580112" y="3645024"/>
            <a:ext cx="2952328" cy="3024336"/>
            <a:chOff x="4828893" y="2420888"/>
            <a:chExt cx="2160240" cy="288032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8964" r="40473"/>
            <a:stretch>
              <a:fillRect/>
            </a:stretch>
          </p:blipFill>
          <p:spPr bwMode="auto">
            <a:xfrm>
              <a:off x="4828893" y="2420888"/>
              <a:ext cx="2160240" cy="2193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4828893" y="4581128"/>
              <a:ext cx="2088232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1—5 — кольчатая, спиральная, лестничная и пористая (4, 5) трахеи </a:t>
              </a:r>
              <a:r>
                <a:rPr lang="ru-RU" sz="1200" dirty="0" smtClean="0"/>
                <a:t>соответственно</a:t>
              </a:r>
              <a:endParaRPr lang="ru-RU" sz="1200" dirty="0"/>
            </a:p>
          </p:txBody>
        </p:sp>
      </p:grpSp>
      <p:sp>
        <p:nvSpPr>
          <p:cNvPr id="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355976" y="4797152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395536" y="3933056"/>
            <a:ext cx="2952328" cy="2736304"/>
            <a:chOff x="6372200" y="260648"/>
            <a:chExt cx="2232248" cy="3816424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r="57875"/>
            <a:stretch>
              <a:fillRect/>
            </a:stretch>
          </p:blipFill>
          <p:spPr bwMode="auto">
            <a:xfrm>
              <a:off x="6372200" y="260648"/>
              <a:ext cx="2213992" cy="2846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Прямоугольник 11"/>
            <p:cNvSpPr/>
            <p:nvPr/>
          </p:nvSpPr>
          <p:spPr>
            <a:xfrm>
              <a:off x="6372200" y="3140968"/>
              <a:ext cx="2232248" cy="9361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/>
                <a:t>Трахеида</a:t>
              </a:r>
              <a:r>
                <a:rPr lang="ru-RU" sz="1200" dirty="0" smtClean="0"/>
                <a:t> </a:t>
              </a:r>
              <a:r>
                <a:rPr lang="ru-RU" sz="1200" dirty="0" smtClean="0"/>
                <a:t>с щелевыми окаймленными порами (1), </a:t>
              </a:r>
              <a:r>
                <a:rPr lang="ru-RU" sz="1200" dirty="0" err="1" smtClean="0"/>
                <a:t>трахеида</a:t>
              </a:r>
              <a:r>
                <a:rPr lang="ru-RU" sz="1200" dirty="0" smtClean="0"/>
                <a:t> с окаймленными порами (2), </a:t>
              </a:r>
              <a:r>
                <a:rPr lang="ru-RU" sz="1200" dirty="0" err="1" smtClean="0"/>
                <a:t>трахеида</a:t>
              </a:r>
              <a:r>
                <a:rPr lang="ru-RU" sz="1200" dirty="0" smtClean="0"/>
                <a:t> со спиральным утолщением (3)</a:t>
              </a:r>
              <a:endParaRPr lang="ru-RU" sz="1200" dirty="0"/>
            </a:p>
          </p:txBody>
        </p:sp>
      </p:grpSp>
      <p:sp>
        <p:nvSpPr>
          <p:cNvPr id="15" name="Содержимое 2"/>
          <p:cNvSpPr txBox="1">
            <a:spLocks/>
          </p:cNvSpPr>
          <p:nvPr/>
        </p:nvSpPr>
        <p:spPr>
          <a:xfrm>
            <a:off x="4788024" y="188640"/>
            <a:ext cx="4176464" cy="63367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Трахеи (сосуды)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—это полые трубки, состоящие из отдельных члеников,  расположенных друг над другом. В члениках на поперечных стенках образуются сквозные отверстия — перфорации, или эти стенки полностью разрушаются, благодаря чему скорость тока растворов по сосудам многократно увеличивается. Оболочки сосудов пропитываются лигнином и придают стеблю дополнительную прочность. В зависимости от характера утолщения оболочек различают трахеи кольчатые, спиральные, лестничные и др.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626968" cy="7383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флоэмы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6336704" cy="582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7452320" y="314096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</a:t>
            </a:r>
            <a:r>
              <a:rPr lang="ru-RU" b="1" dirty="0" smtClean="0"/>
              <a:t>пределение механических  тканей</a:t>
            </a:r>
            <a:endParaRPr lang="ru-RU" b="1" dirty="0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851920" y="5661248"/>
            <a:ext cx="504230" cy="43204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572000" y="566124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22280" t="41000" r="42440" b="6801"/>
          <a:stretch>
            <a:fillRect/>
          </a:stretch>
        </p:blipFill>
        <p:spPr bwMode="auto">
          <a:xfrm>
            <a:off x="5436096" y="3068960"/>
            <a:ext cx="347624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59933" t="32000" r="3381" b="6801"/>
          <a:stretch>
            <a:fillRect/>
          </a:stretch>
        </p:blipFill>
        <p:spPr bwMode="auto">
          <a:xfrm>
            <a:off x="323528" y="3105194"/>
            <a:ext cx="3113895" cy="363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636496" cy="64807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sz="1800" dirty="0" smtClean="0"/>
              <a:t>Представлена </a:t>
            </a:r>
            <a:r>
              <a:rPr lang="ru-RU" sz="1800" b="1" dirty="0" smtClean="0"/>
              <a:t>живыми</a:t>
            </a:r>
            <a:r>
              <a:rPr lang="ru-RU" sz="1800" dirty="0" smtClean="0"/>
              <a:t> </a:t>
            </a:r>
            <a:r>
              <a:rPr lang="ru-RU" sz="1800" dirty="0" err="1" smtClean="0"/>
              <a:t>паренхимными</a:t>
            </a:r>
            <a:r>
              <a:rPr lang="ru-RU" sz="1800" dirty="0" smtClean="0"/>
              <a:t> клетками с неравномерно утолщенными </a:t>
            </a:r>
            <a:r>
              <a:rPr lang="ru-RU" sz="1800" dirty="0" smtClean="0"/>
              <a:t>оболочками. Клетки легко </a:t>
            </a:r>
            <a:r>
              <a:rPr lang="ru-RU" sz="1800" dirty="0" smtClean="0"/>
              <a:t>растягиваются и практически не мешают удлинению той части растения, в которой находятся. Обычно </a:t>
            </a:r>
            <a:r>
              <a:rPr lang="ru-RU" sz="1800" dirty="0" smtClean="0"/>
              <a:t>располагается </a:t>
            </a:r>
            <a:r>
              <a:rPr lang="ru-RU" sz="1800" dirty="0" smtClean="0"/>
              <a:t>отдельными тяжами или непрерывным цилиндром под эпидермой молодого стебля и черешков листьев, а также окаймляет жилки в листьях двудольных. Иногда </a:t>
            </a:r>
            <a:r>
              <a:rPr lang="ru-RU" sz="1800" dirty="0" smtClean="0"/>
              <a:t> </a:t>
            </a:r>
            <a:r>
              <a:rPr lang="ru-RU" sz="1800" dirty="0" smtClean="0"/>
              <a:t>содержит хлоропласты. </a:t>
            </a:r>
          </a:p>
          <a:p>
            <a:pPr>
              <a:buNone/>
            </a:pPr>
            <a:r>
              <a:rPr lang="ru-RU" sz="1800" b="1" i="1" dirty="0" smtClean="0"/>
              <a:t>Колленхима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sz="1800" dirty="0" smtClean="0"/>
              <a:t>0.  Ткань представлена вытянутыми клетками  </a:t>
            </a:r>
            <a:r>
              <a:rPr lang="ru-RU" sz="1800" dirty="0" smtClean="0"/>
              <a:t>с </a:t>
            </a:r>
            <a:r>
              <a:rPr lang="ru-RU" sz="1800" dirty="0" smtClean="0"/>
              <a:t>равномерным  утолщением и отмершим  содержимым. Оболочки клеток </a:t>
            </a:r>
            <a:r>
              <a:rPr lang="ru-RU" sz="1800" dirty="0" smtClean="0"/>
              <a:t>обладают высокой прочностью, </a:t>
            </a:r>
            <a:r>
              <a:rPr lang="ru-RU" sz="1800" dirty="0" smtClean="0"/>
              <a:t> часто одревесневшие. </a:t>
            </a:r>
          </a:p>
          <a:p>
            <a:pPr>
              <a:buNone/>
            </a:pPr>
            <a:r>
              <a:rPr lang="ru-RU" sz="1800" b="1" i="1" dirty="0" smtClean="0"/>
              <a:t>Склеренхима </a:t>
            </a: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</p:txBody>
      </p:sp>
      <p:sp>
        <p:nvSpPr>
          <p:cNvPr id="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20272" y="6237312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732240" y="1628800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915816" y="1628800"/>
            <a:ext cx="5544616" cy="3672408"/>
            <a:chOff x="2915816" y="1628800"/>
            <a:chExt cx="5544616" cy="3672408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53024" t="8316"/>
            <a:stretch>
              <a:fillRect/>
            </a:stretch>
          </p:blipFill>
          <p:spPr bwMode="auto">
            <a:xfrm>
              <a:off x="2915816" y="1628800"/>
              <a:ext cx="3096344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5796136" y="2780928"/>
              <a:ext cx="2664296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6 - колленхима</a:t>
              </a:r>
              <a:endParaRPr lang="ru-RU" dirty="0"/>
            </a:p>
          </p:txBody>
        </p:sp>
      </p:grp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 l="32944" t="3558" r="31515" b="47287"/>
          <a:stretch>
            <a:fillRect/>
          </a:stretch>
        </p:blipFill>
        <p:spPr bwMode="auto">
          <a:xfrm>
            <a:off x="611560" y="2276872"/>
            <a:ext cx="2304256" cy="240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93096"/>
            <a:ext cx="30480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5688632" cy="175432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Уголковая колленхима </a:t>
            </a:r>
            <a:r>
              <a:rPr lang="ru-RU" dirty="0" smtClean="0"/>
              <a:t>имеет стенки, утолщенные в углах клеток. Утолщения стенок соседних клеток смыкаются, образуя трех – </a:t>
            </a:r>
            <a:r>
              <a:rPr lang="ru-RU" dirty="0" smtClean="0"/>
              <a:t>пятиугольники. </a:t>
            </a:r>
            <a:r>
              <a:rPr lang="ru-RU" dirty="0" smtClean="0"/>
              <a:t>Уголковая колленхима часто встречается в стеблях травянистых растений, черешках листьев, вдоль главной жилки листа.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204864"/>
            <a:ext cx="4572000" cy="2031325"/>
          </a:xfrm>
          <a:prstGeom prst="rect">
            <a:avLst/>
          </a:prstGeom>
          <a:solidFill>
            <a:srgbClr val="00FF00"/>
          </a:solidFill>
        </p:spPr>
        <p:txBody>
          <a:bodyPr>
            <a:spAutoFit/>
          </a:bodyPr>
          <a:lstStyle/>
          <a:p>
            <a:r>
              <a:rPr lang="ru-RU" b="1" dirty="0" smtClean="0"/>
              <a:t>Пластинчатая колленхима </a:t>
            </a:r>
            <a:r>
              <a:rPr lang="ru-RU" dirty="0" smtClean="0"/>
              <a:t>имеет </a:t>
            </a:r>
            <a:r>
              <a:rPr lang="ru-RU" dirty="0" smtClean="0"/>
              <a:t>утолщения  </a:t>
            </a:r>
            <a:r>
              <a:rPr lang="ru-RU" dirty="0" smtClean="0"/>
              <a:t>параллельных поверхности </a:t>
            </a:r>
            <a:r>
              <a:rPr lang="ru-RU" dirty="0" smtClean="0"/>
              <a:t>органа </a:t>
            </a:r>
            <a:r>
              <a:rPr lang="ru-RU" dirty="0" smtClean="0"/>
              <a:t>стенок клеток, которые располагаются параллельными слоями, радиальные стенки остаются </a:t>
            </a:r>
            <a:r>
              <a:rPr lang="ru-RU" dirty="0" smtClean="0"/>
              <a:t>тонкими. </a:t>
            </a:r>
            <a:r>
              <a:rPr lang="ru-RU" dirty="0" smtClean="0"/>
              <a:t>Она встречается, чаще всего, в молодых стеблях древесных растений.</a:t>
            </a: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 t="3375"/>
          <a:stretch>
            <a:fillRect/>
          </a:stretch>
        </p:blipFill>
        <p:spPr bwMode="auto">
          <a:xfrm>
            <a:off x="5004048" y="2276872"/>
            <a:ext cx="2038350" cy="206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9512" y="4509120"/>
            <a:ext cx="5437112" cy="2031325"/>
          </a:xfrm>
          <a:prstGeom prst="rect">
            <a:avLst/>
          </a:prstGeom>
          <a:solidFill>
            <a:srgbClr val="FF0066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Рыхлая колленхима</a:t>
            </a:r>
            <a:r>
              <a:rPr lang="ru-RU" dirty="0" smtClean="0"/>
              <a:t> имеет хорошо выраженные межклетники. Утолщению подвергаются лишь те части стенок, которые прилегают к межклетным </a:t>
            </a:r>
            <a:r>
              <a:rPr lang="ru-RU" dirty="0" smtClean="0"/>
              <a:t>пространствам. </a:t>
            </a:r>
            <a:r>
              <a:rPr lang="ru-RU" dirty="0" smtClean="0"/>
              <a:t>Рыхлая колленхима встречается у некоторых травянистых растений (лопух, дурман). Она сочетает признаки уголковой колленхимы и аэренхимы</a:t>
            </a:r>
            <a:endParaRPr lang="ru-RU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88640"/>
            <a:ext cx="2376264" cy="211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7668344" y="314096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363272" cy="57591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2. Сильно </a:t>
            </a:r>
            <a:r>
              <a:rPr lang="ru-RU" dirty="0" smtClean="0"/>
              <a:t>вытянутые в длину и заостренные на </a:t>
            </a:r>
            <a:r>
              <a:rPr lang="ru-RU" dirty="0" smtClean="0"/>
              <a:t>концах, </a:t>
            </a:r>
            <a:r>
              <a:rPr lang="ru-RU" dirty="0" smtClean="0"/>
              <a:t>обычно собранные в тяжи или </a:t>
            </a:r>
            <a:r>
              <a:rPr lang="ru-RU" dirty="0" smtClean="0"/>
              <a:t>пучки. </a:t>
            </a:r>
            <a:r>
              <a:rPr lang="ru-RU" dirty="0" smtClean="0"/>
              <a:t>Они обеспечивают прочность органов растений на растяжение, сжатие и изгибы. 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Волокна склеренхимы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dirty="0" smtClean="0"/>
              <a:t>0.  Округлые </a:t>
            </a:r>
            <a:r>
              <a:rPr lang="ru-RU" dirty="0" smtClean="0"/>
              <a:t>мертвые клетки с очень толстыми одревесневшими оболочками. Они встречаются как поодиночке, в виде идиобластов, так и группами. </a:t>
            </a:r>
            <a:r>
              <a:rPr lang="ru-RU" dirty="0" smtClean="0"/>
              <a:t>Ими </a:t>
            </a:r>
            <a:r>
              <a:rPr lang="ru-RU" dirty="0" smtClean="0"/>
              <a:t>образованы семенная кожура, скорлупа орехов, косточки вишни, сливы, абрикоса; они придают мякоти груш характерный крупчатый характер</a:t>
            </a:r>
            <a:r>
              <a:rPr lang="ru-RU" dirty="0" smtClean="0"/>
              <a:t>.</a:t>
            </a:r>
            <a:r>
              <a:rPr lang="ru-RU" b="1" i="1" dirty="0" smtClean="0"/>
              <a:t> </a:t>
            </a:r>
            <a:endParaRPr lang="ru-RU" b="1" i="1" dirty="0" smtClean="0"/>
          </a:p>
          <a:p>
            <a:pPr>
              <a:buNone/>
            </a:pPr>
            <a:r>
              <a:rPr lang="ru-RU" b="1" i="1" dirty="0" err="1" smtClean="0"/>
              <a:t>Склереиды</a:t>
            </a:r>
            <a:r>
              <a:rPr lang="ru-RU" b="1" i="1" dirty="0" smtClean="0"/>
              <a:t>  </a:t>
            </a:r>
            <a:r>
              <a:rPr lang="ru-RU" b="1" i="1" dirty="0" smtClean="0"/>
              <a:t>склеренхимы</a:t>
            </a:r>
            <a:r>
              <a:rPr lang="ru-RU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292080" y="5733256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 l="71992" b="6531"/>
          <a:stretch>
            <a:fillRect/>
          </a:stretch>
        </p:blipFill>
        <p:spPr bwMode="auto">
          <a:xfrm>
            <a:off x="5796136" y="836712"/>
            <a:ext cx="1467247" cy="356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 l="71082"/>
          <a:stretch>
            <a:fillRect/>
          </a:stretch>
        </p:blipFill>
        <p:spPr bwMode="auto">
          <a:xfrm>
            <a:off x="3707904" y="908720"/>
            <a:ext cx="1368152" cy="356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188640"/>
            <a:ext cx="8589963" cy="8636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2">
                    <a:lumMod val="75000"/>
                  </a:schemeClr>
                </a:solidFill>
              </a:rPr>
              <a:t>Как пользоваться определителем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24745"/>
            <a:ext cx="8964488" cy="547290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</a:t>
            </a:r>
            <a:r>
              <a:rPr lang="ru-RU" sz="2000" dirty="0" smtClean="0"/>
              <a:t>   </a:t>
            </a:r>
            <a:r>
              <a:rPr lang="ru-RU" sz="2000" dirty="0"/>
              <a:t>- </a:t>
            </a:r>
            <a:r>
              <a:rPr lang="ru-RU" sz="2000" dirty="0" smtClean="0"/>
              <a:t>В</a:t>
            </a:r>
            <a:r>
              <a:rPr lang="ru-RU" sz="2000" dirty="0" smtClean="0"/>
              <a:t>нимательно </a:t>
            </a:r>
            <a:r>
              <a:rPr lang="ru-RU" sz="2000" dirty="0" smtClean="0"/>
              <a:t>рассмотрите определяемую ткань.</a:t>
            </a:r>
            <a:endParaRPr lang="ru-RU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- </a:t>
            </a:r>
            <a:r>
              <a:rPr lang="ru-RU" sz="2000" dirty="0" smtClean="0"/>
              <a:t>О</a:t>
            </a:r>
            <a:r>
              <a:rPr lang="ru-RU" sz="2000" dirty="0" smtClean="0"/>
              <a:t>братите </a:t>
            </a:r>
            <a:r>
              <a:rPr lang="ru-RU" sz="2000" dirty="0"/>
              <a:t>внимание </a:t>
            </a:r>
            <a:r>
              <a:rPr lang="ru-RU" sz="2000" dirty="0" smtClean="0"/>
              <a:t>на </a:t>
            </a:r>
            <a:r>
              <a:rPr lang="ru-RU" sz="2000" b="1" dirty="0" smtClean="0"/>
              <a:t>размер, форму клеток ткани</a:t>
            </a:r>
            <a:r>
              <a:rPr lang="ru-RU" sz="2000" dirty="0" smtClean="0"/>
              <a:t>, их </a:t>
            </a:r>
            <a:r>
              <a:rPr lang="ru-RU" sz="2000" b="1" dirty="0" smtClean="0"/>
              <a:t>расположение относительно друг друга</a:t>
            </a:r>
            <a:r>
              <a:rPr lang="ru-RU" sz="2000" dirty="0" smtClean="0"/>
              <a:t>, </a:t>
            </a:r>
            <a:r>
              <a:rPr lang="ru-RU" sz="2000" b="1" dirty="0" smtClean="0"/>
              <a:t>а также место на </a:t>
            </a:r>
            <a:r>
              <a:rPr lang="ru-RU" sz="2000" b="1" dirty="0" smtClean="0"/>
              <a:t>растении</a:t>
            </a:r>
            <a:r>
              <a:rPr lang="ru-RU" sz="2000" b="1" dirty="0" smtClean="0"/>
              <a:t>, которое  занимает ткань.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/>
              <a:t>    - ОПРЕДЕЛИТЕ</a:t>
            </a:r>
            <a:r>
              <a:rPr lang="ru-RU" sz="2000" dirty="0" smtClean="0"/>
              <a:t>, К КАКОМУ ТИПУ ОНА ОТНОСИТСЯ (слайд «Признаки тканей растений»)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- Перейдите на слайд </a:t>
            </a:r>
            <a:r>
              <a:rPr lang="ru-RU" sz="2000" dirty="0" smtClean="0"/>
              <a:t>«Растительные ткани». Из </a:t>
            </a:r>
            <a:r>
              <a:rPr lang="ru-RU" sz="2000" dirty="0"/>
              <a:t>него можно попасть в разные разделы для определения </a:t>
            </a:r>
            <a:r>
              <a:rPr lang="ru-RU" sz="2000" dirty="0" smtClean="0"/>
              <a:t>тканей</a:t>
            </a:r>
            <a:r>
              <a:rPr lang="ru-RU" sz="2000" dirty="0" smtClean="0"/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- Для перехода используйте управляющие </a:t>
            </a:r>
            <a:r>
              <a:rPr lang="ru-RU" sz="2000" dirty="0" smtClean="0"/>
              <a:t>кнопки  «вперед», «назад»</a:t>
            </a:r>
            <a:endParaRPr lang="ru-RU" sz="2000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/>
              <a:t>    - Сравнивайте признаки </a:t>
            </a:r>
            <a:r>
              <a:rPr lang="ru-RU" sz="2000" dirty="0" smtClean="0"/>
              <a:t>определяемой ткани  </a:t>
            </a:r>
            <a:r>
              <a:rPr lang="ru-RU" sz="2000" dirty="0"/>
              <a:t>с признаками, указанными в определителе. Если признаки совпадают, то нажимайте на соответствующую управляющую кнопку.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dirty="0" smtClean="0"/>
              <a:t>  </a:t>
            </a:r>
            <a:r>
              <a:rPr lang="ru-RU" sz="2000" b="1" dirty="0" smtClean="0"/>
              <a:t>  </a:t>
            </a:r>
            <a:r>
              <a:rPr lang="ru-RU" sz="2000" b="1" dirty="0"/>
              <a:t>Переходя от признака к признаку, вы определите </a:t>
            </a:r>
            <a:r>
              <a:rPr lang="ru-RU" sz="2000" b="1" dirty="0" smtClean="0"/>
              <a:t>название ткани растения</a:t>
            </a:r>
            <a:r>
              <a:rPr lang="ru-RU" sz="2000" b="1" dirty="0"/>
              <a:t>. </a:t>
            </a:r>
          </a:p>
        </p:txBody>
      </p:sp>
      <p:sp>
        <p:nvSpPr>
          <p:cNvPr id="10342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04248" y="4509120"/>
            <a:ext cx="432048" cy="216024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430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 flipV="1">
            <a:off x="8028384" y="4509120"/>
            <a:ext cx="504056" cy="216024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636912"/>
            <a:ext cx="20478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Имеют </a:t>
            </a:r>
            <a:r>
              <a:rPr lang="ru-RU" dirty="0" smtClean="0"/>
              <a:t>более или менее округлую </a:t>
            </a:r>
            <a:r>
              <a:rPr lang="ru-RU" dirty="0" smtClean="0"/>
              <a:t>форму. </a:t>
            </a:r>
            <a:r>
              <a:rPr lang="ru-RU" dirty="0" smtClean="0"/>
              <a:t>Из них состоят косточки вишни, сливы, персика, скорлупа грецкого ореха. Они встречаются в мякоти плодов груши, айвы, рябины, в корнях хрена среди тонкостенных клеток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Каменистые </a:t>
            </a:r>
            <a:r>
              <a:rPr lang="ru-RU" b="1" dirty="0" smtClean="0"/>
              <a:t>клетки </a:t>
            </a:r>
            <a:endParaRPr lang="ru-RU" b="1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196752"/>
            <a:ext cx="2592288" cy="219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3645024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0. Имеют </a:t>
            </a:r>
            <a:r>
              <a:rPr lang="ru-RU" dirty="0" smtClean="0"/>
              <a:t>ветвистую форму с отростками, направленными в разные </a:t>
            </a:r>
            <a:r>
              <a:rPr lang="ru-RU" dirty="0" smtClean="0"/>
              <a:t>стороны. Они </a:t>
            </a:r>
            <a:r>
              <a:rPr lang="ru-RU" dirty="0" smtClean="0"/>
              <a:t>располагаются в виде идиобластов в мезофилле листьев некоторых растений (камелия, маслина, кубышка), скрепляя рыхлые ткани подобно шпильке в волосах</a:t>
            </a:r>
            <a:r>
              <a:rPr lang="ru-RU" dirty="0" smtClean="0"/>
              <a:t>.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err="1" smtClean="0"/>
              <a:t>Астросклереиды</a:t>
            </a:r>
            <a:endParaRPr lang="ru-RU" b="1" dirty="0"/>
          </a:p>
        </p:txBody>
      </p:sp>
      <p:sp>
        <p:nvSpPr>
          <p:cNvPr id="1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6516216" y="602128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</a:t>
            </a:r>
            <a:r>
              <a:rPr lang="ru-RU" b="1" dirty="0" smtClean="0"/>
              <a:t>пределение основных (</a:t>
            </a:r>
            <a:r>
              <a:rPr lang="ru-RU" b="1" dirty="0" err="1" smtClean="0"/>
              <a:t>паренхимных</a:t>
            </a:r>
            <a:r>
              <a:rPr lang="ru-RU" b="1" dirty="0" smtClean="0"/>
              <a:t>) тканей</a:t>
            </a:r>
            <a:endParaRPr lang="ru-RU" b="1" dirty="0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4067944" y="5949280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644008" y="5949280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l="23625" t="10800" r="35951" b="6851"/>
          <a:stretch>
            <a:fillRect/>
          </a:stretch>
        </p:blipFill>
        <p:spPr bwMode="auto">
          <a:xfrm>
            <a:off x="251520" y="3140968"/>
            <a:ext cx="324036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66415" t="10800" r="3611" b="6851"/>
          <a:stretch>
            <a:fillRect/>
          </a:stretch>
        </p:blipFill>
        <p:spPr bwMode="auto">
          <a:xfrm>
            <a:off x="5868144" y="3068960"/>
            <a:ext cx="302433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363272" cy="5831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1.</a:t>
            </a:r>
            <a:r>
              <a:rPr lang="ru-RU" dirty="0" smtClean="0"/>
              <a:t> </a:t>
            </a:r>
            <a:r>
              <a:rPr lang="ru-RU" sz="1800" dirty="0" smtClean="0"/>
              <a:t>Клетки содержат </a:t>
            </a:r>
            <a:r>
              <a:rPr lang="ru-RU" sz="1800" dirty="0" smtClean="0"/>
              <a:t>хлоропласты и выполняют функцию фотосинтеза. </a:t>
            </a:r>
            <a:r>
              <a:rPr lang="ru-RU" sz="1800" dirty="0" smtClean="0"/>
              <a:t>Стенки </a:t>
            </a:r>
            <a:r>
              <a:rPr lang="ru-RU" sz="1800" dirty="0" smtClean="0"/>
              <a:t>их тонкие, никогда не одревесневают, иногда бывают складчатыми. Клетки почти полностью заполнены хлоропластами, только в центре имеется вакуоль. Ядро и цитоплазма занимают </a:t>
            </a:r>
            <a:r>
              <a:rPr lang="ru-RU" sz="1800" dirty="0" err="1" smtClean="0"/>
              <a:t>пристенное</a:t>
            </a:r>
            <a:r>
              <a:rPr lang="ru-RU" sz="1800" dirty="0" smtClean="0"/>
              <a:t> положение. Характерно наличие межклетников, которые облегчают газообмен</a:t>
            </a:r>
          </a:p>
          <a:p>
            <a:pPr>
              <a:buNone/>
            </a:pPr>
            <a:r>
              <a:rPr lang="ru-RU" sz="1800" b="1" i="1" dirty="0" smtClean="0"/>
              <a:t>Ассимиляционная (</a:t>
            </a:r>
            <a:r>
              <a:rPr lang="ru-RU" sz="1800" b="1" i="1" dirty="0" err="1" smtClean="0"/>
              <a:t>хлорофиллоносная</a:t>
            </a:r>
            <a:r>
              <a:rPr lang="ru-RU" sz="1800" b="1" i="1" dirty="0" smtClean="0"/>
              <a:t>) </a:t>
            </a:r>
            <a:r>
              <a:rPr lang="ru-RU" sz="1800" b="1" i="1" dirty="0" smtClean="0"/>
              <a:t>паренхима</a:t>
            </a:r>
            <a:r>
              <a:rPr lang="ru-RU" sz="1800" i="1" dirty="0" smtClean="0"/>
              <a:t> </a:t>
            </a:r>
            <a:endParaRPr lang="ru-RU" sz="1800" i="1" dirty="0" smtClean="0"/>
          </a:p>
          <a:p>
            <a:pPr>
              <a:buNone/>
            </a:pPr>
            <a:r>
              <a:rPr lang="ru-RU" sz="1800" i="1" dirty="0" smtClean="0"/>
              <a:t> </a:t>
            </a: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r>
              <a:rPr lang="ru-RU" sz="1800" dirty="0" smtClean="0"/>
              <a:t>0. Функция фотосинтеза не является основной</a:t>
            </a:r>
            <a:endParaRPr lang="ru-RU" sz="1800" dirty="0"/>
          </a:p>
        </p:txBody>
      </p:sp>
      <p:sp>
        <p:nvSpPr>
          <p:cNvPr id="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092280" y="1556792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32856"/>
            <a:ext cx="432255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48264" y="5517232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31500" r="30701" b="41847"/>
          <a:stretch>
            <a:fillRect/>
          </a:stretch>
        </p:blipFill>
        <p:spPr bwMode="auto">
          <a:xfrm>
            <a:off x="5436096" y="2060848"/>
            <a:ext cx="282795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2132856"/>
            <a:ext cx="4680520" cy="1200329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Клетки </a:t>
            </a:r>
            <a:r>
              <a:rPr lang="ru-RU" b="1" dirty="0" smtClean="0"/>
              <a:t>губчатой хлоренхимы </a:t>
            </a:r>
            <a:r>
              <a:rPr lang="ru-RU" dirty="0" smtClean="0"/>
              <a:t>располагаются под столбчатой хлоренхимой рыхло, с большими межклетниками.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32656"/>
            <a:ext cx="4896544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Клетки </a:t>
            </a:r>
            <a:r>
              <a:rPr lang="ru-RU" b="1" dirty="0" smtClean="0"/>
              <a:t>столбчатой (палисадной) </a:t>
            </a:r>
            <a:r>
              <a:rPr lang="ru-RU" b="1" dirty="0" smtClean="0"/>
              <a:t>хлоренхимы </a:t>
            </a:r>
            <a:r>
              <a:rPr lang="ru-RU" dirty="0" smtClean="0"/>
              <a:t>располагаются в один или несколько слоев под верхней кожицей. 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 r="64301"/>
          <a:stretch>
            <a:fillRect/>
          </a:stretch>
        </p:blipFill>
        <p:spPr bwMode="auto">
          <a:xfrm>
            <a:off x="6876255" y="188640"/>
            <a:ext cx="135902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 l="33600" t="52866" r="30701"/>
          <a:stretch>
            <a:fillRect/>
          </a:stretch>
        </p:blipFill>
        <p:spPr bwMode="auto">
          <a:xfrm>
            <a:off x="5566685" y="4509120"/>
            <a:ext cx="329526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95536" y="4509120"/>
            <a:ext cx="4572000" cy="1477328"/>
          </a:xfrm>
          <a:prstGeom prst="rect">
            <a:avLst/>
          </a:prstGeom>
          <a:solidFill>
            <a:srgbClr val="FF0066"/>
          </a:solidFill>
        </p:spPr>
        <p:txBody>
          <a:bodyPr>
            <a:spAutoFit/>
          </a:bodyPr>
          <a:lstStyle/>
          <a:p>
            <a:r>
              <a:rPr lang="ru-RU" b="1" dirty="0" smtClean="0"/>
              <a:t>Складчатая паренхима -  </a:t>
            </a:r>
            <a:r>
              <a:rPr lang="ru-RU" dirty="0" smtClean="0"/>
              <a:t>внутренняя </a:t>
            </a:r>
            <a:r>
              <a:rPr lang="ru-RU" dirty="0" smtClean="0"/>
              <a:t>поверхность хлоренхимы листа увеличивается за счёт образования многочисленных складок клеточных оболочек. </a:t>
            </a:r>
            <a:endParaRPr lang="ru-RU" dirty="0"/>
          </a:p>
        </p:txBody>
      </p:sp>
      <p:sp>
        <p:nvSpPr>
          <p:cNvPr id="1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5220072" y="6093296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3015" r="37500" b="45724"/>
          <a:stretch>
            <a:fillRect/>
          </a:stretch>
        </p:blipFill>
        <p:spPr bwMode="auto">
          <a:xfrm>
            <a:off x="3419872" y="2420888"/>
            <a:ext cx="198233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5157192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</a:t>
            </a:r>
            <a:r>
              <a:rPr lang="ru-RU" dirty="0" smtClean="0"/>
              <a:t>. </a:t>
            </a:r>
            <a:r>
              <a:rPr lang="ru-RU" dirty="0" smtClean="0"/>
              <a:t>Н</a:t>
            </a:r>
            <a:r>
              <a:rPr lang="ru-RU" dirty="0" smtClean="0"/>
              <a:t>аходится </a:t>
            </a:r>
            <a:r>
              <a:rPr lang="ru-RU" dirty="0" smtClean="0"/>
              <a:t>преимущественно в сердцевине стебля и коре корня, а также в органах размножения - семенах, плодах, луковицах, клубнях и др. </a:t>
            </a:r>
            <a:endParaRPr lang="ru-RU" dirty="0" smtClean="0"/>
          </a:p>
          <a:p>
            <a:endParaRPr lang="ru-RU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60648"/>
            <a:ext cx="56166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2. Ткань </a:t>
            </a:r>
            <a:r>
              <a:rPr lang="ru-RU" sz="1600" dirty="0" smtClean="0"/>
              <a:t>образуется из клеток обычной или звездчатой формы с большими межклеточными </a:t>
            </a:r>
            <a:r>
              <a:rPr lang="ru-RU" sz="1600" dirty="0" smtClean="0"/>
              <a:t>пространствами, </a:t>
            </a:r>
            <a:r>
              <a:rPr lang="ru-RU" sz="1600" dirty="0" smtClean="0"/>
              <a:t>нередко превышающими размеры самих </a:t>
            </a:r>
            <a:r>
              <a:rPr lang="ru-RU" sz="1600" dirty="0" smtClean="0"/>
              <a:t>клеток. Несет </a:t>
            </a:r>
            <a:r>
              <a:rPr lang="ru-RU" sz="1600" dirty="0" smtClean="0"/>
              <a:t>вентиляционные </a:t>
            </a:r>
            <a:r>
              <a:rPr lang="ru-RU" sz="1600" dirty="0" smtClean="0"/>
              <a:t>и </a:t>
            </a:r>
            <a:r>
              <a:rPr lang="ru-RU" sz="1600" dirty="0" smtClean="0"/>
              <a:t>дыхательные функции. </a:t>
            </a:r>
            <a:r>
              <a:rPr lang="ru-RU" sz="1600" dirty="0" smtClean="0"/>
              <a:t>Иногда </a:t>
            </a:r>
            <a:r>
              <a:rPr lang="ru-RU" sz="1600" dirty="0" smtClean="0"/>
              <a:t>в состав </a:t>
            </a:r>
            <a:r>
              <a:rPr lang="ru-RU" sz="1600" dirty="0" smtClean="0"/>
              <a:t>ткани  </a:t>
            </a:r>
            <a:r>
              <a:rPr lang="ru-RU" sz="1600" dirty="0" smtClean="0"/>
              <a:t>входят механические, выделительные и другие клетки. Наиболее хорошо </a:t>
            </a:r>
            <a:r>
              <a:rPr lang="ru-RU" sz="1600" dirty="0" smtClean="0"/>
              <a:t>развита </a:t>
            </a:r>
            <a:r>
              <a:rPr lang="ru-RU" sz="1600" dirty="0" smtClean="0"/>
              <a:t>у растений, обитающих в среде, затрудняющей газообмен и снабжение внутренних тканей кислородом, например, у водных и болотных растений. </a:t>
            </a:r>
            <a:endParaRPr lang="ru-RU" sz="1600" dirty="0" smtClean="0"/>
          </a:p>
          <a:p>
            <a:r>
              <a:rPr lang="ru-RU" sz="1600" b="1" i="1" dirty="0" smtClean="0"/>
              <a:t>Аэренхима</a:t>
            </a:r>
            <a:endParaRPr lang="ru-RU" sz="1600" b="1" i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 l="13281" r="11120"/>
          <a:stretch>
            <a:fillRect/>
          </a:stretch>
        </p:blipFill>
        <p:spPr bwMode="auto">
          <a:xfrm>
            <a:off x="5674048" y="332656"/>
            <a:ext cx="327091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68344" y="5805264"/>
            <a:ext cx="504230" cy="39332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</a:t>
            </a:r>
            <a:r>
              <a:rPr lang="ru-RU" dirty="0" smtClean="0"/>
              <a:t>Обычно это крупные </a:t>
            </a:r>
            <a:r>
              <a:rPr lang="ru-RU" dirty="0" err="1" smtClean="0"/>
              <a:t>паренхимные</a:t>
            </a:r>
            <a:r>
              <a:rPr lang="ru-RU" dirty="0" smtClean="0"/>
              <a:t> живые тонкостенные </a:t>
            </a:r>
            <a:r>
              <a:rPr lang="ru-RU" dirty="0" smtClean="0"/>
              <a:t>клетки. В </a:t>
            </a:r>
            <a:r>
              <a:rPr lang="ru-RU" dirty="0" smtClean="0"/>
              <a:t>клетках </a:t>
            </a:r>
            <a:r>
              <a:rPr lang="ru-RU" dirty="0" smtClean="0"/>
              <a:t>откладываются </a:t>
            </a:r>
            <a:r>
              <a:rPr lang="ru-RU" dirty="0" smtClean="0"/>
              <a:t>белки, </a:t>
            </a:r>
            <a:r>
              <a:rPr lang="ru-RU" dirty="0" smtClean="0"/>
              <a:t>углеводы </a:t>
            </a:r>
            <a:r>
              <a:rPr lang="ru-RU" dirty="0" smtClean="0"/>
              <a:t>и другие вещества</a:t>
            </a:r>
            <a:r>
              <a:rPr lang="ru-RU" dirty="0" smtClean="0"/>
              <a:t>. Может </a:t>
            </a:r>
            <a:r>
              <a:rPr lang="ru-RU" dirty="0" smtClean="0"/>
              <a:t>превращаться в </a:t>
            </a:r>
            <a:r>
              <a:rPr lang="ru-RU" dirty="0" smtClean="0"/>
              <a:t>хлоренхиму</a:t>
            </a:r>
          </a:p>
          <a:p>
            <a:r>
              <a:rPr lang="ru-RU" b="1" i="1" dirty="0" smtClean="0"/>
              <a:t>Запасающая паренхима</a:t>
            </a:r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077072"/>
            <a:ext cx="51125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</a:t>
            </a:r>
            <a:r>
              <a:rPr lang="ru-RU" dirty="0" smtClean="0"/>
              <a:t>. </a:t>
            </a:r>
            <a:r>
              <a:rPr lang="ru-RU" dirty="0" smtClean="0"/>
              <a:t>Состоят </a:t>
            </a:r>
            <a:r>
              <a:rPr lang="ru-RU" dirty="0" smtClean="0"/>
              <a:t>либо из живых </a:t>
            </a:r>
            <a:r>
              <a:rPr lang="ru-RU" dirty="0" err="1" smtClean="0"/>
              <a:t>паренхимных</a:t>
            </a:r>
            <a:r>
              <a:rPr lang="ru-RU" dirty="0" smtClean="0"/>
              <a:t> клеток с тонкими целлюлозными оболочками, иногда </a:t>
            </a:r>
            <a:r>
              <a:rPr lang="ru-RU" dirty="0" err="1" smtClean="0"/>
              <a:t>ослизняющимися</a:t>
            </a:r>
            <a:r>
              <a:rPr lang="ru-RU" dirty="0" smtClean="0"/>
              <a:t>, либо из мертвых клеток - </a:t>
            </a:r>
            <a:r>
              <a:rPr lang="ru-RU" dirty="0" err="1" smtClean="0"/>
              <a:t>трахеид</a:t>
            </a:r>
            <a:r>
              <a:rPr lang="ru-RU" dirty="0" smtClean="0"/>
              <a:t> с одревесневающими оболочками листьях. </a:t>
            </a:r>
            <a:r>
              <a:rPr lang="ru-RU" dirty="0" smtClean="0"/>
              <a:t>Клетка крупноклеточная </a:t>
            </a:r>
            <a:r>
              <a:rPr lang="ru-RU" dirty="0" smtClean="0"/>
              <a:t>тонкостенная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i="1" dirty="0" smtClean="0"/>
              <a:t>В</a:t>
            </a:r>
            <a:r>
              <a:rPr lang="ru-RU" b="1" i="1" dirty="0" smtClean="0"/>
              <a:t>одоносная паренхима</a:t>
            </a:r>
            <a:endParaRPr lang="ru-RU" i="1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5436096" y="620688"/>
            <a:ext cx="3384376" cy="3384377"/>
            <a:chOff x="5292080" y="476672"/>
            <a:chExt cx="3384376" cy="3960441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92080" y="476672"/>
              <a:ext cx="3333750" cy="3438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5508104" y="3847260"/>
              <a:ext cx="3168352" cy="589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Запасающая паренхима клубня </a:t>
              </a:r>
              <a:r>
                <a:rPr lang="ru-RU" sz="1200" dirty="0" smtClean="0"/>
                <a:t>картофеля.</a:t>
              </a:r>
              <a:endParaRPr lang="en-US" sz="1200" dirty="0" smtClean="0"/>
            </a:p>
            <a:p>
              <a:pPr algn="ctr"/>
              <a:r>
                <a:rPr lang="en-US" sz="1200" dirty="0" smtClean="0"/>
                <a:t>1 </a:t>
              </a:r>
              <a:r>
                <a:rPr lang="en-US" sz="1200" dirty="0" smtClean="0"/>
                <a:t>- </a:t>
              </a:r>
              <a:r>
                <a:rPr lang="ru-RU" sz="1200" dirty="0" smtClean="0"/>
                <a:t>крахмальные зерна.</a:t>
              </a:r>
              <a:endParaRPr lang="ru-RU" sz="1200" dirty="0"/>
            </a:p>
          </p:txBody>
        </p:sp>
      </p:grp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 r="39331" b="60309"/>
          <a:stretch>
            <a:fillRect/>
          </a:stretch>
        </p:blipFill>
        <p:spPr bwMode="auto">
          <a:xfrm>
            <a:off x="5580112" y="4437112"/>
            <a:ext cx="2866256" cy="166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652120" y="6093296"/>
            <a:ext cx="29523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А - схема поперечного разреза через лист </a:t>
            </a:r>
            <a:r>
              <a:rPr lang="ru-RU" sz="1200" dirty="0" smtClean="0"/>
              <a:t>алоэ. 4-  водоносная ткань</a:t>
            </a:r>
            <a:endParaRPr lang="ru-RU" sz="1200" dirty="0"/>
          </a:p>
        </p:txBody>
      </p:sp>
      <p:sp>
        <p:nvSpPr>
          <p:cNvPr id="14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139952" y="6021288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64807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Список используемой литературы и ресурсов для иллюстраций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980728"/>
            <a:ext cx="8507288" cy="5544616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http://do.gendocs.ru/docs/index-11069.html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http://www.medbiol.ru/medbiol/botanica/001607fa.htm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http://for-schoolboy.ru/Tkani-rasteniy-415.html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http://e-lib.gasu.ru/eposobia/papina/bolprak/R_3_1.html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http://www.valleyflora.ru/konus-narastaniya-steblya.html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http://forest.geoman.ru/forest/item/f00/s02/e0002073/index.shtml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8"/>
              </a:rPr>
              <a:t>http://omop.su/2001/02/32676.php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http://www.liveinternet.ru/users/3377564/post231339750/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http://www.nn-catalog.ru/tovar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</a:t>
            </a:r>
            <a:r>
              <a:rPr lang="en-US" dirty="0" smtClean="0">
                <a:hlinkClick r:id="rId11"/>
              </a:rPr>
              <a:t>://</a:t>
            </a:r>
            <a:r>
              <a:rPr lang="en-US" dirty="0" smtClean="0">
                <a:hlinkClick r:id="rId11"/>
              </a:rPr>
              <a:t>www.drofa.ru/files/pres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</a:t>
            </a:r>
            <a:r>
              <a:rPr lang="en-US" dirty="0" smtClean="0">
                <a:hlinkClick r:id="rId12"/>
              </a:rPr>
              <a:t>://</a:t>
            </a:r>
            <a:r>
              <a:rPr lang="en-US" dirty="0" smtClean="0">
                <a:hlinkClick r:id="rId12"/>
              </a:rPr>
              <a:t>biologiyavklasse.ru/ste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</a:t>
            </a:r>
            <a:r>
              <a:rPr lang="en-US" dirty="0" smtClean="0">
                <a:hlinkClick r:id="rId13"/>
              </a:rPr>
              <a:t>://www.likebook.ru/books/view/123928/?</a:t>
            </a:r>
            <a:r>
              <a:rPr lang="en-US" dirty="0" smtClean="0">
                <a:hlinkClick r:id="rId13"/>
              </a:rPr>
              <a:t>page=3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kiev.convdocs.org/docs/11790/index-33575-1.html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lib.znate.ru/docs/index-181484.html</a:t>
            </a:r>
            <a:endParaRPr lang="ru-RU" dirty="0" smtClean="0"/>
          </a:p>
          <a:p>
            <a:r>
              <a:rPr lang="en-US" dirty="0" smtClean="0">
                <a:hlinkClick r:id="rId16"/>
              </a:rPr>
              <a:t>http://</a:t>
            </a:r>
            <a:r>
              <a:rPr lang="en-US" dirty="0" smtClean="0">
                <a:hlinkClick r:id="rId16"/>
              </a:rPr>
              <a:t>bioword.narod.ru/A/A440.htm</a:t>
            </a:r>
            <a:endParaRPr lang="ru-RU" dirty="0" smtClean="0"/>
          </a:p>
          <a:p>
            <a:r>
              <a:rPr lang="en-US" smtClean="0">
                <a:hlinkClick r:id="rId17"/>
              </a:rPr>
              <a:t>http</a:t>
            </a:r>
            <a:r>
              <a:rPr lang="en-US" dirty="0" smtClean="0">
                <a:hlinkClick r:id="rId17"/>
              </a:rPr>
              <a:t>://</a:t>
            </a:r>
            <a:r>
              <a:rPr lang="en-US" dirty="0" smtClean="0">
                <a:hlinkClick r:id="rId17"/>
              </a:rPr>
              <a:t>n-t.ru/nj/nz/1988/1201.htm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kiev.convdocs.org/docs/11790/index-33575-1.html</a:t>
            </a:r>
            <a:endParaRPr lang="ru-RU" dirty="0" smtClean="0"/>
          </a:p>
          <a:p>
            <a:r>
              <a:rPr lang="en-US" dirty="0" smtClean="0">
                <a:hlinkClick r:id="rId18"/>
              </a:rPr>
              <a:t>http://www.knowbiology.ru/rastenia/tkani--</a:t>
            </a:r>
            <a:r>
              <a:rPr lang="en-US" dirty="0" smtClean="0">
                <a:hlinkClick r:id="rId18"/>
              </a:rPr>
              <a:t>rasteniya-page2.html</a:t>
            </a:r>
            <a:endParaRPr lang="ru-RU" dirty="0" smtClean="0"/>
          </a:p>
          <a:p>
            <a:r>
              <a:rPr lang="en-US" dirty="0" smtClean="0">
                <a:hlinkClick r:id="rId19"/>
              </a:rPr>
              <a:t>http://www.studmed.ru/docs/document3831/</a:t>
            </a:r>
            <a:r>
              <a:rPr lang="ru-RU" dirty="0" err="1" smtClean="0">
                <a:hlinkClick r:id="rId19"/>
              </a:rPr>
              <a:t>лекции-по-ботанике</a:t>
            </a:r>
            <a:r>
              <a:rPr lang="ru-RU" dirty="0" smtClean="0">
                <a:hlinkClick r:id="rId19"/>
              </a:rPr>
              <a:t>?</a:t>
            </a:r>
            <a:r>
              <a:rPr lang="en-US" dirty="0" smtClean="0">
                <a:hlinkClick r:id="rId19"/>
              </a:rPr>
              <a:t>page=12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Признаки тканей растений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770" t="11673" r="3416" b="6428"/>
          <a:stretch>
            <a:fillRect/>
          </a:stretch>
        </p:blipFill>
        <p:spPr bwMode="auto">
          <a:xfrm>
            <a:off x="179512" y="980728"/>
            <a:ext cx="878497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Растительные ткани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229600" cy="492514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образовательные</a:t>
            </a:r>
          </a:p>
          <a:p>
            <a:r>
              <a:rPr lang="ru-RU" sz="4400" b="1" dirty="0" smtClean="0"/>
              <a:t> покровные</a:t>
            </a:r>
          </a:p>
          <a:p>
            <a:r>
              <a:rPr lang="ru-RU" sz="4400" b="1" dirty="0" smtClean="0"/>
              <a:t> проводящие</a:t>
            </a:r>
          </a:p>
          <a:p>
            <a:r>
              <a:rPr lang="ru-RU" sz="4400" b="1" dirty="0" smtClean="0"/>
              <a:t> механические</a:t>
            </a:r>
          </a:p>
          <a:p>
            <a:r>
              <a:rPr lang="ru-RU" sz="4400" b="1" dirty="0" smtClean="0"/>
              <a:t>основные</a:t>
            </a:r>
            <a:r>
              <a:rPr lang="ru-RU" sz="4400" dirty="0" smtClean="0"/>
              <a:t>(</a:t>
            </a:r>
            <a:r>
              <a:rPr lang="ru-RU" sz="4400" dirty="0" err="1" smtClean="0"/>
              <a:t>паренхимные</a:t>
            </a:r>
            <a:r>
              <a:rPr lang="ru-RU" sz="4400" dirty="0" smtClean="0"/>
              <a:t>)</a:t>
            </a:r>
          </a:p>
          <a:p>
            <a:r>
              <a:rPr lang="ru-RU" sz="4400" dirty="0" smtClean="0"/>
              <a:t>с</a:t>
            </a:r>
            <a:r>
              <a:rPr lang="ru-RU" sz="4400" dirty="0" smtClean="0"/>
              <a:t>писок литературы</a:t>
            </a:r>
            <a:endParaRPr lang="ru-RU" sz="4400" dirty="0"/>
          </a:p>
        </p:txBody>
      </p:sp>
      <p:sp>
        <p:nvSpPr>
          <p:cNvPr id="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flipV="1">
            <a:off x="6588224" y="1700808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5580112" y="2564904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5580112" y="3429000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5724128" y="4149080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7956376" y="5013176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6300192" y="5877272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132440" cy="125400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 образовательных тканей</a:t>
            </a:r>
            <a:endParaRPr lang="ru-RU" b="1" dirty="0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203848" y="5949280"/>
            <a:ext cx="504230" cy="43204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 flipV="1">
            <a:off x="3779912" y="5949280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381" t="30392" r="70160" b="6427"/>
          <a:stretch>
            <a:fillRect/>
          </a:stretch>
        </p:blipFill>
        <p:spPr bwMode="auto">
          <a:xfrm>
            <a:off x="179512" y="2276872"/>
            <a:ext cx="292004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4339158" y="2204864"/>
            <a:ext cx="4625330" cy="4176464"/>
            <a:chOff x="5050646" y="2492896"/>
            <a:chExt cx="3905250" cy="273630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50646" y="2492896"/>
              <a:ext cx="3905250" cy="219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5186441" y="4797152"/>
              <a:ext cx="3634031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3- феллоген, 5 - камбий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04664"/>
            <a:ext cx="8507288" cy="6264696"/>
          </a:xfrm>
        </p:spPr>
        <p:txBody>
          <a:bodyPr>
            <a:normAutofit fontScale="85000" lnSpcReduction="20000"/>
          </a:bodyPr>
          <a:lstStyle/>
          <a:p>
            <a:pPr marL="596646" indent="-514350">
              <a:buNone/>
            </a:pPr>
            <a:r>
              <a:rPr lang="ru-RU" sz="2400" dirty="0" smtClean="0"/>
              <a:t>1. Расположены </a:t>
            </a:r>
            <a:r>
              <a:rPr lang="ru-RU" sz="2400" dirty="0" smtClean="0"/>
              <a:t>на верхушках стеблей и в окончаниях </a:t>
            </a:r>
            <a:r>
              <a:rPr lang="ru-RU" sz="2400" dirty="0" smtClean="0"/>
              <a:t>корней, </a:t>
            </a:r>
          </a:p>
          <a:p>
            <a:pPr marL="596646" indent="-514350">
              <a:buNone/>
            </a:pPr>
            <a:r>
              <a:rPr lang="ru-RU" sz="2400" dirty="0" smtClean="0"/>
              <a:t>обусловливают их рост </a:t>
            </a:r>
            <a:r>
              <a:rPr lang="ru-RU" sz="2400" dirty="0" smtClean="0"/>
              <a:t>в длину.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Клетки  ткани  </a:t>
            </a:r>
            <a:r>
              <a:rPr lang="ru-RU" sz="2400" dirty="0" err="1" smtClean="0"/>
              <a:t>изодиаметричны</a:t>
            </a:r>
            <a:r>
              <a:rPr lang="ru-RU" sz="2400" dirty="0" smtClean="0"/>
              <a:t> </a:t>
            </a:r>
            <a:r>
              <a:rPr lang="ru-RU" sz="2400" dirty="0" smtClean="0"/>
              <a:t>по размерам и многогранны </a:t>
            </a:r>
            <a:r>
              <a:rPr lang="ru-RU" sz="2400" dirty="0" smtClean="0"/>
              <a:t>по</a:t>
            </a:r>
          </a:p>
          <a:p>
            <a:pPr marL="596646" indent="-514350"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форме. Межклетников между ними нет, оболочки тонкие,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содержащие </a:t>
            </a:r>
            <a:r>
              <a:rPr lang="ru-RU" sz="2400" dirty="0" smtClean="0"/>
              <a:t>мало целлюлозы. Полость клетки заполнена густой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цитоплазмой </a:t>
            </a:r>
            <a:r>
              <a:rPr lang="ru-RU" sz="2400" dirty="0" smtClean="0"/>
              <a:t>с относительно крупным  ядром , занимающим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центральное </a:t>
            </a:r>
            <a:r>
              <a:rPr lang="ru-RU" sz="2400" dirty="0" smtClean="0"/>
              <a:t>положение.  Вакуоли многочисленные, мелкие, но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под </a:t>
            </a:r>
            <a:r>
              <a:rPr lang="ru-RU" sz="2400" dirty="0" smtClean="0"/>
              <a:t>световым микроскопом обычно не заметны </a:t>
            </a:r>
            <a:endParaRPr lang="ru-RU" sz="2400" dirty="0" smtClean="0"/>
          </a:p>
          <a:p>
            <a:pPr marL="596646" indent="-514350">
              <a:buNone/>
            </a:pPr>
            <a:r>
              <a:rPr lang="ru-RU" sz="2400" b="1" dirty="0" smtClean="0"/>
              <a:t>Верхушечные (апикальные) меристемы</a:t>
            </a:r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b="1" dirty="0" smtClean="0"/>
          </a:p>
          <a:p>
            <a:pPr marL="596646" indent="-514350">
              <a:buNone/>
            </a:pPr>
            <a:endParaRPr lang="ru-RU" sz="2400" dirty="0" smtClean="0"/>
          </a:p>
          <a:p>
            <a:pPr marL="596646" indent="-514350">
              <a:buNone/>
            </a:pPr>
            <a:endParaRPr lang="ru-RU" sz="2400" dirty="0" smtClean="0"/>
          </a:p>
          <a:p>
            <a:pPr marL="596646" indent="-514350">
              <a:buNone/>
            </a:pPr>
            <a:r>
              <a:rPr lang="ru-RU" sz="2400" dirty="0" smtClean="0"/>
              <a:t>0. Расположены не на верхушках  на  стебле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  <p:sp>
        <p:nvSpPr>
          <p:cNvPr id="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flipV="1">
            <a:off x="7308304" y="6093296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b="57970"/>
          <a:stretch>
            <a:fillRect/>
          </a:stretch>
        </p:blipFill>
        <p:spPr bwMode="auto">
          <a:xfrm>
            <a:off x="683568" y="3212976"/>
            <a:ext cx="3384376" cy="225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458691"/>
            <a:ext cx="26193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15616" y="5445224"/>
            <a:ext cx="25922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Конус нарастания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5373216"/>
            <a:ext cx="26642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Клетки кончика корня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60648"/>
            <a:ext cx="8964488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2. Располагается </a:t>
            </a:r>
            <a:r>
              <a:rPr lang="ru-RU" dirty="0" smtClean="0"/>
              <a:t>цилиндром вдоль осевых органов параллельно их поверхности. Обычно она вторичная. Обусловливает разрастание органов в толщину. Клетки </a:t>
            </a:r>
            <a:r>
              <a:rPr lang="ru-RU" dirty="0" smtClean="0"/>
              <a:t>ткани различны </a:t>
            </a:r>
            <a:r>
              <a:rPr lang="ru-RU" dirty="0" smtClean="0"/>
              <a:t>по величине и форме.</a:t>
            </a:r>
          </a:p>
          <a:p>
            <a:pPr>
              <a:buNone/>
            </a:pPr>
            <a:r>
              <a:rPr lang="ru-RU" b="1" dirty="0" smtClean="0"/>
              <a:t>Боковая (</a:t>
            </a:r>
            <a:r>
              <a:rPr lang="ru-RU" b="1" dirty="0" smtClean="0"/>
              <a:t>латеральная</a:t>
            </a:r>
            <a:r>
              <a:rPr lang="ru-RU" b="1" dirty="0" smtClean="0"/>
              <a:t>) </a:t>
            </a:r>
            <a:r>
              <a:rPr lang="ru-RU" b="1" dirty="0" smtClean="0"/>
              <a:t>меристема или камбий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0</a:t>
            </a:r>
            <a:r>
              <a:rPr lang="ru-RU" dirty="0" smtClean="0"/>
              <a:t>. </a:t>
            </a:r>
            <a:r>
              <a:rPr lang="ru-RU" dirty="0" smtClean="0"/>
              <a:t>сохраняются на растении в виде отдельных </a:t>
            </a:r>
          </a:p>
          <a:p>
            <a:pPr>
              <a:buNone/>
            </a:pPr>
            <a:r>
              <a:rPr lang="ru-RU" dirty="0" smtClean="0"/>
              <a:t>участков</a:t>
            </a:r>
            <a:endParaRPr lang="ru-RU" b="1" dirty="0"/>
          </a:p>
        </p:txBody>
      </p:sp>
      <p:sp>
        <p:nvSpPr>
          <p:cNvPr id="4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flipV="1">
            <a:off x="7236296" y="5661248"/>
            <a:ext cx="647700" cy="504056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4644008" y="2420888"/>
            <a:ext cx="4032448" cy="2849012"/>
            <a:chOff x="4644008" y="2420888"/>
            <a:chExt cx="4032448" cy="2849012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54012" t="7895" r="1916"/>
            <a:stretch>
              <a:fillRect/>
            </a:stretch>
          </p:blipFill>
          <p:spPr bwMode="auto">
            <a:xfrm>
              <a:off x="4644008" y="2420888"/>
              <a:ext cx="1872208" cy="2849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6588224" y="2780928"/>
              <a:ext cx="2088232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Феллоген (под цифрой 3)  у малины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95536" y="2636912"/>
            <a:ext cx="3672408" cy="2553071"/>
            <a:chOff x="395536" y="2636912"/>
            <a:chExt cx="3672408" cy="255307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t="20153"/>
            <a:stretch>
              <a:fillRect/>
            </a:stretch>
          </p:blipFill>
          <p:spPr bwMode="auto">
            <a:xfrm>
              <a:off x="395536" y="2636912"/>
              <a:ext cx="2494012" cy="2553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2771800" y="3212976"/>
              <a:ext cx="1296144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а</a:t>
              </a:r>
              <a:r>
                <a:rPr lang="ru-RU" dirty="0" smtClean="0"/>
                <a:t> -камбий 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04664"/>
            <a:ext cx="8964488" cy="645333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3. Закладывается </a:t>
            </a:r>
            <a:r>
              <a:rPr lang="ru-RU" dirty="0" smtClean="0"/>
              <a:t>у основания междоузлий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побегов</a:t>
            </a:r>
            <a:r>
              <a:rPr lang="ru-RU" dirty="0" smtClean="0"/>
              <a:t>, листьев, цветоножек и других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органов</a:t>
            </a:r>
            <a:r>
              <a:rPr lang="ru-RU" dirty="0" smtClean="0"/>
              <a:t>. Это первичная или вторичная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меристема</a:t>
            </a:r>
            <a:r>
              <a:rPr lang="ru-RU" dirty="0" smtClean="0"/>
              <a:t>, она определяет рост органов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 smtClean="0"/>
              <a:t>длину.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Вставочная (</a:t>
            </a:r>
            <a:r>
              <a:rPr lang="ru-RU" b="1" dirty="0" err="1" smtClean="0"/>
              <a:t>интеркалярная</a:t>
            </a:r>
            <a:r>
              <a:rPr lang="ru-RU" b="1" dirty="0" smtClean="0"/>
              <a:t>) меристема. 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                                    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 </a:t>
            </a:r>
          </a:p>
          <a:p>
            <a:pPr algn="ctr">
              <a:buNone/>
            </a:pPr>
            <a:r>
              <a:rPr lang="ru-RU" dirty="0" smtClean="0"/>
              <a:t>                                       </a:t>
            </a:r>
            <a:r>
              <a:rPr lang="ru-RU" sz="2300" dirty="0" smtClean="0"/>
              <a:t>0</a:t>
            </a:r>
            <a:r>
              <a:rPr lang="ru-RU" sz="2300" dirty="0" smtClean="0"/>
              <a:t>. Они образуются в местах повреждения </a:t>
            </a:r>
            <a:r>
              <a:rPr lang="ru-RU" sz="2300" dirty="0" smtClean="0"/>
              <a:t> </a:t>
            </a:r>
            <a:r>
              <a:rPr lang="ru-RU" sz="2300" dirty="0" smtClean="0"/>
              <a:t> тканей и органов </a:t>
            </a:r>
            <a:r>
              <a:rPr lang="ru-RU" sz="2300" dirty="0" smtClean="0"/>
              <a:t>                                     и дают начало  каллусу - особой     </a:t>
            </a:r>
            <a:r>
              <a:rPr lang="ru-RU" sz="2300" dirty="0" smtClean="0"/>
              <a:t>ткани, </a:t>
            </a:r>
            <a:endParaRPr lang="ru-RU" sz="2300" dirty="0" smtClean="0"/>
          </a:p>
          <a:p>
            <a:pPr algn="ctr">
              <a:buNone/>
            </a:pPr>
            <a:r>
              <a:rPr lang="ru-RU" sz="2300" dirty="0" smtClean="0"/>
              <a:t>                          состоящей из однородных </a:t>
            </a:r>
            <a:r>
              <a:rPr lang="ru-RU" sz="2300" dirty="0" err="1" smtClean="0"/>
              <a:t>паренхимных</a:t>
            </a:r>
            <a:r>
              <a:rPr lang="ru-RU" sz="2300" dirty="0" smtClean="0"/>
              <a:t> клеток,</a:t>
            </a:r>
          </a:p>
          <a:p>
            <a:pPr algn="ctr">
              <a:buNone/>
            </a:pPr>
            <a:r>
              <a:rPr lang="ru-RU" sz="2300" dirty="0" smtClean="0"/>
              <a:t>прикрывающих место поражения.  </a:t>
            </a:r>
          </a:p>
          <a:p>
            <a:pPr algn="ctr">
              <a:buNone/>
            </a:pPr>
            <a:r>
              <a:rPr lang="ru-RU" sz="2300" b="1" dirty="0" smtClean="0"/>
              <a:t> </a:t>
            </a:r>
            <a:r>
              <a:rPr lang="ru-RU" sz="2300" b="1" dirty="0" smtClean="0"/>
              <a:t>                                                                                      Раневая меристема </a:t>
            </a:r>
            <a:endParaRPr lang="ru-RU" sz="2300" b="1" dirty="0" smtClean="0"/>
          </a:p>
          <a:p>
            <a:endParaRPr lang="ru-RU" sz="22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779912" y="404664"/>
            <a:ext cx="4884564" cy="4836510"/>
            <a:chOff x="3779912" y="404664"/>
            <a:chExt cx="4884564" cy="483651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40400"/>
            <a:stretch>
              <a:fillRect/>
            </a:stretch>
          </p:blipFill>
          <p:spPr bwMode="auto">
            <a:xfrm>
              <a:off x="6156176" y="404664"/>
              <a:ext cx="2508300" cy="4836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3779912" y="3212976"/>
              <a:ext cx="2376264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г</a:t>
              </a:r>
              <a:r>
                <a:rPr lang="ru-RU" dirty="0" smtClean="0"/>
                <a:t>, </a:t>
              </a:r>
              <a:r>
                <a:rPr lang="ru-RU" dirty="0" err="1" smtClean="0"/>
                <a:t>д</a:t>
              </a:r>
              <a:r>
                <a:rPr lang="ru-RU" dirty="0" smtClean="0"/>
                <a:t> – вставочные меристемы</a:t>
              </a:r>
              <a:endParaRPr lang="ru-RU" dirty="0"/>
            </a:p>
          </p:txBody>
        </p:sp>
      </p:grp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 r="52632"/>
          <a:stretch>
            <a:fillRect/>
          </a:stretch>
        </p:blipFill>
        <p:spPr bwMode="auto">
          <a:xfrm>
            <a:off x="0" y="3068960"/>
            <a:ext cx="2198738" cy="35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8244408" y="6165304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</a:t>
            </a:r>
            <a:r>
              <a:rPr lang="ru-RU" b="1" dirty="0" smtClean="0"/>
              <a:t>пределение покровных тканей</a:t>
            </a:r>
            <a:endParaRPr lang="ru-RU" b="1" dirty="0"/>
          </a:p>
        </p:txBody>
      </p:sp>
      <p:sp>
        <p:nvSpPr>
          <p:cNvPr id="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923928" y="5805264"/>
            <a:ext cx="504230" cy="43204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flipV="1">
            <a:off x="4644008" y="5805264"/>
            <a:ext cx="504056" cy="43204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12976"/>
            <a:ext cx="36090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 l="49664"/>
          <a:stretch>
            <a:fillRect/>
          </a:stretch>
        </p:blipFill>
        <p:spPr bwMode="auto">
          <a:xfrm>
            <a:off x="5868144" y="3356992"/>
            <a:ext cx="271460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1501</TotalTime>
  <Words>1680</Words>
  <Application>Microsoft Office PowerPoint</Application>
  <PresentationFormat>Экран (4:3)</PresentationFormat>
  <Paragraphs>227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Официальная</vt:lpstr>
      <vt:lpstr>Справедливость</vt:lpstr>
      <vt:lpstr>Школьный определитель тканей высших растений</vt:lpstr>
      <vt:lpstr>Как пользоваться определителем</vt:lpstr>
      <vt:lpstr>Признаки тканей растений</vt:lpstr>
      <vt:lpstr>Растительные ткани</vt:lpstr>
      <vt:lpstr>Определение образовательных тканей</vt:lpstr>
      <vt:lpstr>Слайд 6</vt:lpstr>
      <vt:lpstr>Слайд 7</vt:lpstr>
      <vt:lpstr>Слайд 8</vt:lpstr>
      <vt:lpstr>О   Определение покровных тканей</vt:lpstr>
      <vt:lpstr>Слайд 10</vt:lpstr>
      <vt:lpstr>Слайд 11</vt:lpstr>
      <vt:lpstr>О   Определение проводящих тканей</vt:lpstr>
      <vt:lpstr>Слайд 13</vt:lpstr>
      <vt:lpstr>Слайд 14</vt:lpstr>
      <vt:lpstr>Строение флоэмы</vt:lpstr>
      <vt:lpstr>О   Определение механических  тканей</vt:lpstr>
      <vt:lpstr>Слайд 17</vt:lpstr>
      <vt:lpstr>Слайд 18</vt:lpstr>
      <vt:lpstr>Слайд 19</vt:lpstr>
      <vt:lpstr>Слайд 20</vt:lpstr>
      <vt:lpstr>О   Определение основных (паренхимных) тканей</vt:lpstr>
      <vt:lpstr>Слайд 22</vt:lpstr>
      <vt:lpstr>Слайд 23</vt:lpstr>
      <vt:lpstr>Слайд 24</vt:lpstr>
      <vt:lpstr>Слайд 25</vt:lpstr>
      <vt:lpstr>Список используемой литературы и ресурсов для иллюстраций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Школьный определитель тканей растений</dc:title>
  <dc:creator>Ira</dc:creator>
  <cp:lastModifiedBy>Ira</cp:lastModifiedBy>
  <cp:revision>63</cp:revision>
  <dcterms:created xsi:type="dcterms:W3CDTF">2013-06-23T02:23:06Z</dcterms:created>
  <dcterms:modified xsi:type="dcterms:W3CDTF">2013-06-24T03:34:51Z</dcterms:modified>
</cp:coreProperties>
</file>