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60" r:id="rId3"/>
    <p:sldId id="257" r:id="rId4"/>
    <p:sldId id="261" r:id="rId5"/>
    <p:sldId id="267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0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B26AA9-6CD4-4CB2-847A-71B023929014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FAB6A-675E-4718-97DC-3CC2B7CF44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12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200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200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295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E093-1903-450E-9308-F3C15D4574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278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4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4" y="5050972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E093-1903-450E-9308-F3C15D4574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514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E093-1903-450E-9308-F3C15D4574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831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E093-1903-450E-9308-F3C15D4574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063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E093-1903-450E-9308-F3C15D4574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372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2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E093-1903-450E-9308-F3C15D4574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777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200" y="435430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0593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4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0DF1E093-1903-450E-9308-F3C15D4574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787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200" y="1803862"/>
            <a:ext cx="6270171" cy="2550424"/>
          </a:xfrm>
        </p:spPr>
        <p:txBody>
          <a:bodyPr/>
          <a:lstStyle/>
          <a:p>
            <a:r>
              <a:rPr lang="ru-RU" dirty="0"/>
              <a:t>Возникновение и развитие конфликта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27869" y="4912822"/>
            <a:ext cx="3085011" cy="1332798"/>
          </a:xfrm>
        </p:spPr>
        <p:txBody>
          <a:bodyPr>
            <a:noAutofit/>
          </a:bodyPr>
          <a:lstStyle/>
          <a:p>
            <a:pPr algn="l"/>
            <a:r>
              <a:rPr lang="ru-RU" sz="1600" dirty="0"/>
              <a:t>Подготовила:</a:t>
            </a:r>
          </a:p>
          <a:p>
            <a:pPr algn="l"/>
            <a:r>
              <a:rPr lang="ru-RU" sz="1600" dirty="0"/>
              <a:t>студентка гр. Б-264</a:t>
            </a:r>
          </a:p>
          <a:p>
            <a:pPr algn="l"/>
            <a:r>
              <a:rPr lang="ru-RU" sz="1600" dirty="0" err="1"/>
              <a:t>Сиялова</a:t>
            </a:r>
            <a:r>
              <a:rPr lang="ru-RU" sz="1600" dirty="0"/>
              <a:t> София Геннадьевна</a:t>
            </a:r>
          </a:p>
          <a:p>
            <a:pPr algn="l"/>
            <a:r>
              <a:rPr lang="ru-RU" sz="1600"/>
              <a:t>Преподаватель: ….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42560" y="82819"/>
            <a:ext cx="6949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0" i="0" dirty="0">
                <a:solidFill>
                  <a:srgbClr val="212529"/>
                </a:solidFill>
                <a:effectLst/>
              </a:rPr>
              <a:t>Новоуренгойский филиал Профессионального образовательного учреждения «Уральский региональный колледж»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914549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636608"/>
            <a:ext cx="8773887" cy="1041720"/>
          </a:xfrm>
        </p:spPr>
        <p:txBody>
          <a:bodyPr>
            <a:noAutofit/>
          </a:bodyPr>
          <a:lstStyle/>
          <a:p>
            <a:r>
              <a:rPr lang="ru-RU" sz="3600" dirty="0"/>
              <a:t>Причины возникновения конфликта</a:t>
            </a:r>
            <a:br>
              <a:rPr lang="ru-RU" sz="3600" dirty="0"/>
            </a:b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4" y="1469570"/>
            <a:ext cx="11190512" cy="3785335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sz="2200" dirty="0"/>
              <a:t>                           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ru-RU" sz="22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ru-RU" sz="22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sz="2200" dirty="0"/>
              <a:t>                        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E093-1903-450E-9308-F3C15D457430}" type="slidenum">
              <a:rPr lang="ru-RU" smtClean="0"/>
              <a:t>2</a:t>
            </a:fld>
            <a:endParaRPr lang="ru-RU"/>
          </a:p>
        </p:txBody>
      </p:sp>
      <p:sp>
        <p:nvSpPr>
          <p:cNvPr id="25" name="AutoShape 4">
            <a:extLst>
              <a:ext uri="{FF2B5EF4-FFF2-40B4-BE49-F238E27FC236}">
                <a16:creationId xmlns:a16="http://schemas.microsoft.com/office/drawing/2014/main" id="{9A96F676-3CF3-7347-A14C-25EE16B3D0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5171" y="256703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6" name="AutoShape 5">
            <a:extLst>
              <a:ext uri="{FF2B5EF4-FFF2-40B4-BE49-F238E27FC236}">
                <a16:creationId xmlns:a16="http://schemas.microsoft.com/office/drawing/2014/main" id="{E14EFA9F-725B-E546-8765-D724D72A920E}"/>
              </a:ext>
            </a:extLst>
          </p:cNvPr>
          <p:cNvSpPr>
            <a:spLocks noChangeArrowheads="1"/>
          </p:cNvSpPr>
          <p:nvPr/>
        </p:nvSpPr>
        <p:spPr bwMode="gray">
          <a:xfrm>
            <a:off x="5218533" y="2428917"/>
            <a:ext cx="1863725" cy="2873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  <a:cs typeface="+mn-cs"/>
            </a:endParaRPr>
          </a:p>
        </p:txBody>
      </p:sp>
      <p:sp>
        <p:nvSpPr>
          <p:cNvPr id="27" name="AutoShape 6">
            <a:extLst>
              <a:ext uri="{FF2B5EF4-FFF2-40B4-BE49-F238E27FC236}">
                <a16:creationId xmlns:a16="http://schemas.microsoft.com/office/drawing/2014/main" id="{48EE68BC-3F19-FF4C-BDBC-409C539A5756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894933" y="2505117"/>
            <a:ext cx="73025" cy="144463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8" name="AutoShape 7">
            <a:extLst>
              <a:ext uri="{FF2B5EF4-FFF2-40B4-BE49-F238E27FC236}">
                <a16:creationId xmlns:a16="http://schemas.microsoft.com/office/drawing/2014/main" id="{8DE93D7B-B224-BA49-BEC7-F66230D90D8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304258" y="2495592"/>
            <a:ext cx="71438" cy="144463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9" name="AutoShape 8">
            <a:extLst>
              <a:ext uri="{FF2B5EF4-FFF2-40B4-BE49-F238E27FC236}">
                <a16:creationId xmlns:a16="http://schemas.microsoft.com/office/drawing/2014/main" id="{B42ECF4B-D39D-AC4D-899B-E36CC99EF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8333" y="241463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30" name="AutoShape 9">
            <a:extLst>
              <a:ext uri="{FF2B5EF4-FFF2-40B4-BE49-F238E27FC236}">
                <a16:creationId xmlns:a16="http://schemas.microsoft.com/office/drawing/2014/main" id="{AC772562-8D91-0F45-9DC8-66F91E1278D5}"/>
              </a:ext>
            </a:extLst>
          </p:cNvPr>
          <p:cNvSpPr>
            <a:spLocks noChangeArrowheads="1"/>
          </p:cNvSpPr>
          <p:nvPr/>
        </p:nvSpPr>
        <p:spPr bwMode="gray">
          <a:xfrm>
            <a:off x="7644233" y="2271755"/>
            <a:ext cx="1863725" cy="2873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  <a:cs typeface="+mn-cs"/>
            </a:endParaRPr>
          </a:p>
        </p:txBody>
      </p:sp>
      <p:sp>
        <p:nvSpPr>
          <p:cNvPr id="31" name="AutoShape 10">
            <a:extLst>
              <a:ext uri="{FF2B5EF4-FFF2-40B4-BE49-F238E27FC236}">
                <a16:creationId xmlns:a16="http://schemas.microsoft.com/office/drawing/2014/main" id="{21884D02-C2ED-6E4C-A269-3198DBAA47F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9330158" y="2343192"/>
            <a:ext cx="71438" cy="142875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32" name="AutoShape 11">
            <a:extLst>
              <a:ext uri="{FF2B5EF4-FFF2-40B4-BE49-F238E27FC236}">
                <a16:creationId xmlns:a16="http://schemas.microsoft.com/office/drawing/2014/main" id="{56749F04-0C13-2A4E-A995-FF60AFB6C3F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747421" y="2343192"/>
            <a:ext cx="71437" cy="142875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33" name="Text Box 13">
            <a:extLst>
              <a:ext uri="{FF2B5EF4-FFF2-40B4-BE49-F238E27FC236}">
                <a16:creationId xmlns:a16="http://schemas.microsoft.com/office/drawing/2014/main" id="{68E27059-F265-C842-A307-C1A011318DB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291558" y="2414630"/>
            <a:ext cx="1679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/>
            <a:r>
              <a:rPr lang="ru-RU" altLang="ru-RU" sz="1400">
                <a:solidFill>
                  <a:schemeClr val="bg1"/>
                </a:solidFill>
                <a:latin typeface="Arial" panose="020B0604020202020204" pitchFamily="34" charset="0"/>
              </a:rPr>
              <a:t>Взгляды, мнения</a:t>
            </a:r>
            <a:endParaRPr lang="en-US" altLang="ru-RU" sz="14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" name="Text Box 14">
            <a:extLst>
              <a:ext uri="{FF2B5EF4-FFF2-40B4-BE49-F238E27FC236}">
                <a16:creationId xmlns:a16="http://schemas.microsoft.com/office/drawing/2014/main" id="{E91D1F79-0A15-BB47-B41B-8C1606F2D70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941096" y="2254292"/>
            <a:ext cx="12763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/>
            <a:r>
              <a:rPr lang="ru-RU" altLang="ru-RU" sz="1400">
                <a:solidFill>
                  <a:srgbClr val="FFFFFF"/>
                </a:solidFill>
                <a:latin typeface="Arial" panose="020B0604020202020204" pitchFamily="34" charset="0"/>
              </a:rPr>
              <a:t>Чувственный</a:t>
            </a:r>
            <a:endParaRPr lang="en-US" altLang="ru-RU" sz="14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35" name="Group 15">
            <a:extLst>
              <a:ext uri="{FF2B5EF4-FFF2-40B4-BE49-F238E27FC236}">
                <a16:creationId xmlns:a16="http://schemas.microsoft.com/office/drawing/2014/main" id="{82BDCF11-6916-3B43-AE0A-A4B658F49BCC}"/>
              </a:ext>
            </a:extLst>
          </p:cNvPr>
          <p:cNvGrpSpPr>
            <a:grpSpLocks/>
          </p:cNvGrpSpPr>
          <p:nvPr/>
        </p:nvGrpSpPr>
        <p:grpSpPr bwMode="auto">
          <a:xfrm>
            <a:off x="2264225" y="2613326"/>
            <a:ext cx="2295525" cy="3324225"/>
            <a:chOff x="576" y="1836"/>
            <a:chExt cx="1446" cy="2094"/>
          </a:xfrm>
        </p:grpSpPr>
        <p:sp>
          <p:nvSpPr>
            <p:cNvPr id="36" name="AutoShape 16">
              <a:extLst>
                <a:ext uri="{FF2B5EF4-FFF2-40B4-BE49-F238E27FC236}">
                  <a16:creationId xmlns:a16="http://schemas.microsoft.com/office/drawing/2014/main" id="{2BE970C4-9525-1348-8277-E9D8E92823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1942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>
                <a:latin typeface="Arial" panose="020B0604020202020204" pitchFamily="34" charset="0"/>
              </a:endParaRPr>
            </a:p>
          </p:txBody>
        </p:sp>
        <p:sp>
          <p:nvSpPr>
            <p:cNvPr id="37" name="AutoShape 17">
              <a:extLst>
                <a:ext uri="{FF2B5EF4-FFF2-40B4-BE49-F238E27FC236}">
                  <a16:creationId xmlns:a16="http://schemas.microsoft.com/office/drawing/2014/main" id="{355D3115-214C-DA42-A15F-B438A577BCD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12" y="1852"/>
              <a:ext cx="1174" cy="18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shade val="38824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3882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38" name="AutoShape 18">
              <a:extLst>
                <a:ext uri="{FF2B5EF4-FFF2-40B4-BE49-F238E27FC236}">
                  <a16:creationId xmlns:a16="http://schemas.microsoft.com/office/drawing/2014/main" id="{CBDF2EB6-06D3-564D-8B76-E776D1A90D6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773" y="1897"/>
              <a:ext cx="45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>
                <a:latin typeface="Arial" panose="020B0604020202020204" pitchFamily="34" charset="0"/>
              </a:endParaRPr>
            </a:p>
          </p:txBody>
        </p:sp>
        <p:sp>
          <p:nvSpPr>
            <p:cNvPr id="39" name="AutoShape 19">
              <a:extLst>
                <a:ext uri="{FF2B5EF4-FFF2-40B4-BE49-F238E27FC236}">
                  <a16:creationId xmlns:a16="http://schemas.microsoft.com/office/drawing/2014/main" id="{B6F6FF5B-079A-E44A-BFE6-2E44C1CA54E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76" y="1897"/>
              <a:ext cx="46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>
                <a:latin typeface="Arial" panose="020B0604020202020204" pitchFamily="34" charset="0"/>
              </a:endParaRPr>
            </a:p>
          </p:txBody>
        </p:sp>
        <p:sp>
          <p:nvSpPr>
            <p:cNvPr id="40" name="Text Box 20">
              <a:extLst>
                <a:ext uri="{FF2B5EF4-FFF2-40B4-BE49-F238E27FC236}">
                  <a16:creationId xmlns:a16="http://schemas.microsoft.com/office/drawing/2014/main" id="{1098D568-28F0-CF45-815E-4E5B091BD851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811" y="1836"/>
              <a:ext cx="972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0" hangingPunct="0"/>
              <a:r>
                <a:rPr lang="ru-RU" altLang="ru-RU" sz="1400">
                  <a:solidFill>
                    <a:schemeClr val="bg1"/>
                  </a:solidFill>
                  <a:latin typeface="Arial" panose="020B0604020202020204" pitchFamily="34" charset="0"/>
                </a:rPr>
                <a:t>Конфликт целей</a:t>
              </a:r>
              <a:endParaRPr lang="en-US" altLang="ru-RU" sz="14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" name="Text Box 21">
              <a:extLst>
                <a:ext uri="{FF2B5EF4-FFF2-40B4-BE49-F238E27FC236}">
                  <a16:creationId xmlns:a16="http://schemas.microsoft.com/office/drawing/2014/main" id="{24C61637-39EE-644A-926D-66CDDD4B2A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4" y="2106"/>
              <a:ext cx="1344" cy="1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0" hangingPunct="0"/>
              <a:r>
                <a:rPr lang="ru-RU" altLang="ru-RU" dirty="0">
                  <a:latin typeface="Arial" panose="020B0604020202020204" pitchFamily="34" charset="0"/>
                </a:rPr>
                <a:t>Участвующие в ней стороны по-разному видят желаемое состояние объекта в будущем </a:t>
              </a:r>
              <a:endParaRPr lang="en-US" altLang="ru-RU" dirty="0">
                <a:latin typeface="Arial" panose="020B0604020202020204" pitchFamily="34" charset="0"/>
              </a:endParaRPr>
            </a:p>
          </p:txBody>
        </p:sp>
      </p:grpSp>
      <p:sp>
        <p:nvSpPr>
          <p:cNvPr id="42" name="Text Box 22">
            <a:extLst>
              <a:ext uri="{FF2B5EF4-FFF2-40B4-BE49-F238E27FC236}">
                <a16:creationId xmlns:a16="http://schemas.microsoft.com/office/drawing/2014/main" id="{8A536327-4BA8-0946-82F0-85922BF02C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6133" y="2800392"/>
            <a:ext cx="2133600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/>
            <a:r>
              <a:rPr lang="ru-RU" altLang="ru-RU" dirty="0">
                <a:latin typeface="Arial" panose="020B0604020202020204" pitchFamily="34" charset="0"/>
              </a:rPr>
              <a:t>Участвующие стороны расходятся во взглядах, идеях и мыслях по решаемой проблеме </a:t>
            </a:r>
            <a:endParaRPr lang="en-US" altLang="ru-RU" dirty="0">
              <a:latin typeface="Arial" panose="020B0604020202020204" pitchFamily="34" charset="0"/>
            </a:endParaRPr>
          </a:p>
        </p:txBody>
      </p:sp>
      <p:sp>
        <p:nvSpPr>
          <p:cNvPr id="43" name="Text Box 23">
            <a:extLst>
              <a:ext uri="{FF2B5EF4-FFF2-40B4-BE49-F238E27FC236}">
                <a16:creationId xmlns:a16="http://schemas.microsoft.com/office/drawing/2014/main" id="{9246AD23-FF71-5C4D-8ABE-1862D26FA8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14058" y="2616242"/>
            <a:ext cx="2133600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/>
            <a:r>
              <a:rPr lang="ru-RU" altLang="ru-RU" dirty="0">
                <a:latin typeface="Arial" panose="020B0604020202020204" pitchFamily="34" charset="0"/>
              </a:rPr>
              <a:t>У участников различны чувства и эмоции, лежащие в основе их отношений друг с другом как личностей </a:t>
            </a:r>
            <a:endParaRPr lang="en-US" altLang="ru-RU" dirty="0">
              <a:latin typeface="Arial" panose="020B0604020202020204" pitchFamily="34" charset="0"/>
            </a:endParaRPr>
          </a:p>
        </p:txBody>
      </p:sp>
      <p:sp>
        <p:nvSpPr>
          <p:cNvPr id="44" name="Freeform 3">
            <a:extLst>
              <a:ext uri="{FF2B5EF4-FFF2-40B4-BE49-F238E27FC236}">
                <a16:creationId xmlns:a16="http://schemas.microsoft.com/office/drawing/2014/main" id="{CCD1F2F3-E4A1-4141-9F2A-DE6726A54DCB}"/>
              </a:ext>
            </a:extLst>
          </p:cNvPr>
          <p:cNvSpPr>
            <a:spLocks/>
          </p:cNvSpPr>
          <p:nvPr/>
        </p:nvSpPr>
        <p:spPr bwMode="gray">
          <a:xfrm>
            <a:off x="6280571" y="1211999"/>
            <a:ext cx="1466850" cy="1155700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hlink">
                  <a:gamma/>
                  <a:tint val="90980"/>
                  <a:invGamma/>
                  <a:alpha val="32001"/>
                </a:schemeClr>
              </a:gs>
              <a:gs pos="100000">
                <a:schemeClr val="hlink"/>
              </a:gs>
            </a:gsLst>
            <a:lin ang="0" scaled="1"/>
          </a:gra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atin typeface="Arial" charset="0"/>
              <a:cs typeface="+mn-cs"/>
            </a:endParaRPr>
          </a:p>
        </p:txBody>
      </p:sp>
      <p:sp>
        <p:nvSpPr>
          <p:cNvPr id="45" name="Freeform 12">
            <a:extLst>
              <a:ext uri="{FF2B5EF4-FFF2-40B4-BE49-F238E27FC236}">
                <a16:creationId xmlns:a16="http://schemas.microsoft.com/office/drawing/2014/main" id="{ED54FE56-887B-9C4A-8A7E-641A0ACCDB75}"/>
              </a:ext>
            </a:extLst>
          </p:cNvPr>
          <p:cNvSpPr>
            <a:spLocks/>
          </p:cNvSpPr>
          <p:nvPr/>
        </p:nvSpPr>
        <p:spPr bwMode="gray">
          <a:xfrm>
            <a:off x="3837408" y="1364399"/>
            <a:ext cx="1466850" cy="1157288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folHlink">
                  <a:gamma/>
                  <a:tint val="57647"/>
                  <a:invGamma/>
                  <a:alpha val="32001"/>
                </a:schemeClr>
              </a:gs>
              <a:gs pos="100000">
                <a:schemeClr val="folHlink"/>
              </a:gs>
            </a:gsLst>
            <a:lin ang="0" scaled="1"/>
          </a:gra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atin typeface="Arial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8469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Стадии развития конфликта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E093-1903-450E-9308-F3C15D457430}" type="slidenum">
              <a:rPr lang="ru-RU" smtClean="0"/>
              <a:t>3</a:t>
            </a:fld>
            <a:endParaRPr lang="ru-RU"/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E1379425-2F20-4E4E-B619-D4F8DF2DC73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456" y="1736202"/>
            <a:ext cx="7795087" cy="394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412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теории и классификации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1E093-1903-450E-9308-F3C15D457430}" type="slidenum">
              <a:rPr lang="ru-RU" smtClean="0"/>
              <a:t>4</a:t>
            </a:fld>
            <a:endParaRPr lang="ru-RU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00743" y="1329040"/>
            <a:ext cx="10761423" cy="46550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ru-RU" sz="1800" dirty="0"/>
          </a:p>
        </p:txBody>
      </p:sp>
      <p:pic>
        <p:nvPicPr>
          <p:cNvPr id="8" name="Picture 38">
            <a:extLst>
              <a:ext uri="{FF2B5EF4-FFF2-40B4-BE49-F238E27FC236}">
                <a16:creationId xmlns:a16="http://schemas.microsoft.com/office/drawing/2014/main" id="{B5F1FDB9-997D-E348-822B-85653E884E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095" y="1431471"/>
            <a:ext cx="8817810" cy="4655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4817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110663" y="6356350"/>
            <a:ext cx="3081337" cy="365125"/>
          </a:xfrm>
        </p:spPr>
        <p:txBody>
          <a:bodyPr/>
          <a:lstStyle/>
          <a:p>
            <a:fld id="{0DF1E093-1903-450E-9308-F3C15D45743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518693"/>
      </p:ext>
    </p:extLst>
  </p:cSld>
  <p:clrMapOvr>
    <a:masterClrMapping/>
  </p:clrMapOvr>
</p:sld>
</file>

<file path=ppt/theme/theme1.xml><?xml version="1.0" encoding="utf-8"?>
<a:theme xmlns:a="http://schemas.openxmlformats.org/drawingml/2006/main" name="Презентация ВКР Корзенкова 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возняк 12 тема</Template>
  <TotalTime>71</TotalTime>
  <Words>94</Words>
  <Application>Microsoft Macintosh PowerPoint</Application>
  <PresentationFormat>Широкоэкранный</PresentationFormat>
  <Paragraphs>24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Презентация ВКР Корзенкова </vt:lpstr>
      <vt:lpstr>Возникновение и развитие конфликта</vt:lpstr>
      <vt:lpstr>Причины возникновения конфликта  </vt:lpstr>
      <vt:lpstr>Стадии развития конфликта</vt:lpstr>
      <vt:lpstr>Основные теории и классификации</vt:lpstr>
      <vt:lpstr>Спасибо за внимание!</vt:lpstr>
    </vt:vector>
  </TitlesOfParts>
  <Company>inueco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Безотходные технологии</dc:title>
  <dc:creator>Валерия Александровна Островская</dc:creator>
  <cp:lastModifiedBy>София Сиялова</cp:lastModifiedBy>
  <cp:revision>14</cp:revision>
  <dcterms:created xsi:type="dcterms:W3CDTF">2022-03-15T06:46:47Z</dcterms:created>
  <dcterms:modified xsi:type="dcterms:W3CDTF">2022-05-17T10:17:43Z</dcterms:modified>
</cp:coreProperties>
</file>