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ГКОУ </a:t>
            </a:r>
            <a:r>
              <a:rPr lang="ru-RU" sz="2000" b="1" dirty="0" smtClean="0">
                <a:solidFill>
                  <a:schemeClr val="tx1"/>
                </a:solidFill>
              </a:rPr>
              <a:t>школа – интернат для глухих детей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429264"/>
            <a:ext cx="5615014" cy="960512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Байкина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Екатерина Артемовна,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1а класса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268760"/>
            <a:ext cx="66247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МЕСТО  И РОЛЬ  ДИДАКТИЧЕСКОЙ ИГРЫ В УЧЕБНО – ВОСПИТАТЕЛЬНОМ ПРОЦЕССЕ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Игры с предметами</a:t>
            </a:r>
            <a:endParaRPr lang="ru-RU" dirty="0"/>
          </a:p>
        </p:txBody>
      </p:sp>
      <p:pic>
        <p:nvPicPr>
          <p:cNvPr id="6" name="Содержимое 5" descr="женя през 0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59966" y="2636912"/>
            <a:ext cx="4608512" cy="3456384"/>
          </a:xfrm>
        </p:spPr>
      </p:pic>
      <p:sp>
        <p:nvSpPr>
          <p:cNvPr id="7" name="Лента лицом вверх 6"/>
          <p:cNvSpPr/>
          <p:nvPr/>
        </p:nvSpPr>
        <p:spPr>
          <a:xfrm>
            <a:off x="4751512" y="2132856"/>
            <a:ext cx="4392488" cy="1008112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«Чудесный мешочек»</a:t>
            </a:r>
            <a:endParaRPr lang="ru-RU" sz="2000" b="1" i="1" dirty="0"/>
          </a:p>
        </p:txBody>
      </p:sp>
      <p:pic>
        <p:nvPicPr>
          <p:cNvPr id="8" name="Содержимое 5" descr="женя през 0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412776"/>
            <a:ext cx="4139980" cy="3168352"/>
          </a:xfrm>
          <a:prstGeom prst="rect">
            <a:avLst/>
          </a:prstGeom>
        </p:spPr>
      </p:pic>
      <p:sp>
        <p:nvSpPr>
          <p:cNvPr id="9" name="Лента лицом вверх 8"/>
          <p:cNvSpPr/>
          <p:nvPr/>
        </p:nvSpPr>
        <p:spPr>
          <a:xfrm>
            <a:off x="0" y="4221088"/>
            <a:ext cx="4139952" cy="1008112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«Конструктор деревянный»</a:t>
            </a:r>
            <a:endParaRPr lang="ru-RU" sz="2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  <p:bldP spid="9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Настольно-печатные игры</a:t>
            </a:r>
            <a:endParaRPr lang="ru-RU" dirty="0"/>
          </a:p>
        </p:txBody>
      </p:sp>
      <p:pic>
        <p:nvPicPr>
          <p:cNvPr id="5" name="Содержимое 4" descr="Фото0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86446" y="2000240"/>
            <a:ext cx="3047802" cy="2438242"/>
          </a:xfrm>
        </p:spPr>
      </p:pic>
      <p:sp>
        <p:nvSpPr>
          <p:cNvPr id="17" name="Лента лицом вверх 16"/>
          <p:cNvSpPr/>
          <p:nvPr/>
        </p:nvSpPr>
        <p:spPr>
          <a:xfrm>
            <a:off x="1214414" y="1142984"/>
            <a:ext cx="4680520" cy="1044696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«Лото», «Домино», «Мозаика»</a:t>
            </a:r>
            <a:endParaRPr lang="ru-RU" sz="2000" b="1" i="1" dirty="0"/>
          </a:p>
        </p:txBody>
      </p:sp>
      <p:pic>
        <p:nvPicPr>
          <p:cNvPr id="8" name="Содержимое 3" descr="Фото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357430"/>
            <a:ext cx="2643827" cy="3304784"/>
          </a:xfrm>
          <a:prstGeom prst="rect">
            <a:avLst/>
          </a:prstGeom>
        </p:spPr>
      </p:pic>
      <p:pic>
        <p:nvPicPr>
          <p:cNvPr id="9" name="Содержимое 5" descr="Фото0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3071810"/>
            <a:ext cx="2815279" cy="3519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Игры на прогулке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539552" y="836712"/>
            <a:ext cx="79928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«Ручеек»</a:t>
            </a:r>
          </a:p>
          <a:p>
            <a:pPr algn="just"/>
            <a:r>
              <a:rPr lang="ru-RU" dirty="0" smtClean="0"/>
              <a:t>«Кошки-мышки»</a:t>
            </a:r>
          </a:p>
          <a:p>
            <a:pPr algn="just"/>
            <a:r>
              <a:rPr lang="ru-RU" dirty="0" smtClean="0"/>
              <a:t>«Вышибалы»</a:t>
            </a:r>
          </a:p>
          <a:p>
            <a:pPr algn="just"/>
            <a:r>
              <a:rPr lang="ru-RU" dirty="0" smtClean="0"/>
              <a:t>«Поймай мяч»</a:t>
            </a:r>
          </a:p>
          <a:p>
            <a:pPr algn="just"/>
            <a:r>
              <a:rPr lang="ru-RU" dirty="0" smtClean="0"/>
              <a:t>«Эстафеты»</a:t>
            </a:r>
          </a:p>
          <a:p>
            <a:pPr algn="just"/>
            <a:r>
              <a:rPr lang="ru-RU" dirty="0" smtClean="0"/>
              <a:t>«Игра в снежки»</a:t>
            </a:r>
          </a:p>
          <a:p>
            <a:pPr algn="just"/>
            <a:r>
              <a:rPr lang="ru-RU" dirty="0" smtClean="0"/>
              <a:t>«Кто быстрее»</a:t>
            </a:r>
          </a:p>
          <a:p>
            <a:pPr algn="just"/>
            <a:r>
              <a:rPr lang="ru-RU" dirty="0" smtClean="0"/>
              <a:t>«Прятки»</a:t>
            </a:r>
          </a:p>
          <a:p>
            <a:pPr algn="just"/>
            <a:r>
              <a:rPr lang="ru-RU" dirty="0" smtClean="0"/>
              <a:t>«Кто первый…..»</a:t>
            </a:r>
          </a:p>
          <a:p>
            <a:pPr algn="just"/>
            <a:endParaRPr lang="ru-RU" dirty="0"/>
          </a:p>
        </p:txBody>
      </p:sp>
      <p:pic>
        <p:nvPicPr>
          <p:cNvPr id="5" name="Содержимое 3" descr="IMG_2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486491">
            <a:off x="5876561" y="3651057"/>
            <a:ext cx="3301972" cy="2476479"/>
          </a:xfrm>
          <a:prstGeom prst="rect">
            <a:avLst/>
          </a:prstGeom>
        </p:spPr>
      </p:pic>
      <p:pic>
        <p:nvPicPr>
          <p:cNvPr id="6" name="Содержимое 5" descr="IMG_20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933056"/>
            <a:ext cx="3477551" cy="2608163"/>
          </a:xfrm>
          <a:prstGeom prst="rect">
            <a:avLst/>
          </a:prstGeom>
        </p:spPr>
      </p:pic>
      <p:pic>
        <p:nvPicPr>
          <p:cNvPr id="7" name="Содержимое 7" descr="IMG_20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13806">
            <a:off x="5569688" y="1145885"/>
            <a:ext cx="3312368" cy="2484276"/>
          </a:xfrm>
          <a:prstGeom prst="rect">
            <a:avLst/>
          </a:prstGeom>
        </p:spPr>
      </p:pic>
      <p:pic>
        <p:nvPicPr>
          <p:cNvPr id="8" name="Содержимое 9" descr="женя през 0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9752" y="1412776"/>
            <a:ext cx="2914176" cy="2185632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Игры на самоподготовке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57158" y="1285860"/>
            <a:ext cx="2683024" cy="259491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«Слова по кругу»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«Волшебный мешочек»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«Лото»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«Найди цвет»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«Покажи дерево»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«Что лишнее»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«Что пропало»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«Найди картинку»</a:t>
            </a:r>
            <a:endParaRPr lang="ru-RU" sz="18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Содержимое 9" descr="женя през 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339810"/>
            <a:ext cx="3357586" cy="2518190"/>
          </a:xfrm>
          <a:prstGeom prst="rect">
            <a:avLst/>
          </a:prstGeom>
        </p:spPr>
      </p:pic>
      <p:pic>
        <p:nvPicPr>
          <p:cNvPr id="7" name="Содержимое 3" descr="женя през 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4143380"/>
            <a:ext cx="3429024" cy="2571768"/>
          </a:xfrm>
          <a:prstGeom prst="rect">
            <a:avLst/>
          </a:prstGeom>
        </p:spPr>
      </p:pic>
      <p:pic>
        <p:nvPicPr>
          <p:cNvPr id="4" name="Содержимое 7" descr="Фото0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1142984"/>
            <a:ext cx="2672403" cy="3340503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57158" y="1142984"/>
            <a:ext cx="8572560" cy="1285884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Систематическое использование дидактических игр является эффективным средством активизации учебной деятельности школьников, положительно влияющим на повышение качества знаний, умений и навыков учащихся, развитие умственной деятельности.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10" y="3143248"/>
            <a:ext cx="2143140" cy="35004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4348" y="3357562"/>
            <a:ext cx="19288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Игровые ситуации активизировали деятельность учащихся, сделали восприятие более активным, эмоциональным, творческим. </a:t>
            </a:r>
            <a:endParaRPr lang="en-US" dirty="0" smtClean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357950" y="3143248"/>
            <a:ext cx="2214578" cy="3500462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500430" y="3214686"/>
            <a:ext cx="2214578" cy="3429024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Благодаря использованию дидактической игры у детей повысилась мотивация к учебной деятельности.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7950" y="3214686"/>
            <a:ext cx="22860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Игра внесла разнообразие и эмоциональную окраску в учебную работу, способствовала  снятию  утомления, развитию внимания, сообразительности, чувству соревнования, взаимопомощи. 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1928794" y="2500306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4393405" y="2821777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6572264" y="2428868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«В школьном возрасте игра не умирает, а проникает в отношения действительности. Она имеет свое внутреннее продолжение в школьном обучении и труде»         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</a:rPr>
              <a:t>С.Выготский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LwtVt7ZZiG_X70wK99B24yKeBNpOua2Wzw9DnH6MXdG_MLXwRbN0jGijRn3mpv3YDPe3E96uAuCZuZiaMSNA6Pg_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571744"/>
            <a:ext cx="7972420" cy="3718387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Актуальность работы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Традиционная классно -урочная система – монотонна.       Монотонность одна из причин снижения мотивации.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Дидактическая игра активизирует психические процессы, вызывает живой интерес к процессу познания.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В игре дети преодолевают значительные трудности, тренируют свои силы, развивают способности и умения.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Стимулирует работоспособность, облегчает процесс усвоения знаний.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Игра – это школа социальных отношений, в которых ребенок упражняется в усвоении нормативного поведения.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686800" cy="838200"/>
          </a:xfrm>
        </p:spPr>
        <p:txBody>
          <a:bodyPr/>
          <a:lstStyle/>
          <a:p>
            <a:r>
              <a:rPr lang="ru-RU" dirty="0" smtClean="0"/>
              <a:t>Цель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 основании выявленных возможностей и особенностей дидактической игры, как формы организации </a:t>
            </a:r>
            <a:r>
              <a:rPr lang="ru-RU" dirty="0" err="1" smtClean="0">
                <a:solidFill>
                  <a:schemeClr val="tx1"/>
                </a:solidFill>
              </a:rPr>
              <a:t>учебно</a:t>
            </a:r>
            <a:r>
              <a:rPr lang="ru-RU" dirty="0" smtClean="0">
                <a:solidFill>
                  <a:schemeClr val="tx1"/>
                </a:solidFill>
              </a:rPr>
              <a:t>–воспитательного процесса, разработать систему дидактических игр, направленную на обучение и развитие у детей необходимых знаний, умений и навыков для их успешной социализации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pic>
        <p:nvPicPr>
          <p:cNvPr id="7" name="Содержимое 6" descr="Изображение 0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52223" y="836712"/>
            <a:ext cx="4091777" cy="3068833"/>
          </a:xfrm>
        </p:spPr>
      </p:pic>
      <p:sp>
        <p:nvSpPr>
          <p:cNvPr id="5" name="Стрелка вправо 4"/>
          <p:cNvSpPr/>
          <p:nvPr/>
        </p:nvSpPr>
        <p:spPr>
          <a:xfrm>
            <a:off x="179512" y="836712"/>
            <a:ext cx="6300192" cy="5760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charset="0"/>
              <a:buChar char="•"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Формирование  общей познавательной мотивации,   как  основы  учебной мотивации;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Формирование  навыков работы с информацией, логического мышления, внимания и памяти;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Развитие зрительного восприятия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Развитие речи, как средство передачи информации и активизации мышления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Развитие коммуникативных навыков, формирование коллектива.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0"/>
            <a:ext cx="2952328" cy="838200"/>
          </a:xfrm>
        </p:spPr>
        <p:txBody>
          <a:bodyPr/>
          <a:lstStyle/>
          <a:p>
            <a:r>
              <a:rPr lang="ru-RU" dirty="0" smtClean="0"/>
              <a:t>Виды игр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с двумя вырезанными соседними углами 5"/>
          <p:cNvSpPr/>
          <p:nvPr/>
        </p:nvSpPr>
        <p:spPr>
          <a:xfrm>
            <a:off x="3059832" y="1196752"/>
            <a:ext cx="295232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Игры с предметами</a:t>
            </a:r>
            <a:endParaRPr lang="ru-RU" sz="2000" b="1" i="1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6156176" y="1196752"/>
            <a:ext cx="2808312" cy="9144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Настольно-печатные игры</a:t>
            </a:r>
            <a:endParaRPr lang="ru-RU" sz="2000" b="1" i="1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79512" y="1196752"/>
            <a:ext cx="2736304" cy="9144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Словесные игры</a:t>
            </a:r>
            <a:endParaRPr lang="ru-RU" sz="2000" b="1" i="1" dirty="0"/>
          </a:p>
        </p:txBody>
      </p:sp>
      <p:sp>
        <p:nvSpPr>
          <p:cNvPr id="9" name="Загнутый угол 8"/>
          <p:cNvSpPr/>
          <p:nvPr/>
        </p:nvSpPr>
        <p:spPr>
          <a:xfrm>
            <a:off x="179512" y="2357430"/>
            <a:ext cx="2736304" cy="4095906"/>
          </a:xfrm>
          <a:prstGeom prst="foldedCorner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  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Игры </a:t>
            </a:r>
            <a:r>
              <a:rPr lang="ru-RU" sz="1600" b="1" dirty="0" smtClean="0">
                <a:solidFill>
                  <a:schemeClr val="tx1"/>
                </a:solidFill>
              </a:rPr>
              <a:t>активизируют эмоциональные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 и мыслительные процессы,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 воспитывают умение слушать,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 сосредотачивать внимание.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 Глухие дети, опираясь на 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имеющиеся представления о предметах, учатся углублять 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знания о них.( «Найди цвет», «Угадай-ка» )</a:t>
            </a:r>
            <a:endParaRPr lang="ru-RU" sz="1600" dirty="0"/>
          </a:p>
        </p:txBody>
      </p:sp>
      <p:sp>
        <p:nvSpPr>
          <p:cNvPr id="11" name="Загнутый угол 10"/>
          <p:cNvSpPr/>
          <p:nvPr/>
        </p:nvSpPr>
        <p:spPr>
          <a:xfrm>
            <a:off x="3131840" y="2348880"/>
            <a:ext cx="2736304" cy="4104456"/>
          </a:xfrm>
          <a:prstGeom prst="foldedCorner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основе игр лежат действия с предметами, игрушками, словесные поручения. ( «Чудесный мешочек», «строим дом», «От какого дерева лист»)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6228184" y="2348880"/>
            <a:ext cx="2699792" cy="4032448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</a:t>
            </a:r>
            <a:r>
              <a:rPr lang="ru-RU" b="1" dirty="0" smtClean="0">
                <a:solidFill>
                  <a:schemeClr val="tx1"/>
                </a:solidFill>
              </a:rPr>
              <a:t>основе игр – проверка знаний, находчивости, разгадывание загадок. Игры развивают способность к анализу, обобщению, формируют умение рассуждать, делать выводы. («Лото», «Домино», «Мозаика»,  «Лабиринт»)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build="allAtOnce" animBg="1"/>
      <p:bldP spid="8" grpId="0" build="allAtOnce" animBg="1"/>
      <p:bldP spid="9" grpId="0" build="allAtOnce" animBg="1"/>
      <p:bldP spid="11" grpId="0" build="allAtOnce" animBg="1"/>
      <p:bldP spid="12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2594918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Формирование устойчивого интереса к учению и снятию напряжения, связанного с процессом адаптации ребенка к школьному режиму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Формирование психических новообразований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Формирование собственно учебной деятельности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Формирование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общеучебных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 умений, навыков учебной и самостоятельной работы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Формирование навыков самоконтроля и самооценки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Формирование адекватных взаимоотношений и освоение социальных ролей.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221088"/>
            <a:ext cx="8136904" cy="24482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Условия реализации</a:t>
            </a:r>
          </a:p>
          <a:p>
            <a:pPr algn="just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1. Дидактические игры должны соответствовать возрасту и индивидуальным особенностям детей.</a:t>
            </a:r>
          </a:p>
          <a:p>
            <a:pPr algn="just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2. Рациональное включение дидактических игр в педагогический процесс(на занятиях, прогулках, в свободное время)</a:t>
            </a:r>
          </a:p>
          <a:p>
            <a:pPr algn="just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3. Формирование у детей положительного отношения к окружающему миру, людям, труду.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996" y="260648"/>
            <a:ext cx="8563004" cy="542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Технологическая карта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836712"/>
          <a:ext cx="8784976" cy="5634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771800"/>
                <a:gridCol w="2174794"/>
                <a:gridCol w="2398222"/>
              </a:tblGrid>
              <a:tr h="668047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Название игры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 что направлена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Словарь, фразы на слух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Материалы и оборудование</a:t>
                      </a:r>
                      <a:endParaRPr lang="ru-RU" sz="1200" dirty="0"/>
                    </a:p>
                  </a:txBody>
                  <a:tcPr/>
                </a:tc>
              </a:tr>
              <a:tr h="700105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«Волшебный мешочек»  (2 занятия)</a:t>
                      </a:r>
                    </a:p>
                    <a:p>
                      <a:endParaRPr lang="ru-RU" sz="1200" dirty="0" smtClean="0"/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Закрепление понятий на темы «фрукты» и «овощи»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Мешочек, названия</a:t>
                      </a:r>
                      <a:r>
                        <a:rPr lang="ru-RU" sz="1200" baseline="0" dirty="0" smtClean="0"/>
                        <a:t> фруктов и овощей. что там? Что это?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Фрукты ,</a:t>
                      </a:r>
                      <a:r>
                        <a:rPr lang="ru-RU" sz="1200" baseline="0" dirty="0" smtClean="0"/>
                        <a:t> овощи, мешочек, таблички с названиями</a:t>
                      </a:r>
                      <a:endParaRPr lang="ru-RU" sz="1200" dirty="0"/>
                    </a:p>
                  </a:txBody>
                  <a:tcPr/>
                </a:tc>
              </a:tr>
              <a:tr h="112604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«Строим дом»  (2 занятия)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Выполнение поручений, формирование понятий- цвета, различение форм, конструирование, умение работать в команде.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Кубики, цвета, название</a:t>
                      </a:r>
                      <a:r>
                        <a:rPr lang="ru-RU" sz="1200" baseline="0" dirty="0" smtClean="0"/>
                        <a:t> форм и их  характеристик (квадратный, треугольный, большой, маленький), поручения.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Кубики, карточки с обозначением форм и цвета.</a:t>
                      </a:r>
                      <a:endParaRPr lang="ru-RU" sz="1200" dirty="0"/>
                    </a:p>
                  </a:txBody>
                  <a:tcPr/>
                </a:tc>
              </a:tr>
              <a:tr h="38704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«Считай правильно, угадай сколько спрятано?»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Закрепление устного счета; развитие зрительного восприятия, логического</a:t>
                      </a:r>
                      <a:r>
                        <a:rPr lang="ru-RU" sz="1200" baseline="0" dirty="0" smtClean="0"/>
                        <a:t> мышления.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Счетные палочки, название цифр, поручения (возьми,</a:t>
                      </a:r>
                      <a:r>
                        <a:rPr lang="ru-RU" sz="1200" baseline="0" dirty="0" smtClean="0"/>
                        <a:t> убери…)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Счетный материал, </a:t>
                      </a:r>
                    </a:p>
                    <a:p>
                      <a:r>
                        <a:rPr lang="ru-RU" sz="1200" dirty="0" smtClean="0"/>
                        <a:t>Коробка.</a:t>
                      </a:r>
                      <a:endParaRPr lang="ru-RU" sz="1200" dirty="0"/>
                    </a:p>
                  </a:txBody>
                  <a:tcPr/>
                </a:tc>
              </a:tr>
              <a:tr h="38704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«Не зевай»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Закрепление понятий на тему</a:t>
                      </a:r>
                      <a:r>
                        <a:rPr lang="ru-RU" sz="1200" baseline="0" dirty="0" smtClean="0"/>
                        <a:t> «школьные вещи», развитие внимания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Название школьных вещей, верно, не</a:t>
                      </a:r>
                      <a:r>
                        <a:rPr lang="ru-RU" sz="1200" baseline="0" dirty="0" smtClean="0"/>
                        <a:t> верно, поручения (возьми, убери…) что это?...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Рюкзак,</a:t>
                      </a:r>
                      <a:r>
                        <a:rPr lang="ru-RU" sz="1200" baseline="0" dirty="0" smtClean="0"/>
                        <a:t> учебные</a:t>
                      </a:r>
                      <a:r>
                        <a:rPr lang="ru-RU" sz="1200" dirty="0" smtClean="0"/>
                        <a:t> вещи, предметы которые не нужны в учебе.</a:t>
                      </a:r>
                      <a:endParaRPr lang="ru-RU" sz="1200" dirty="0"/>
                    </a:p>
                  </a:txBody>
                  <a:tcPr/>
                </a:tc>
              </a:tr>
              <a:tr h="38704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«Что лишнее, чего не хватает.»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Развитие внимания, памяти, логического мышления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Закройте глаза, чего не хватает?, что это?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Картинки.</a:t>
                      </a:r>
                      <a:endParaRPr lang="ru-RU" sz="1200" dirty="0"/>
                    </a:p>
                  </a:txBody>
                  <a:tcPr/>
                </a:tc>
              </a:tr>
              <a:tr h="38704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«Великолепная пятерка»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Закрепление порядкового счета, умение</a:t>
                      </a:r>
                      <a:r>
                        <a:rPr lang="ru-RU" sz="1200" baseline="0" dirty="0" smtClean="0"/>
                        <a:t> работать в команде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Порядковый счет, встаньте по порядку, закройте глаза.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Карточки с цифрами.</a:t>
                      </a:r>
                      <a:endParaRPr lang="ru-RU" sz="1200" dirty="0"/>
                    </a:p>
                  </a:txBody>
                  <a:tcPr/>
                </a:tc>
              </a:tr>
              <a:tr h="38704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«светофор»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Правила дорожного движения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Светофор, дорога,</a:t>
                      </a:r>
                      <a:r>
                        <a:rPr lang="ru-RU" sz="1200" baseline="0" dirty="0" smtClean="0"/>
                        <a:t> зебра, стой, иди, цвета.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Макет светофора. карточки со словами.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0"/>
            <a:ext cx="8229600" cy="1143000"/>
          </a:xfrm>
        </p:spPr>
        <p:txBody>
          <a:bodyPr/>
          <a:lstStyle/>
          <a:p>
            <a:r>
              <a:rPr lang="ru-RU" dirty="0" smtClean="0"/>
              <a:t>Словесные игры</a:t>
            </a:r>
            <a:endParaRPr lang="ru-RU" dirty="0"/>
          </a:p>
        </p:txBody>
      </p:sp>
      <p:pic>
        <p:nvPicPr>
          <p:cNvPr id="4" name="Содержимое 10" descr="женя през 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29190" y="1000108"/>
            <a:ext cx="4032448" cy="3027557"/>
          </a:xfrm>
        </p:spPr>
      </p:pic>
      <p:pic>
        <p:nvPicPr>
          <p:cNvPr id="5" name="Содержимое 14" descr="Изображение 0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429000"/>
            <a:ext cx="4248473" cy="3186355"/>
          </a:xfrm>
          <a:prstGeom prst="rect">
            <a:avLst/>
          </a:prstGeom>
        </p:spPr>
      </p:pic>
      <p:sp>
        <p:nvSpPr>
          <p:cNvPr id="7" name="Лента лицом вверх 6"/>
          <p:cNvSpPr/>
          <p:nvPr/>
        </p:nvSpPr>
        <p:spPr>
          <a:xfrm>
            <a:off x="5076056" y="3717032"/>
            <a:ext cx="3736432" cy="720080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«Угадай- </a:t>
            </a:r>
            <a:r>
              <a:rPr lang="ru-RU" sz="2000" b="1" i="1" dirty="0" err="1" smtClean="0"/>
              <a:t>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8" name="Лента лицом вверх 7"/>
          <p:cNvSpPr/>
          <p:nvPr/>
        </p:nvSpPr>
        <p:spPr>
          <a:xfrm>
            <a:off x="467544" y="2708920"/>
            <a:ext cx="3888432" cy="684656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«С какого дерева лист?»</a:t>
            </a:r>
            <a:endParaRPr lang="ru-RU" b="1" i="1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876</Words>
  <PresentationFormat>Экран (4:3)</PresentationFormat>
  <Paragraphs>111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ГКОУ школа – интернат для глухих детей   </vt:lpstr>
      <vt:lpstr>«В школьном возрасте игра не умирает, а проникает в отношения действительности. Она имеет свое внутреннее продолжение в школьном обучении и труде»          С.Выготский</vt:lpstr>
      <vt:lpstr>Актуальность работы</vt:lpstr>
      <vt:lpstr>Цель работы</vt:lpstr>
      <vt:lpstr>Задачи</vt:lpstr>
      <vt:lpstr>Виды игр</vt:lpstr>
      <vt:lpstr>Функции игры</vt:lpstr>
      <vt:lpstr>Технологическая карта</vt:lpstr>
      <vt:lpstr>Словесные игры</vt:lpstr>
      <vt:lpstr>Игры с предметами</vt:lpstr>
      <vt:lpstr>Настольно-печатные игры</vt:lpstr>
      <vt:lpstr>Слайд 12</vt:lpstr>
      <vt:lpstr>Игры на самоподготовке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ГКОУ школа – интернат для глухих детей   </dc:title>
  <dc:creator>user201</dc:creator>
  <cp:lastModifiedBy>user201</cp:lastModifiedBy>
  <cp:revision>1</cp:revision>
  <dcterms:created xsi:type="dcterms:W3CDTF">2022-05-17T10:09:43Z</dcterms:created>
  <dcterms:modified xsi:type="dcterms:W3CDTF">2022-05-17T10:15:16Z</dcterms:modified>
</cp:coreProperties>
</file>