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4" r:id="rId5"/>
    <p:sldId id="285" r:id="rId6"/>
    <p:sldId id="286" r:id="rId7"/>
    <p:sldId id="277" r:id="rId8"/>
    <p:sldId id="278" r:id="rId9"/>
    <p:sldId id="283" r:id="rId10"/>
    <p:sldId id="287" r:id="rId11"/>
    <p:sldId id="261" r:id="rId12"/>
    <p:sldId id="264" r:id="rId13"/>
    <p:sldId id="310" r:id="rId14"/>
    <p:sldId id="274" r:id="rId15"/>
    <p:sldId id="294" r:id="rId16"/>
    <p:sldId id="306" r:id="rId17"/>
    <p:sldId id="309" r:id="rId18"/>
    <p:sldId id="308" r:id="rId19"/>
    <p:sldId id="307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83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DE74-237E-4C10-8BD3-81C253C0074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74D7B-98C2-44BE-9A86-A86B76C64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088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DE74-237E-4C10-8BD3-81C253C0074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74D7B-98C2-44BE-9A86-A86B76C64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404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DE74-237E-4C10-8BD3-81C253C0074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74D7B-98C2-44BE-9A86-A86B76C64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254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DE74-237E-4C10-8BD3-81C253C0074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74D7B-98C2-44BE-9A86-A86B76C64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053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DE74-237E-4C10-8BD3-81C253C0074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74D7B-98C2-44BE-9A86-A86B76C64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071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DE74-237E-4C10-8BD3-81C253C0074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74D7B-98C2-44BE-9A86-A86B76C64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152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DE74-237E-4C10-8BD3-81C253C0074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74D7B-98C2-44BE-9A86-A86B76C64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171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DE74-237E-4C10-8BD3-81C253C0074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74D7B-98C2-44BE-9A86-A86B76C64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955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DE74-237E-4C10-8BD3-81C253C0074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74D7B-98C2-44BE-9A86-A86B76C64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83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DE74-237E-4C10-8BD3-81C253C0074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74D7B-98C2-44BE-9A86-A86B76C64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543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DE74-237E-4C10-8BD3-81C253C0074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74D7B-98C2-44BE-9A86-A86B76C64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860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CDE74-237E-4C10-8BD3-81C253C0074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74D7B-98C2-44BE-9A86-A86B76C64D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ege.sdamgia.ru/problem?id=506090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ege.sdamgia.ru/problem?id=506953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ege.sdamgia.ru/problem?id=511227" TargetMode="Externa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ege.sdamgia.ru/problem?id=513208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2892" y="1467693"/>
            <a:ext cx="9144000" cy="23876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финансовой грамотности </a:t>
            </a:r>
            <a:br>
              <a:rPr lang="ru-RU" sz="4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школьном курсе математики</a:t>
            </a:r>
            <a:endParaRPr lang="ru-RU" sz="4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76107" y="4641129"/>
            <a:ext cx="5347857" cy="1655762"/>
          </a:xfrm>
        </p:spPr>
        <p:txBody>
          <a:bodyPr>
            <a:normAutofit/>
          </a:bodyPr>
          <a:lstStyle/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Н.А. Киселёва, </a:t>
            </a:r>
          </a:p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МБОУ ВСОШ №1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3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Заголовок 5"/>
              <p:cNvSpPr>
                <a:spLocks noGrp="1"/>
              </p:cNvSpPr>
              <p:nvPr>
                <p:ph type="title"/>
              </p:nvPr>
            </p:nvSpPr>
            <p:spPr>
              <a:xfrm>
                <a:off x="478971" y="365125"/>
                <a:ext cx="10874829" cy="6318704"/>
              </a:xfrm>
            </p:spPr>
            <p:txBody>
              <a:bodyPr>
                <a:normAutofit fontScale="90000"/>
              </a:bodyPr>
              <a:lstStyle/>
              <a:p>
                <a:pPr/>
                <a:r>
                  <a:rPr lang="ru-RU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Процентное  изменение  величины</a:t>
                </a:r>
                <a:br>
                  <a:rPr lang="ru-RU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Задачи на процентное изменение величины уже нельзя отнести к простейшим. Они решаются в несколько действий. В большинстве случаев эти задачи удобно решать с помощью формул. </a:t>
                </a:r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/>
                  <a:t/>
                </a:r>
                <a:br>
                  <a:rPr lang="ru-RU" sz="2400" dirty="0"/>
                </a:b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1) Если значение </a:t>
                </a:r>
                <a:r>
                  <a:rPr lang="ru-RU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выросло на </a:t>
                </a:r>
                <a:r>
                  <a:rPr lang="ru-RU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%, то новое значение будет 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𝑝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100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sz="24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1+</m:t>
                          </m:r>
                          <m:f>
                            <m:fPr>
                              <m:ctrlPr>
                                <a:rPr lang="en-US" sz="24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num>
                            <m:den>
                              <m:r>
                                <a:rPr lang="en-US" sz="24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100</m:t>
                              </m:r>
                            </m:den>
                          </m:f>
                        </m:e>
                      </m:d>
                      <m:r>
                        <a:rPr lang="en-US" sz="2400" b="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𝑎</m:t>
                      </m:r>
                    </m:oMath>
                  </m:oMathPara>
                </a14:m>
                <a:r>
                  <a:rPr lang="ru-RU" sz="2400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400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Если значение </a:t>
                </a:r>
                <a:r>
                  <a:rPr lang="ru-RU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уменьшилось на </a:t>
                </a:r>
                <a:r>
                  <a:rPr lang="ru-RU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%, то новое значение </a:t>
                </a:r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будет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/>
                        <a:cs typeface="Times New Roman" panose="02020603050405020304" pitchFamily="18" charset="0"/>
                      </a:rPr>
                      <m:t>                                                   </m:t>
                    </m:r>
                    <m:r>
                      <a:rPr lang="en-US" sz="2400" b="0" i="1" smtClean="0">
                        <a:solidFill>
                          <a:srgbClr val="0000FF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sz="2400" b="0" i="1" smtClean="0">
                        <a:solidFill>
                          <a:srgbClr val="0000FF"/>
                        </a:solidFill>
                        <a:latin typeface="Cambria Math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𝑝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100</m:t>
                        </m:r>
                      </m:den>
                    </m:f>
                    <m:r>
                      <a:rPr lang="en-US" sz="2400" i="1">
                        <a:solidFill>
                          <a:srgbClr val="0000FF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  <m:r>
                      <a:rPr lang="en-US" sz="2400" b="0" i="1" smtClean="0">
                        <a:solidFill>
                          <a:srgbClr val="0000FF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sz="2400" i="1">
                        <a:solidFill>
                          <a:srgbClr val="0000FF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solidFill>
                              <a:srgbClr val="0000FF"/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FF"/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i="1">
                                <a:solidFill>
                                  <a:srgbClr val="0000FF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solidFill>
                                  <a:srgbClr val="0000FF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num>
                          <m:den>
                            <m:r>
                              <a:rPr lang="en-US" sz="2400" i="1">
                                <a:solidFill>
                                  <a:srgbClr val="0000FF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100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400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ru-RU" sz="2400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400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3) Если А больше В на </a:t>
                </a:r>
                <a:r>
                  <a:rPr lang="ru-RU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%, то </a:t>
                </a:r>
                <a:r>
                  <a:rPr lang="en-US" sz="2400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FF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solidFill>
                              <a:srgbClr val="0000FF"/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FF"/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1+</m:t>
                        </m:r>
                        <m:f>
                          <m:fPr>
                            <m:ctrlPr>
                              <a:rPr lang="en-US" sz="2400" i="1">
                                <a:solidFill>
                                  <a:srgbClr val="0000FF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solidFill>
                                  <a:srgbClr val="0000FF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num>
                          <m:den>
                            <m:r>
                              <a:rPr lang="en-US" sz="2400" i="1">
                                <a:solidFill>
                                  <a:srgbClr val="0000FF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100</m:t>
                            </m:r>
                          </m:den>
                        </m:f>
                      </m:e>
                    </m:d>
                    <m:r>
                      <m:rPr>
                        <m:sty m:val="p"/>
                      </m:rPr>
                      <a:rPr lang="en-US" sz="2400" b="0" i="0" smtClean="0">
                        <a:solidFill>
                          <a:srgbClr val="0000FF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B</m:t>
                    </m:r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Выразим 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из последней формулы p: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00FF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sz="2400" b="0" i="1" smtClean="0">
                        <a:solidFill>
                          <a:srgbClr val="0000FF"/>
                        </a:solidFill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𝐴</m:t>
                        </m:r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𝐵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𝐵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0000FF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∙100</m:t>
                    </m:r>
                  </m:oMath>
                </a14:m>
                <a:r>
                  <a:rPr lang="ru-RU" sz="2400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%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формула 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даёт ответ на вопрос: </a:t>
                </a:r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 сколько процентов 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 больше, чем В. 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4) Если В меньше А на </a:t>
                </a:r>
                <a:r>
                  <a:rPr lang="ru-RU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%, то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00FF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𝑞</m:t>
                    </m:r>
                    <m:r>
                      <a:rPr lang="en-US" sz="2400" b="0" i="1" smtClean="0">
                        <a:solidFill>
                          <a:srgbClr val="0000FF"/>
                        </a:solidFill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𝐴</m:t>
                        </m:r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𝐵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𝐴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0000FF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∙100</m:t>
                    </m:r>
                  </m:oMath>
                </a14:m>
                <a:r>
                  <a:rPr lang="ru-RU" sz="2400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%</a:t>
                </a:r>
                <a:r>
                  <a:rPr lang="ru-RU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ru-RU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Заголовок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78971" y="365125"/>
                <a:ext cx="10874829" cy="6318704"/>
              </a:xfrm>
              <a:blipFill rotWithShape="1">
                <a:blip r:embed="rId2" cstate="print"/>
                <a:stretch>
                  <a:fillRect l="-953" t="-77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63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029" y="365126"/>
            <a:ext cx="11070771" cy="614453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Кредиты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кредитную программу, потенциальные заемщики ориентируются на процентную ставку по кредиту. Таких методов существует два: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дифференцированные платежи и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аннуитетные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платежи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Дифференцированные </a:t>
            </a:r>
            <a:r>
              <a:rPr lang="ru-RU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платежи</a:t>
            </a:r>
            <a:r>
              <a:rPr lang="ru-RU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характерны тем, что задолженность по кредиту погашается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равномерно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начиная с самых первых выплат, а проценты начисляются на фактический остаток. Таким образом, каждый последующий платеж меньше предыдущего.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Аннуитет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начисление равных платежей на весь срок погашения кредита. При этом в первой половине срока погашения задолженность по кредиту практически не гасится — выплачиваются в большей части проценты. Эта особенность делает платежи относительно небольшими, но увеличивает общую сумму начисляемых процентов.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08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829" y="365125"/>
            <a:ext cx="10765971" cy="602478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Табличный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решения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</a:t>
            </a:r>
            <a:b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Табличный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– это решение путем занесения содержания задачи в соответствующим образом организованную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– максимально компактно представить информацию не только об условии задачи, но и обо всех промежуточных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результатах вычислений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видеть задачу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целиком.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97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4770" y="365125"/>
            <a:ext cx="10189029" cy="854075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 дифференцированного  платежа </a:t>
            </a:r>
            <a:b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415144125"/>
                  </p:ext>
                </p:extLst>
              </p:nvPr>
            </p:nvGraphicFramePr>
            <p:xfrm>
              <a:off x="772885" y="911225"/>
              <a:ext cx="10515600" cy="488429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992086"/>
                    <a:gridCol w="3265714"/>
                    <a:gridCol w="2628900"/>
                    <a:gridCol w="2628900"/>
                  </a:tblGrid>
                  <a:tr h="370840"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Период </a:t>
                          </a:r>
                          <a:r>
                            <a:rPr lang="ru-RU" sz="20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	</a:t>
                          </a:r>
                        </a:p>
                        <a:p>
                          <a:pPr algn="ctr"/>
                          <a:endParaRPr lang="ru-RU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Долг в начале периода </a:t>
                          </a:r>
                          <a:r>
                            <a:rPr lang="ru-RU" sz="20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	</a:t>
                          </a:r>
                        </a:p>
                      </a:txBody>
                      <a:tcPr anchor="ctr"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b="1" i="1" u="none" strike="noStrike" baseline="0" dirty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Годовой платеж </a:t>
                          </a:r>
                          <a:r>
                            <a:rPr lang="ru-RU" sz="2000" b="1" i="0" u="none" strike="noStrike" baseline="0" dirty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	</a:t>
                          </a:r>
                        </a:p>
                        <a:p>
                          <a:pPr algn="ctr"/>
                          <a:endParaRPr lang="ru-RU" sz="2000" b="1" i="0" u="none" strike="noStrike" baseline="0" dirty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b="1" i="1" u="none" strike="noStrike" baseline="0" dirty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Платеж по долгу </a:t>
                          </a:r>
                          <a:r>
                            <a:rPr lang="ru-RU" sz="2000" b="1" i="0" u="none" strike="noStrike" baseline="0" dirty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	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b="1" i="1" u="none" strike="noStrike" baseline="0" dirty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Платеж </a:t>
                          </a:r>
                          <a:r>
                            <a:rPr lang="ru-RU" sz="2000" b="1" i="0" u="none" strike="noStrike" baseline="0" dirty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% </a:t>
                          </a:r>
                          <a:r>
                            <a:rPr lang="ru-RU" sz="2000" b="1" i="1" u="none" strike="noStrike" baseline="0" dirty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банку </a:t>
                          </a:r>
                          <a:r>
                            <a:rPr lang="ru-RU" sz="2000" b="1" i="0" u="none" strike="noStrike" baseline="0" dirty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	</a:t>
                          </a:r>
                        </a:p>
                      </a:txBody>
                      <a:tcPr anchor="ctr"/>
                    </a:tc>
                  </a:tr>
                  <a:tr h="4886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Д </a:t>
                          </a:r>
                        </a:p>
                        <a:p>
                          <a:pPr algn="ctr"/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000" b="0" i="1" smtClean="0">
                                        <a:latin typeface="Cambria Math"/>
                                      </a:rPr>
                                      <m:t>Д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𝑘</m:t>
                                </m:r>
                                <m:r>
                                  <a:rPr lang="ru-RU" sz="2000" b="0" i="1" smtClean="0">
                                    <a:latin typeface="Cambria Math"/>
                                  </a:rPr>
                                  <m:t>Д</m:t>
                                </m:r>
                              </m:oMath>
                            </m:oMathPara>
                          </a14:m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ru-RU" sz="2000" i="1" smtClean="0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000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en-US" sz="2000" b="0" i="1" smtClean="0">
                                            <a:latin typeface="Cambria Math"/>
                                          </a:rPr>
                                          <m:t>−1</m:t>
                                        </m:r>
                                      </m:e>
                                    </m:d>
                                    <m:r>
                                      <a:rPr lang="ru-RU" sz="2000" b="0" i="1" smtClean="0">
                                        <a:latin typeface="Cambria Math"/>
                                      </a:rPr>
                                      <m:t>Д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000" b="0" i="1" smtClean="0">
                                        <a:latin typeface="Cambria Math"/>
                                      </a:rPr>
                                      <m:t>Д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k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00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ctrlPr>
                                        <a:rPr lang="ru-RU" sz="2000" i="1" smtClean="0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b="0" i="1" smtClean="0">
                                          <a:latin typeface="Cambria Math"/>
                                        </a:rPr>
                                        <m:t>𝑛</m:t>
                                      </m:r>
                                      <m:r>
                                        <a:rPr lang="en-US" sz="2000" b="0" i="1" smtClean="0">
                                          <a:latin typeface="Cambria Math"/>
                                        </a:rPr>
                                        <m:t>−1</m:t>
                                      </m:r>
                                    </m:e>
                                  </m:d>
                                  <m:r>
                                    <a:rPr lang="ru-RU" sz="2000" b="0" i="1" smtClean="0">
                                      <a:latin typeface="Cambria Math"/>
                                    </a:rPr>
                                    <m:t>Д</m:t>
                                  </m:r>
                                </m:num>
                                <m:den>
                                  <m:r>
                                    <a:rPr lang="en-US" sz="2000" b="0" i="1" smtClean="0">
                                      <a:latin typeface="Cambria Math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………</a:t>
                          </a:r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…….</a:t>
                          </a:r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…….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…….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𝑛</m:t>
                                </m:r>
                              </m:oMath>
                            </m:oMathPara>
                          </a14:m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000" b="0" i="1" smtClean="0">
                                        <a:latin typeface="Cambria Math"/>
                                      </a:rPr>
                                      <m:t>Д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000" b="0" i="1" smtClean="0">
                                        <a:latin typeface="Cambria Math"/>
                                      </a:rPr>
                                      <m:t>Д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k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00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000" b="0" i="1" smtClean="0">
                                      <a:latin typeface="Cambria Math"/>
                                    </a:rPr>
                                    <m:t>Д</m:t>
                                  </m:r>
                                </m:num>
                                <m:den>
                                  <m:r>
                                    <a:rPr lang="en-US" sz="2000" b="0" i="1" smtClean="0">
                                      <a:latin typeface="Cambria Math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итого</a:t>
                          </a:r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Д</a:t>
                          </a:r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000" i="1" smtClean="0">
                                        <a:latin typeface="Cambria Math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latin typeface="Cambria Math"/>
                                        <a:cs typeface="Times New Roman" panose="02020603050405020304" pitchFamily="18" charset="0"/>
                                      </a:rPr>
                                      <m:t>𝑘</m:t>
                                    </m:r>
                                    <m:d>
                                      <m:dPr>
                                        <m:ctrlPr>
                                          <a:rPr lang="en-US" sz="2000" b="0" i="1" smtClean="0">
                                            <a:latin typeface="Cambria Math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ru-RU" sz="2000" b="0" i="1" smtClean="0">
                                            <a:latin typeface="Cambria Math"/>
                                            <a:cs typeface="Times New Roman" panose="02020603050405020304" pitchFamily="18" charset="0"/>
                                          </a:rPr>
                                          <m:t>Д+</m:t>
                                        </m:r>
                                        <m:f>
                                          <m:fPr>
                                            <m:ctrlPr>
                                              <a:rPr lang="ru-RU" sz="2000" b="0" i="1" smtClean="0">
                                                <a:latin typeface="Cambria Math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ru-RU" sz="2000" b="0" i="1" smtClean="0">
                                                <a:latin typeface="Cambria Math"/>
                                                <a:cs typeface="Times New Roman" panose="02020603050405020304" pitchFamily="18" charset="0"/>
                                              </a:rPr>
                                              <m:t>Д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000" b="0" i="1" smtClean="0">
                                                <a:latin typeface="Cambria Math"/>
                                                <a:cs typeface="Times New Roman" panose="02020603050405020304" pitchFamily="18" charset="0"/>
                                              </a:rPr>
                                              <m:t>𝑛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num>
                                  <m:den>
                                    <m:r>
                                      <a:rPr lang="en-US" sz="2000" b="0" i="1" smtClean="0">
                                        <a:latin typeface="Cambria Math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ru-RU" sz="2000" i="1" smtClean="0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  <m:t>∙</m:t>
                                </m:r>
                                <m:r>
                                  <a:rPr lang="en-US" sz="2000" b="0" i="1" smtClean="0"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oMath>
                            </m:oMathPara>
                          </a14:m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2415144125"/>
                  </p:ext>
                </p:extLst>
              </p:nvPr>
            </p:nvGraphicFramePr>
            <p:xfrm>
              <a:off x="772885" y="911225"/>
              <a:ext cx="10515600" cy="488429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992086"/>
                    <a:gridCol w="3265714"/>
                    <a:gridCol w="2628900"/>
                    <a:gridCol w="2628900"/>
                  </a:tblGrid>
                  <a:tr h="701040"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Период </a:t>
                          </a:r>
                          <a:r>
                            <a:rPr lang="ru-RU" sz="20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	</a:t>
                          </a:r>
                        </a:p>
                        <a:p>
                          <a:pPr algn="ctr"/>
                          <a:endParaRPr lang="ru-RU" sz="20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Долг в начале периода </a:t>
                          </a:r>
                          <a:r>
                            <a:rPr lang="ru-RU" sz="20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	</a:t>
                          </a:r>
                        </a:p>
                      </a:txBody>
                      <a:tcPr anchor="ctr"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b="1" i="1" u="none" strike="noStrike" baseline="0" dirty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Годовой платеж </a:t>
                          </a:r>
                          <a:r>
                            <a:rPr lang="ru-RU" sz="2000" b="1" i="0" u="none" strike="noStrike" baseline="0" dirty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	</a:t>
                          </a:r>
                        </a:p>
                        <a:p>
                          <a:pPr algn="ctr"/>
                          <a:endParaRPr lang="ru-RU" sz="2000" b="1" i="0" u="none" strike="noStrike" baseline="0" dirty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</a:tr>
                  <a:tr h="701040"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b="1" i="1" u="none" strike="noStrike" baseline="0" dirty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Платеж по долгу </a:t>
                          </a:r>
                          <a:r>
                            <a:rPr lang="ru-RU" sz="2000" b="1" i="0" u="none" strike="noStrike" baseline="0" dirty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	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b="1" i="1" u="none" strike="noStrike" baseline="0" dirty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Платеж </a:t>
                          </a:r>
                          <a:r>
                            <a:rPr lang="ru-RU" sz="2000" b="1" i="0" u="none" strike="noStrike" baseline="0" dirty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% </a:t>
                          </a:r>
                          <a:r>
                            <a:rPr lang="ru-RU" sz="2000" b="1" i="1" u="none" strike="noStrike" baseline="0" dirty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банку </a:t>
                          </a:r>
                          <a:r>
                            <a:rPr lang="ru-RU" sz="2000" b="1" i="0" u="none" strike="noStrike" baseline="0" dirty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	</a:t>
                          </a:r>
                        </a:p>
                      </a:txBody>
                      <a:tcPr anchor="ctr"/>
                    </a:tc>
                  </a:tr>
                  <a:tr h="7010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Д </a:t>
                          </a:r>
                        </a:p>
                        <a:p>
                          <a:pPr algn="ctr"/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0464" t="-204348" r="-100000" b="-3973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0464" t="-204348" b="-397391"/>
                          </a:stretch>
                        </a:blipFill>
                      </a:tcPr>
                    </a:tc>
                  </a:tr>
                  <a:tr h="6830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1194" t="-312500" r="-160821" b="-3080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0464" t="-312500" r="-100000" b="-3080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0464" t="-312500" b="-308036"/>
                          </a:stretch>
                        </a:blip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………</a:t>
                          </a:r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…….</a:t>
                          </a:r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…….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…….</a:t>
                          </a:r>
                        </a:p>
                      </a:txBody>
                      <a:tcPr/>
                    </a:tc>
                  </a:tr>
                  <a:tr h="83521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6" t="-385401" r="-427523" b="-1036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1194" t="-385401" r="-160821" b="-1036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0464" t="-385401" r="-100000" b="-1036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0464" t="-385401" b="-103650"/>
                          </a:stretch>
                        </a:blipFill>
                      </a:tcPr>
                    </a:tc>
                  </a:tr>
                  <a:tr h="86671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итого</a:t>
                          </a:r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Д</a:t>
                          </a:r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0464" t="-46831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0314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аннуитетного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платежа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367800138"/>
                  </p:ext>
                </p:extLst>
              </p:nvPr>
            </p:nvGraphicFramePr>
            <p:xfrm>
              <a:off x="413657" y="1738539"/>
              <a:ext cx="11593286" cy="212344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001486"/>
                    <a:gridCol w="2383971"/>
                    <a:gridCol w="859972"/>
                    <a:gridCol w="3058885"/>
                    <a:gridCol w="1306286"/>
                    <a:gridCol w="2982686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Период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Долг в начале периода 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/>
                                  </a:rPr>
                                  <m:t>𝑘</m:t>
                                </m:r>
                              </m:oMath>
                            </m:oMathPara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Долг в конце периода 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Ежегодный платеж 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Остаток 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Д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/>
                                  </a:rPr>
                                  <m:t>𝑘</m:t>
                                </m:r>
                              </m:oMath>
                            </m:oMathPara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latin typeface="Cambria Math"/>
                                </a:rPr>
                                <m:t>𝑘</m:t>
                              </m:r>
                            </m:oMath>
                          </a14:m>
                          <a:r>
                            <a:rPr lang="ru-RU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Д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/>
                                  </a:rPr>
                                  <m:t>𝑋</m:t>
                                </m:r>
                              </m:oMath>
                            </m:oMathPara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latin typeface="Cambria Math"/>
                                </a:rPr>
                                <m:t>𝑘</m:t>
                              </m:r>
                            </m:oMath>
                          </a14:m>
                          <a:r>
                            <a:rPr lang="ru-RU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Д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𝑋</m:t>
                              </m:r>
                            </m:oMath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latin typeface="Cambria Math"/>
                                </a:rPr>
                                <m:t>𝑘</m:t>
                              </m:r>
                            </m:oMath>
                          </a14:m>
                          <a:r>
                            <a:rPr lang="ru-RU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Д - 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latin typeface="Cambria Math"/>
                                </a:rPr>
                                <m:t>𝑋</m:t>
                              </m:r>
                            </m:oMath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/>
                                  </a:rPr>
                                  <m:t>𝑘</m:t>
                                </m:r>
                              </m:oMath>
                            </m:oMathPara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𝑘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m:rPr>
                                    <m:nor/>
                                  </m:rPr>
                                  <a:rPr lang="ru-RU" dirty="0" smtClean="0"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Д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𝑘𝑋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/>
                                  </a:rPr>
                                  <m:t>𝑋</m:t>
                                </m:r>
                              </m:oMath>
                            </m:oMathPara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𝑘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m:rPr>
                                    <m:nor/>
                                  </m:rPr>
                                  <a:rPr lang="ru-RU" dirty="0" smtClean="0"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Д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𝑘𝑋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 −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𝑋</m:t>
                                </m:r>
                              </m:oMath>
                            </m:oMathPara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𝑘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m:rPr>
                                    <m:nor/>
                                  </m:rPr>
                                  <a:rPr lang="ru-RU" dirty="0" smtClean="0"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Д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𝑘𝑋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 −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𝑋</m:t>
                                </m:r>
                              </m:oMath>
                            </m:oMathPara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/>
                                  </a:rPr>
                                  <m:t>𝑘</m:t>
                                </m:r>
                              </m:oMath>
                            </m:oMathPara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𝑘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m:rPr>
                                    <m:nor/>
                                  </m:rPr>
                                  <a:rPr lang="ru-RU" dirty="0" smtClean="0"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Д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𝑘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/>
                                  </a:rPr>
                                  <m:t>𝑋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𝑘𝑋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/>
                                  </a:rPr>
                                  <m:t>𝑋</m:t>
                                </m:r>
                              </m:oMath>
                            </m:oMathPara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𝑘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m:rPr>
                                    <m:nor/>
                                  </m:rPr>
                                  <a:rPr lang="ru-RU" dirty="0" smtClean="0"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Д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𝑘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/>
                                  </a:rPr>
                                  <m:t>𝑋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𝑘𝑋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 −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𝑋</m:t>
                                </m:r>
                              </m:oMath>
                            </m:oMathPara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𝑘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m:rPr>
                                    <m:nor/>
                                  </m:rPr>
                                  <a:rPr lang="ru-RU" dirty="0" smtClean="0"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Д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𝑘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/>
                                  </a:rPr>
                                  <m:t>𝑋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𝑘𝑋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 −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𝑋</m:t>
                                </m:r>
                              </m:oMath>
                            </m:oMathPara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/>
                                  </a:rPr>
                                  <m:t>𝑘</m:t>
                                </m:r>
                              </m:oMath>
                            </m:oMathPara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𝑘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sup>
                                </m:sSup>
                                <m:r>
                                  <m:rPr>
                                    <m:nor/>
                                  </m:rPr>
                                  <a:rPr lang="ru-RU" dirty="0" smtClean="0"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Д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𝑘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/>
                                  </a:rPr>
                                  <m:t>𝑋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𝑘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/>
                                  </a:rPr>
                                  <m:t>𝑋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𝑘𝑋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 −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𝑋</m:t>
                                </m:r>
                              </m:oMath>
                            </m:oMathPara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/>
                                  </a:rPr>
                                  <m:t>𝑋</m:t>
                                </m:r>
                              </m:oMath>
                            </m:oMathPara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𝑘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sup>
                                </m:sSup>
                                <m:r>
                                  <m:rPr>
                                    <m:nor/>
                                  </m:rPr>
                                  <a:rPr lang="ru-RU" dirty="0" smtClean="0"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Д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𝑘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/>
                                  </a:rPr>
                                  <m:t>𝑋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𝑘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/>
                                  </a:rPr>
                                  <m:t>𝑋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𝑘𝑋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 −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𝑋</m:t>
                                </m:r>
                              </m:oMath>
                            </m:oMathPara>
                          </a14:m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="" xmlns:p14="http://schemas.microsoft.com/office/powerpoint/2010/main" val="3367800138"/>
                  </p:ext>
                </p:extLst>
              </p:nvPr>
            </p:nvGraphicFramePr>
            <p:xfrm>
              <a:off x="413657" y="1738539"/>
              <a:ext cx="11593286" cy="212344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001486"/>
                    <a:gridCol w="2383971"/>
                    <a:gridCol w="859972"/>
                    <a:gridCol w="3058885"/>
                    <a:gridCol w="1306286"/>
                    <a:gridCol w="2982686"/>
                  </a:tblGrid>
                  <a:tr h="640080">
                    <a:tc>
                      <a:txBody>
                        <a:bodyPr/>
                        <a:lstStyle/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Период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Долг в начале периода 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91549" t="-4762" r="-848592" b="-24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Долг в конце периода 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Ежегодный платеж 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Остаток 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Д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91549" t="-180328" r="-848592" b="-3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39321" t="-180328" r="-140519" b="-3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557674" t="-180328" r="-227442" b="-3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89162" t="-180328" b="-32459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42199" t="-280328" r="-344501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91549" t="-280328" r="-848592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39321" t="-280328" r="-140519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557674" t="-280328" r="-227442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89162" t="-280328" b="-22459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42199" t="-380328" r="-344501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91549" t="-380328" r="-848592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39321" t="-380328" r="-140519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557674" t="-380328" r="-227442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89162" t="-380328" b="-12459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ru-RU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42199" t="-480328" r="-344501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91549" t="-480328" r="-848592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39321" t="-480328" r="-140519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557674" t="-480328" r="-227442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89162" t="-480328" b="-2459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7930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65124"/>
            <a:ext cx="11125201" cy="6286047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 на  оптимизацию – </a:t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текстовые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задачи, в которых необходимо найти наименьшее или наибольшее значение некоторой величины.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решении большинства этих задач применяется производная.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решения нужно: 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Составить функцию, которую необходимо оптимизировать. 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Найти ее производную. 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Приравнять к нулю, чтобы выявить критические точки. В них функция принимает наименьшее или наибольшее значения. 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Подставив найденные значения в функцию, получим ответ задачи.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Важно! Критические точки, наибольшее (наименьшее значение) функции иногда можно найти без производной!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86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 №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506090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31 декабря 2013 года Сергей взял в банке 9 930 000 рублей в кредит под 10% годовых. Схема выплаты кредита следующая: 31 декабря каждого следующего года банк начисляет проценты на оставшуюся сумму долга (то есть увеличивает долг на 10%), затем Сергей переводит в банк определённую сумму ежегодного платежа. Какой должна быть сумма ежегодного платежа, чтобы Сергей выплатил долг тремя равными ежегодными платежами?</a:t>
            </a:r>
            <a:endParaRPr lang="ru-RU" sz="1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768927" y="3391188"/>
          <a:ext cx="5202381" cy="29112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577"/>
                <a:gridCol w="1428670"/>
                <a:gridCol w="1010170"/>
                <a:gridCol w="2308964"/>
              </a:tblGrid>
              <a:tr h="339402"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Долг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Платеж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Остаток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4850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1,1а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1,1а-х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4850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1,1(1,1а-х)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1,1(1,1а-х)-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4850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1,1(1,1а-х)-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1,1(1,1(1,1а-х)-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)-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5890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1,1(1,1(1,1а-х)-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)-х=0,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1,331а=3,31х,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3993000 рублей.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3091" y="2854035"/>
            <a:ext cx="1537854" cy="789709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1915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45382" y="3920836"/>
            <a:ext cx="4631066" cy="803564"/>
          </a:xfrm>
          <a:prstGeom prst="rect">
            <a:avLst/>
          </a:prstGeom>
          <a:noFill/>
        </p:spPr>
      </p:pic>
      <p:sp>
        <p:nvSpPr>
          <p:cNvPr id="17" name="Содержимое 4"/>
          <p:cNvSpPr txBox="1">
            <a:spLocks/>
          </p:cNvSpPr>
          <p:nvPr/>
        </p:nvSpPr>
        <p:spPr>
          <a:xfrm>
            <a:off x="907473" y="1825624"/>
            <a:ext cx="5181600" cy="1153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Сумма кредита - а, а=9930000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Ежегодный платеж - 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%-  </a:t>
            </a:r>
            <a:r>
              <a:rPr kumimoji="0" lang="ru-RU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</a:t>
            </a: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 р=10%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Содержимое 4"/>
          <p:cNvSpPr txBox="1">
            <a:spLocks/>
          </p:cNvSpPr>
          <p:nvPr/>
        </p:nvSpPr>
        <p:spPr>
          <a:xfrm>
            <a:off x="755073" y="3044824"/>
            <a:ext cx="5181600" cy="321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n=3, m=1+0</a:t>
            </a: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01·10=1</a:t>
            </a: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 №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506953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январе 2000 года ставка по депозитам в банке «Возрождение» составила 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% годовых, тогда как в январе 2001 года она была 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% годовых, причем известно, что 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+ 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= 30%. В январе 2000 года вкладчик открыл счет в банке «Возрождение», положив на него некоторую сумму. В январе 2001 года, по прошествии года с того момента, вкладчик снял со счета пятую часть этой суммы. Укажите значение </a:t>
            </a:r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при котором сумма на счету вкладчика в январе 2002 года станет максимально возможной.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768928" y="2268971"/>
          <a:ext cx="4869873" cy="2112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6858"/>
                <a:gridCol w="563673"/>
                <a:gridCol w="3539342"/>
              </a:tblGrid>
              <a:tr h="31118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сумма,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у.е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1118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2000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(1+0,01х)а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5451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2001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(1+0,01х)а-0,2а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6592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2002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((1+0,01х)а-0,2а)(1+0,01у)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02036" y="2088862"/>
            <a:ext cx="5451764" cy="4351338"/>
          </a:xfrm>
        </p:spPr>
        <p:txBody>
          <a:bodyPr/>
          <a:lstStyle/>
          <a:p>
            <a:pPr>
              <a:buNone/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f(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х;у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)= ((1+0,01х)а-0,2а)(1+0,01у),</a:t>
            </a:r>
          </a:p>
          <a:p>
            <a:pPr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х+у=30,</a:t>
            </a:r>
          </a:p>
          <a:p>
            <a:pPr>
              <a:buNone/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f(x)=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((1+0,01х)а-0,2а)(1+0,01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(30-x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=1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+0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005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ах-0,0001а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ru-RU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,</a:t>
            </a:r>
          </a:p>
          <a:p>
            <a:pPr>
              <a:buNone/>
            </a:pPr>
            <a:r>
              <a:rPr lang="ru-RU" i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US" sz="4400" i="1" baseline="30000" dirty="0" smtClean="0">
                <a:latin typeface="Times New Roman" pitchFamily="18" charset="0"/>
                <a:cs typeface="Times New Roman" pitchFamily="18" charset="0"/>
              </a:rPr>
              <a:t>f’(x)= 0</a:t>
            </a:r>
            <a:r>
              <a:rPr lang="ru-RU" sz="4400" i="1" baseline="30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4400" i="1" baseline="30000" dirty="0" smtClean="0">
                <a:latin typeface="Times New Roman" pitchFamily="18" charset="0"/>
                <a:cs typeface="Times New Roman" pitchFamily="18" charset="0"/>
              </a:rPr>
              <a:t>005a-0</a:t>
            </a:r>
            <a:r>
              <a:rPr lang="ru-RU" sz="4400" i="1" baseline="30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4400" i="1" baseline="30000" dirty="0" smtClean="0">
                <a:latin typeface="Times New Roman" pitchFamily="18" charset="0"/>
                <a:cs typeface="Times New Roman" pitchFamily="18" charset="0"/>
              </a:rPr>
              <a:t>0002ax,</a:t>
            </a:r>
          </a:p>
          <a:p>
            <a:pPr>
              <a:buNone/>
            </a:pPr>
            <a:r>
              <a:rPr lang="en-US" sz="4400" i="1" baseline="30000" dirty="0" smtClean="0">
                <a:latin typeface="Times New Roman" pitchFamily="18" charset="0"/>
                <a:cs typeface="Times New Roman" pitchFamily="18" charset="0"/>
              </a:rPr>
              <a:t>f’(x)=0,</a:t>
            </a:r>
          </a:p>
          <a:p>
            <a:pPr>
              <a:buNone/>
            </a:pPr>
            <a:r>
              <a:rPr lang="en-US" sz="4400" i="1" baseline="30000" dirty="0" smtClean="0">
                <a:latin typeface="Times New Roman" pitchFamily="18" charset="0"/>
                <a:cs typeface="Times New Roman" pitchFamily="18" charset="0"/>
              </a:rPr>
              <a:t>x=25.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25.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7819"/>
            <a:ext cx="10515600" cy="148287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 №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511227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распоряжении начальника имеется бригада рабочих в составе 24 человек. Их нужно распределить на день на два объекта. Если на первом объекте работает </a:t>
            </a:r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человек, то их суточная зарплата составляет 4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1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у.е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Если на втором объекте работает </a:t>
            </a:r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человек, то их суточная зарплата составляет 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1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у. е. Как нужно распределить на эти объекты бригаду рабочих, чтобы выплаты на их суточную зарплату оказались наименьшими? Сколько у. е. в этом случае придется заплатить рабочим?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727363" y="2088861"/>
          <a:ext cx="4052454" cy="2303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0818"/>
                <a:gridCol w="1350818"/>
                <a:gridCol w="1350818"/>
              </a:tblGrid>
              <a:tr h="1053999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 человек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ЗП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2451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объект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4х</a:t>
                      </a:r>
                      <a:r>
                        <a:rPr lang="ru-RU" sz="2400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2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2451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объект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24-х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(24-х)</a:t>
                      </a:r>
                      <a:r>
                        <a:rPr lang="ru-RU" sz="2400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63837" y="2104880"/>
            <a:ext cx="6948054" cy="163584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f(x)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=4x</a:t>
            </a:r>
            <a:r>
              <a:rPr lang="en-US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(24-х)</a:t>
            </a:r>
            <a:r>
              <a:rPr lang="ru-RU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=4x</a:t>
            </a:r>
            <a:r>
              <a:rPr lang="en-US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+576-48x+x</a:t>
            </a:r>
            <a:r>
              <a:rPr lang="en-US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5x</a:t>
            </a:r>
            <a:r>
              <a:rPr lang="en-US" i="1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-48x+576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5001492" y="3806826"/>
            <a:ext cx="4308763" cy="1416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(4)=5·4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-48·4+576=464, 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84344" y="4532808"/>
            <a:ext cx="41566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(5)=5·5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-48·5+576=461.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955964" y="5164572"/>
            <a:ext cx="10681854" cy="69590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Следовательно, 5 рабочих на первый объект, 19 рабочих -на второй объект. 461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у.е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 придется заплатить рабочим. 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3"/>
          <p:cNvSpPr txBox="1">
            <a:spLocks/>
          </p:cNvSpPr>
          <p:nvPr/>
        </p:nvSpPr>
        <p:spPr>
          <a:xfrm>
            <a:off x="942108" y="5885007"/>
            <a:ext cx="10681854" cy="6959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Ответ: 5 рабочих, 19 рабочих, 461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у.е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8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9764" y="166255"/>
            <a:ext cx="10515600" cy="2023197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№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513208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Саша положил некоторую сумму в банк на 4 года под 10% годовых. Одновременно с ним Паша такую же сумму положил на два года в другой банк под 15% годовых. Через два года Паша решил продлить срок вклада еще на 2 года. Однако к тому времени процентная ставка по вкладам в этом банке изменилась и составляла уже 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годовых. В итоге через четыре года на счету у Паши оказалась большая сумма, чем у Саши, причем эта разность составила менее 10% от суммы, вложенной каждым первоначально. Найдите наибольшее возможное целое значение процентной ставки.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01436" y="2147457"/>
            <a:ext cx="5181600" cy="484908"/>
          </a:xfrm>
        </p:spPr>
        <p:txBody>
          <a:bodyPr/>
          <a:lstStyle/>
          <a:p>
            <a:pPr lvl="0" algn="just">
              <a:buNone/>
              <a:defRPr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Сумма вклада- А</a:t>
            </a:r>
          </a:p>
          <a:p>
            <a:pPr lvl="0" algn="just">
              <a:buNone/>
              <a:defRPr/>
            </a:pP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713507" y="2965308"/>
          <a:ext cx="6019802" cy="332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275"/>
                <a:gridCol w="831272"/>
                <a:gridCol w="748146"/>
                <a:gridCol w="2008909"/>
                <a:gridCol w="1981200"/>
              </a:tblGrid>
              <a:tr h="351772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Саша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Паша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56973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Начало года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Конец года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Начало года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Конец года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9834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1,1А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1,15А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9834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1,1А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1,1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1,15А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1,15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1560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1,1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1,1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1,15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(1+р/100)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·1,15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0664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1,1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1,1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(1+р/100)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·1,15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(1+р/100)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·1,15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Содержимое 2"/>
          <p:cNvSpPr txBox="1">
            <a:spLocks/>
          </p:cNvSpPr>
          <p:nvPr/>
        </p:nvSpPr>
        <p:spPr>
          <a:xfrm>
            <a:off x="6352309" y="2202873"/>
            <a:ext cx="5181600" cy="3932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88664" y="2967243"/>
            <a:ext cx="45955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(1+р/100)</a:t>
            </a:r>
            <a:r>
              <a:rPr lang="ru-RU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·1,15</a:t>
            </a:r>
            <a:r>
              <a:rPr lang="ru-RU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-1,1</a:t>
            </a:r>
            <a:r>
              <a:rPr lang="ru-RU" sz="2400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,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471792" y="3535280"/>
            <a:ext cx="16401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8,7.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87579" y="4561610"/>
            <a:ext cx="51069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Следовательно, 8%- наибольшее возможное целое значение процентной ставки.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085004" y="5692488"/>
            <a:ext cx="51069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8%.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7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735" y="309708"/>
            <a:ext cx="10930719" cy="67396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проблемы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255819" y="2022764"/>
            <a:ext cx="8499762" cy="24938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9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Решение прикладных задач показывает практическое применение математического аппарата, изучаемого в школе;</a:t>
            </a:r>
            <a:br>
              <a:rPr kumimoji="0" lang="ru-RU" sz="9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9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пробуждает интерес у учащихся к изучению предмета;</a:t>
            </a:r>
            <a:br>
              <a:rPr kumimoji="0" lang="ru-RU" sz="9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9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осуществляет функции интеграции школьных предметов</a:t>
            </a:r>
            <a:endParaRPr kumimoji="0" lang="ru-RU" sz="96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30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829" y="365125"/>
            <a:ext cx="10765971" cy="5186589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b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облегчить работу учителя по подбору задач экономического содержания;</a:t>
            </a:r>
            <a:b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показать учащимся необходимость изучения процентов для применения их в различных практических ситуациях;</a:t>
            </a:r>
            <a:b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сформировать у учащихся навыки перевода реальных ситуаций в различные математические модели;</a:t>
            </a:r>
            <a:b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обобщить методы решения задач с экономическим содержанием как базового, так и повышенного уровня.</a:t>
            </a:r>
            <a:b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07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математика. Задание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(ЕГЭ-2022).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9200" y="1476192"/>
            <a:ext cx="7648257" cy="33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22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5796189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модель.</a:t>
            </a:r>
            <a:br>
              <a:rPr lang="ru-RU" sz="2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атематическая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– это система математических соотношений – формул, уравнений, неравенств и т.д., отражающих существенные свойства объекта или явления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Создавая математическую модель для решения задачи, нужно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выделить предположения, на которых будет основываться математическая модель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определить, что считать исходными данными и результатами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записать математические соотношения, связывающие результаты с исходными данными. 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13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 задач  с  экономическим  содержанием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2926185"/>
              </p:ext>
            </p:extLst>
          </p:nvPr>
        </p:nvGraphicFramePr>
        <p:xfrm>
          <a:off x="838200" y="1825625"/>
          <a:ext cx="10515600" cy="3322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сюжетам задач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математическим методам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на вклады;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о кредитах;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Торгово-денежные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отношения;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Курсы валют;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Инфляционные процессы;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Выборы и социологические опросы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Простейшие задачи на проценты;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Пропорциональное деление величины;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Процентное изменение величины;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Проценты и соотношения между величинами;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Формула простых процентов;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Формула сложных процентов;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на оптимизацию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74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576943" y="365125"/>
                <a:ext cx="10776857" cy="5894161"/>
              </a:xfrm>
            </p:spPr>
            <p:txBody>
              <a:bodyPr>
                <a:normAutofit fontScale="90000"/>
              </a:bodyPr>
              <a:lstStyle/>
              <a:p>
                <a:r>
                  <a:rPr lang="ru-RU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Простейшие  задачи  на  проценты.</a:t>
                </a:r>
                <a:br>
                  <a:rPr lang="ru-RU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Процент – сотая часть целого.</a:t>
                </a:r>
                <a:b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 Как выразить число в процентах.</a:t>
                </a:r>
                <a:b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Чтобы выразить число в процентах достаточно умножить его на 100 и поставить знак %.</a:t>
                </a:r>
                <a:b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Пример: 4 = 4</a:t>
                </a:r>
                <a14:m>
                  <m:oMath xmlns:m="http://schemas.openxmlformats.org/officeDocument/2006/math">
                    <m:r>
                      <a:rPr lang="ru-RU" sz="280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  <m:r>
                      <a:rPr lang="ru-RU" sz="2800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100=400%;</m:t>
                    </m:r>
                  </m:oMath>
                </a14:m>
                <a:r>
                  <a:rPr lang="ru-RU" sz="2800" b="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/>
                </a:r>
                <a:br>
                  <a:rPr lang="ru-RU" sz="2800" b="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</a:br>
                <a:r>
                  <a:rPr lang="ru-RU" sz="2800" b="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ru-RU" sz="2800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ru-RU" sz="2800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=0,75=0,75∙100=75%.</m:t>
                    </m:r>
                  </m:oMath>
                </a14:m>
                <a:r>
                  <a:rPr lang="ru-RU" sz="2800" b="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/>
                </a:r>
                <a:br>
                  <a:rPr lang="ru-RU" sz="2800" b="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</a:br>
                <a:r>
                  <a:rPr lang="ru-RU" sz="2800" b="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/>
                </a:r>
                <a:br>
                  <a:rPr lang="ru-RU" sz="2800" b="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</a:br>
                <a:r>
                  <a:rPr lang="ru-RU" sz="2800" b="1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2. Как выразить проценты в виде десятичной дроби?</a:t>
                </a:r>
                <a:br>
                  <a:rPr lang="ru-RU" sz="2800" b="1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</a:br>
                <a:r>
                  <a:rPr lang="ru-RU" sz="2800" i="1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Чтобы выразить проценты в виде десятичной дроби достаточно число процентов разделить на 100.</a:t>
                </a:r>
                <a:br>
                  <a:rPr lang="ru-RU" sz="2800" i="1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</a:b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300% = 300 : 100 = 3;</a:t>
                </a:r>
                <a:b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36,7% = 0,367.</a:t>
                </a:r>
                <a:b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ru-RU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76943" y="365125"/>
                <a:ext cx="10776857" cy="5894161"/>
              </a:xfrm>
              <a:blipFill rotWithShape="1">
                <a:blip r:embed="rId2" cstate="print"/>
                <a:stretch>
                  <a:fillRect l="-9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137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598714" y="365125"/>
                <a:ext cx="10755086" cy="5905046"/>
              </a:xfrm>
            </p:spPr>
            <p:txBody>
              <a:bodyPr>
                <a:normAutofit fontScale="90000"/>
              </a:bodyPr>
              <a:lstStyle/>
              <a:p>
                <a:pPr/>
                <a:r>
                  <a:rPr lang="ru-RU" sz="2800" b="1" u="sng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Чтобы  найти  проценты  от  данного  числа,  надо:</a:t>
                </a:r>
                <a:br>
                  <a:rPr lang="ru-RU" sz="2800" b="1" u="sng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1) выразить проценты в виде дроби;</a:t>
                </a:r>
                <a:b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2) умножить заданное число на эту дробь.</a:t>
                </a:r>
                <a:b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𝒂</m:t>
                      </m:r>
                      <m:r>
                        <a:rPr lang="en-US" sz="2800" b="1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𝒌</m:t>
                          </m:r>
                        </m:num>
                        <m:den>
                          <m:r>
                            <a:rPr lang="en-US" sz="2800" b="1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𝟏𝟎𝟎</m:t>
                          </m:r>
                        </m:den>
                      </m:f>
                      <m:r>
                        <a:rPr lang="en-US" sz="2800" b="1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sz="2800" b="1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𝒃</m:t>
                      </m:r>
                    </m:oMath>
                  </m:oMathPara>
                </a14:m>
                <a:r>
                  <a:rPr lang="ru-RU" sz="28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/>
                </a:r>
                <a:br>
                  <a:rPr lang="ru-RU" sz="28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</a:br>
                <a:r>
                  <a:rPr lang="en-US" sz="28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/>
                </a:r>
                <a:br>
                  <a:rPr lang="en-US" sz="28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</a:br>
                <a:r>
                  <a:rPr lang="ru-RU" sz="2800" b="1" u="sng" dirty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Ч</a:t>
                </a:r>
                <a:r>
                  <a:rPr lang="ru-RU" sz="2800" b="1" u="sng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тобы  найти  число  по  данным  его  процентам,  надо:</a:t>
                </a:r>
                <a:br>
                  <a:rPr lang="ru-RU" sz="2800" b="1" u="sng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</a:br>
                <a:r>
                  <a:rPr lang="ru-RU" sz="280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1) выразить проценты в виде дроби;</a:t>
                </a:r>
                <a:br>
                  <a:rPr lang="ru-RU" sz="280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</a:br>
                <a:r>
                  <a:rPr lang="ru-RU" sz="280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2) разделить заданное число на эту дробь.</a:t>
                </a:r>
                <a:br>
                  <a:rPr lang="ru-RU" sz="280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𝒃</m:t>
                      </m:r>
                      <m:r>
                        <a:rPr lang="en-US" sz="2800" b="1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𝒂</m:t>
                      </m:r>
                      <m:r>
                        <a:rPr lang="en-US" sz="2800" b="1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: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𝒌</m:t>
                          </m:r>
                        </m:num>
                        <m:den>
                          <m:r>
                            <a:rPr lang="en-US" sz="2800" b="1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r>
                  <a:rPr lang="ru-RU" sz="2800" b="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/>
                </a:r>
                <a:br>
                  <a:rPr lang="ru-RU" sz="2800" b="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</a:br>
                <a:r>
                  <a:rPr lang="ru-RU" sz="2800" b="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/>
                </a:r>
                <a:br>
                  <a:rPr lang="ru-RU" sz="2800" b="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</a:br>
                <a:r>
                  <a:rPr lang="ru-RU" sz="2800" b="1" u="sng" dirty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Ч</a:t>
                </a:r>
                <a:r>
                  <a:rPr lang="ru-RU" sz="2800" b="1" u="sng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тобы  найти  процентное  отношение  двух  чисел,  надо:</a:t>
                </a:r>
                <a:br>
                  <a:rPr lang="ru-RU" sz="2800" b="1" u="sng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</a:br>
                <a:r>
                  <a:rPr lang="ru-RU" sz="280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1) найти отношение этих чисел;</a:t>
                </a:r>
                <a:br>
                  <a:rPr lang="ru-RU" sz="280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</a:br>
                <a:r>
                  <a:rPr lang="ru-RU" sz="280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2) умножить это отношение на 100 и приписать знак %.</a:t>
                </a:r>
                <a:br>
                  <a:rPr lang="ru-RU" sz="2800" dirty="0" smtClean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𝒌</m:t>
                      </m:r>
                      <m:r>
                        <a:rPr lang="en-US" sz="2800" b="1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𝒂</m:t>
                          </m:r>
                        </m:num>
                        <m:den>
                          <m:r>
                            <a:rPr lang="en-US" sz="2800" b="1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𝒃</m:t>
                          </m:r>
                        </m:den>
                      </m:f>
                      <m:r>
                        <a:rPr lang="en-US" sz="2800" b="1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sz="2800" b="1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𝟏𝟎𝟎</m:t>
                      </m:r>
                      <m:r>
                        <a:rPr lang="ru-RU" sz="2800" b="1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(%)</m:t>
                      </m:r>
                    </m:oMath>
                  </m:oMathPara>
                </a14:m>
                <a:r>
                  <a:rPr lang="en-US" sz="28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/>
                </a:r>
                <a:br>
                  <a:rPr lang="en-US" sz="28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</a:b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98714" y="365125"/>
                <a:ext cx="10755086" cy="5905046"/>
              </a:xfrm>
              <a:blipFill rotWithShape="1">
                <a:blip r:embed="rId2" cstate="print"/>
                <a:stretch>
                  <a:fillRect l="-907" t="-309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6586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544287" y="365125"/>
                <a:ext cx="10809514" cy="6264275"/>
              </a:xfrm>
            </p:spPr>
            <p:txBody>
              <a:bodyPr>
                <a:normAutofit fontScale="90000"/>
              </a:bodyPr>
              <a:lstStyle/>
              <a:p>
                <a:pPr/>
                <a:r>
                  <a:rPr lang="ru-RU" sz="2800" b="1" u="sng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Пропорциональное  деление  величины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Чтобы разделить число А на части, прямо пропорциональные данным числам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(разделить в данном отношении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), надо разделить это число на сумму данных чисел и результат умножить на каждое из них:</a:t>
                </a:r>
                <a:b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sz="2800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𝑏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r>
                  <a:rPr lang="en-US" sz="2800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en-US" sz="2800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n-US" sz="2800" b="0" i="1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𝐴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𝑐</m:t>
                        </m:r>
                      </m:den>
                    </m:f>
                    <m:r>
                      <a:rPr lang="en-US" sz="2800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  <m:r>
                      <a:rPr lang="en-US" sz="2800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                      </m:t>
                        </m:r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𝑏</m:t>
                        </m:r>
                      </m:sub>
                    </m:sSub>
                    <m:r>
                      <a:rPr lang="en-US" sz="2800" i="1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𝐴</m:t>
                        </m:r>
                      </m:num>
                      <m:den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𝑐</m:t>
                        </m:r>
                      </m:den>
                    </m:f>
                    <m:r>
                      <a:rPr lang="en-US" sz="2800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en-US" sz="2800" b="0" i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b</m:t>
                    </m:r>
                  </m:oMath>
                </a14:m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𝑐</m:t>
                        </m:r>
                      </m:sub>
                    </m:sSub>
                    <m:r>
                      <a:rPr lang="en-US" sz="2800" i="1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𝐴</m:t>
                        </m:r>
                      </m:num>
                      <m:den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𝑐</m:t>
                        </m:r>
                      </m:den>
                    </m:f>
                    <m:r>
                      <a:rPr lang="en-US" sz="2800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</m:oMath>
                </a14:m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Чтобы 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разделить число А на части,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обратно 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пропорциональные данным числам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(разделить в данном отношении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), надо разделить это число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 части, прямо пропорциональные числам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dirty="0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b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Чтобы найти, в каком процентном соотношении находятся числа 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надо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определить, какой процент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составляет каждое число по отношению к сумме этих чисел.</a:t>
                </a:r>
                <a:b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Пусть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en-US" sz="2800" b="0" i="1" smtClean="0">
                        <a:latin typeface="Cambria Math"/>
                        <a:cs typeface="Times New Roman" panose="02020603050405020304" pitchFamily="18" charset="0"/>
                      </a:rPr>
                      <m:t>, </m:t>
                    </m:r>
                    <m:sSub>
                      <m:sSubPr>
                        <m:ctrlP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𝑏</m:t>
                        </m:r>
                      </m:sub>
                    </m:sSub>
                    <m:r>
                      <a:rPr lang="en-US" sz="2800" b="0" i="1" smtClean="0">
                        <a:latin typeface="Cambria Math"/>
                        <a:cs typeface="Times New Roman" panose="02020603050405020304" pitchFamily="18" charset="0"/>
                      </a:rPr>
                      <m:t>, </m:t>
                    </m:r>
                    <m:sSub>
                      <m:sSubPr>
                        <m:ctrlP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искомые проценты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ru-RU" sz="2800" b="0" i="1" smtClean="0">
                        <a:latin typeface="Cambria Math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800" i="1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𝑏</m:t>
                        </m:r>
                      </m:sub>
                    </m:sSub>
                    <m:r>
                      <a:rPr lang="ru-RU" sz="2800" b="0" i="1" smtClean="0">
                        <a:latin typeface="Cambria Math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800" i="1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sz="2800" i="1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</m:sub>
                    </m:sSub>
                    <m:r>
                      <a:rPr lang="ru-RU" sz="2800" b="0" i="1" smtClean="0">
                        <a:latin typeface="Cambria Math"/>
                        <a:cs typeface="Times New Roman" panose="02020603050405020304" pitchFamily="18" charset="0"/>
                      </a:rPr>
                      <m:t>=100%</m:t>
                    </m:r>
                  </m:oMath>
                </a14:m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 тогда:</a:t>
                </a:r>
                <a:b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∙100</m:t>
                      </m:r>
                      <m:r>
                        <a:rPr lang="ru-RU" sz="2800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; 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</m:t>
                      </m:r>
                      <m:sSub>
                        <m:sSubPr>
                          <m:ctrlPr>
                            <a:rPr lang="ru-RU" sz="2800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𝑏</m:t>
                          </m:r>
                        </m:sub>
                      </m:sSub>
                      <m:r>
                        <a:rPr lang="en-US" sz="2800" i="1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800" i="1">
                              <a:latin typeface="Cambria Math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sz="2800" i="1">
                              <a:latin typeface="Cambria Math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sz="2800" i="1">
                              <a:latin typeface="Cambria Math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  <m:r>
                        <a:rPr lang="en-US" sz="2800" i="1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∙100</m:t>
                      </m:r>
                      <m:r>
                        <a:rPr lang="ru-RU" sz="2800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; </m:t>
                      </m:r>
                      <m:r>
                        <a:rPr lang="en-US" sz="2800" i="1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</m:t>
                      </m:r>
                      <m:sSub>
                        <m:sSubPr>
                          <m:ctrlPr>
                            <a:rPr lang="ru-RU" sz="2800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/>
                              <a:cs typeface="Times New Roman" panose="020206030504050203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sz="2800" i="1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US" sz="2800" i="1">
                              <a:latin typeface="Cambria Math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sz="2800" i="1">
                              <a:latin typeface="Cambria Math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sz="2800" i="1">
                              <a:latin typeface="Cambria Math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  <m:r>
                        <a:rPr lang="en-US" sz="2800" i="1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∙100 </m:t>
                      </m:r>
                    </m:oMath>
                  </m:oMathPara>
                </a14:m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44287" y="365125"/>
                <a:ext cx="10809514" cy="6264275"/>
              </a:xfrm>
              <a:blipFill rotWithShape="1">
                <a:blip r:embed="rId2" cstate="print"/>
                <a:stretch>
                  <a:fillRect l="-902" t="-61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021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</TotalTime>
  <Words>648</Words>
  <Application>Microsoft Office PowerPoint</Application>
  <PresentationFormat>Произвольный</PresentationFormat>
  <Paragraphs>186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Формирование финансовой грамотности  в школьном курсе математики</vt:lpstr>
      <vt:lpstr>     Актуальность проблемы  </vt:lpstr>
      <vt:lpstr>Цель:  - облегчить работу учителя по подбору задач экономического содержания;  - показать учащимся необходимость изучения процентов для применения их в различных практических ситуациях;  - сформировать у учащихся навыки перевода реальных ситуаций в различные математические модели;  - обобщить методы решения задач с экономическим содержанием как базового, так и повышенного уровня.  </vt:lpstr>
      <vt:lpstr>Финансовая математика. Задание № 15 (ЕГЭ-2022). </vt:lpstr>
      <vt:lpstr>  Математическая модель.   Математическая модель – это система математических соотношений – формул, уравнений, неравенств и т.д., отражающих существенные свойства объекта или явления.  Создавая математическую модель для решения задачи, нужно:  выделить предположения, на которых будет основываться математическая модель;  определить, что считать исходными данными и результатами;  записать математические соотношения, связывающие результаты с исходными данными.  </vt:lpstr>
      <vt:lpstr>Классификация  задач  с  экономическим  содержанием</vt:lpstr>
      <vt:lpstr>Простейшие  задачи  на  проценты.  Процент – сотая часть целого.  1. Как выразить число в процентах. Чтобы выразить число в процентах достаточно умножить его на 100 и поставить знак %. Пример: 4 = 4∙100=400%;                 3/4=0,75=0,75∙100=75%.  2. Как выразить проценты в виде десятичной дроби? Чтобы выразить проценты в виде десятичной дроби достаточно число процентов разделить на 100. Пример: 300% = 300 : 100 = 3;                 36,7% = 0,367. </vt:lpstr>
      <vt:lpstr>Чтобы  найти  проценты  от  данного  числа,  надо: 1) выразить проценты в виде дроби; 2) умножить заданное число на эту дробь. a=k/100∙b  Чтобы  найти  число  по  данным  его  процентам,  надо: 1) выразить проценты в виде дроби; 2) разделить заданное число на эту дробь. b=a:k/100  Чтобы  найти  процентное  отношение  двух  чисел,  надо: 1) найти отношение этих чисел; 2) умножить это отношение на 100 и приписать знак %. k=a/b∙100(%)  </vt:lpstr>
      <vt:lpstr>Пропорциональное  деление  величины - Чтобы разделить число А на части, прямо пропорциональные данным числам a, b, c (разделить в данном отношении a:b:c ), надо разделить это число на сумму данных чисел и результат умножить на каждое из них: A=A_a+A_b+A_c A_a=A/(a+b+c)∙a 〖                       A〗_b=A/(a+b+c)∙b        A_c=A/(a+b+c)∙c  - Чтобы разделить число А на части, обратно пропорциональные данным числам a, b, c (разделить в данном отношении a:b:c ), надо разделить это число на части, прямо пропорциональные числам 1/a, 1/b, 1/c.  - Чтобы найти, в каком процентном соотношении находятся числа a, b, и c, надо определить, какой процент составляет каждое число по отношению к сумме этих чисел. Пусть k_a, k_b, k_(c )- искомые проценты (k_a+ k_b+ k_(c )=100%), тогда: k_a=a/(a+b+c)∙100;  k_b=b/(a+b+c)∙100;  k_c=c/(a+b+c)∙100   </vt:lpstr>
      <vt:lpstr>  Процентное  изменение  величины Задачи на процентное изменение величины уже нельзя отнести к простейшим. Они решаются в несколько действий. В большинстве случаев эти задачи удобно решать с помощью формул.   1) Если значение а выросло на p%, то новое значение будет  a+p/100∙a=(1+p/100)a  2) Если значение с уменьшилось на p%, то новое значение будет                                                     c-p/100∙c=(1-p/100)c  3) Если А больше В на p%, то A =(1+p/100)B  Выразим из последней формулы p: p=(A-B)/B∙100% формула даёт ответ на вопрос: на сколько процентов А больше, чем В.   4) Если В меньше А на q%, то q=(A-B)/A∙100%   </vt:lpstr>
      <vt:lpstr>Кредиты  Выбирая кредитную программу, потенциальные заемщики ориентируются на процентную ставку по кредиту. Таких методов существует два: дифференцированные платежи и аннуитетные платежи.  Дифференцированные платежи характерны тем, что задолженность по кредиту погашается равномерно начиная с самых первых выплат, а проценты начисляются на фактический остаток. Таким образом, каждый последующий платеж меньше предыдущего.  Аннуитет — начисление равных платежей на весь срок погашения кредита. При этом в первой половине срока погашения задолженность по кредиту практически не гасится — выплачиваются в большей части проценты. Эта особенность делает платежи относительно небольшими, но увеличивает общую сумму начисляемых процентов.  </vt:lpstr>
      <vt:lpstr>Табличный способ решения задач  Табличный метод – это решение путем занесения содержания задачи в соответствующим образом организованную таблицу.   Суть метода – максимально компактно представить информацию не только об условии задачи, но и обо всех промежуточных результатах вычислений.  Он позволяет видеть задачу целиком.  </vt:lpstr>
      <vt:lpstr>Таблица  дифференцированного  платежа  </vt:lpstr>
      <vt:lpstr>Таблица аннуитетного платежа</vt:lpstr>
      <vt:lpstr>  Задачи  на  оптимизацию –   текстовые задачи, в которых необходимо найти наименьшее или наибольшее значение некоторой величины.   При решении большинства этих задач применяется производная.   Для их решения нужно:  1. Составить функцию, которую необходимо оптимизировать.  2. Найти ее производную.  3. Приравнять к нулю, чтобы выявить критические точки. В них функция принимает наименьшее или наибольшее значения.  4. Подставив найденные значения в функцию, получим ответ задачи.   Важно! Критические точки, наибольшее (наименьшее значение) функции иногда можно найти без производной! </vt:lpstr>
      <vt:lpstr>Задание 15 № 506090 31 декабря 2013 года Сергей взял в банке 9 930 000 рублей в кредит под 10% годовых. Схема выплаты кредита следующая: 31 декабря каждого следующего года банк начисляет проценты на оставшуюся сумму долга (то есть увеличивает долг на 10%), затем Сергей переводит в банк определённую сумму ежегодного платежа. Какой должна быть сумма ежегодного платежа, чтобы Сергей выплатил долг тремя равными ежегодными платежами?</vt:lpstr>
      <vt:lpstr>Задание 15 № 506953 В январе 2000 года ставка по депозитам в банке «Возрождение» составила х% годовых, тогда как в январе 2001 года она была у% годовых, причем известно, что x + y = 30%. В январе 2000 года вкладчик открыл счет в банке «Возрождение», положив на него некоторую сумму. В январе 2001 года, по прошествии года с того момента, вкладчик снял со счета пятую часть этой суммы. Укажите значение х при котором сумма на счету вкладчика в январе 2002 года станет максимально возможной.</vt:lpstr>
      <vt:lpstr>Задание 15 № 511227 В распоряжении начальника имеется бригада рабочих в составе 24 человек. Их нужно распределить на день на два объекта. Если на первом объекте работает t человек, то их суточная зарплата составляет 4t2 у.е. Если на втором объекте работает t человек, то их суточная зарплата составляет t2 у. е. Как нужно распределить на эти объекты бригаду рабочих, чтобы выплаты на их суточную зарплату оказались наименьшими? Сколько у. е. в этом случае придется заплатить рабочим?</vt:lpstr>
      <vt:lpstr>Задание 15 № 513208 Саша положил некоторую сумму в банк на 4 года под 10% годовых. Одновременно с ним Паша такую же сумму положил на два года в другой банк под 15% годовых. Через два года Паша решил продлить срок вклада еще на 2 года. Однако к тому времени процентная ставка по вкладам в этом банке изменилась и составляла уже p% годовых. В итоге через четыре года на счету у Паши оказалась большая сумма, чем у Саши, причем эта разность составила менее 10% от суммы, вложенной каждым первоначально. Найдите наибольшее возможное целое значение процентной ставки.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финансовой грамотности в школьном курче математики</dc:title>
  <dc:creator>WoW-Lenovo G565</dc:creator>
  <cp:lastModifiedBy>Acer</cp:lastModifiedBy>
  <cp:revision>99</cp:revision>
  <dcterms:created xsi:type="dcterms:W3CDTF">2018-01-27T05:28:44Z</dcterms:created>
  <dcterms:modified xsi:type="dcterms:W3CDTF">2022-05-17T10:12:51Z</dcterms:modified>
</cp:coreProperties>
</file>