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3" r:id="rId4"/>
    <p:sldId id="268" r:id="rId5"/>
    <p:sldId id="264" r:id="rId6"/>
    <p:sldId id="265" r:id="rId7"/>
    <p:sldId id="257" r:id="rId8"/>
    <p:sldId id="260" r:id="rId9"/>
    <p:sldId id="269" r:id="rId10"/>
    <p:sldId id="271" r:id="rId11"/>
    <p:sldId id="270" r:id="rId12"/>
    <p:sldId id="261" r:id="rId13"/>
    <p:sldId id="272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69" d="100"/>
          <a:sy n="69" d="100"/>
        </p:scale>
        <p:origin x="-14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zen.yandex.ru/media/id/5e5df0f6f9af6a13103b6f6c/sviiajskkrepost-blagodaria-kotoroi-ivan-groznyi-vzial-kazan-5f8d57974ab7c3765a16b417" TargetMode="External"/><Relationship Id="rId2" Type="http://schemas.openxmlformats.org/officeDocument/2006/relationships/hyperlink" Target="http://www.bibliotekar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1%83%D1%85%D0%B0%D0%BC%D0%BC%D0%B5%D0%B4-%D0%90%D0%BC%D0%B8%D0%BD" TargetMode="External"/><Relationship Id="rId13" Type="http://schemas.openxmlformats.org/officeDocument/2006/relationships/hyperlink" Target="https://ru.wikipedia.org/wiki/%D0%A1%D0%B0%D1%84%D0%B0-%D0%93%D0%B8%D1%80%D0%B5%D0%B9" TargetMode="External"/><Relationship Id="rId3" Type="http://schemas.openxmlformats.org/officeDocument/2006/relationships/hyperlink" Target="https://ru.wikipedia.org/wiki/%D0%A3%D0%BB%D1%83-%D0%9C%D1%83%D1%85%D0%B0%D0%BC%D0%BC%D0%B5%D0%B4" TargetMode="External"/><Relationship Id="rId7" Type="http://schemas.openxmlformats.org/officeDocument/2006/relationships/hyperlink" Target="https://ru.wikipedia.org/wiki/%D0%98%D0%BB%D1%8C%D1%85%D0%B0%D0%BC" TargetMode="External"/><Relationship Id="rId12" Type="http://schemas.openxmlformats.org/officeDocument/2006/relationships/hyperlink" Target="https://ru.wikipedia.org/wiki/%D0%A1%D0%B0%D1%85%D0%B8%D0%B1-%D0%93%D0%B8%D1%80%D0%B5%D0%B9" TargetMode="External"/><Relationship Id="rId2" Type="http://schemas.openxmlformats.org/officeDocument/2006/relationships/hyperlink" Target="https://ru.wikipedia.org/wiki/%D0%9A%D0%B0%D0%B7%D0%B0%D0%BD%D1%81%D0%BA%D0%BE%D0%B5_%D1%85%D0%B0%D0%BD%D1%81%D1%82%D0%B2%D0%BE" TargetMode="External"/><Relationship Id="rId16" Type="http://schemas.openxmlformats.org/officeDocument/2006/relationships/hyperlink" Target="https://ru.wikipedia.org/wiki/%D0%AF%D0%B4%D1%8B%D0%B3%D0%B0%D1%80-%D0%9C%D1%83%D1%85%D0%B0%D0%BC%D0%BC%D0%B5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1%D1%80%D0%B0%D0%B3%D0%B8%D0%BC_(%D0%BA%D0%B0%D0%B7%D0%B0%D0%BD%D1%81%D0%BA%D0%B8%D0%B9_%D1%85%D0%B0%D0%BD)" TargetMode="External"/><Relationship Id="rId11" Type="http://schemas.openxmlformats.org/officeDocument/2006/relationships/hyperlink" Target="https://ru.wikipedia.org/wiki/%D0%A8%D0%B0%D1%85-%D0%90%D0%BB%D0%B8" TargetMode="External"/><Relationship Id="rId5" Type="http://schemas.openxmlformats.org/officeDocument/2006/relationships/hyperlink" Target="https://ru.wikipedia.org/wiki/%D0%A5%D0%B0%D0%BB%D0%B8%D0%BB%D1%8C_(%D0%BA%D0%B0%D0%B7%D0%B0%D0%BD%D1%81%D0%BA%D0%B8%D0%B9_%D1%85%D0%B0%D0%BD)" TargetMode="External"/><Relationship Id="rId15" Type="http://schemas.openxmlformats.org/officeDocument/2006/relationships/hyperlink" Target="https://ru.wikipedia.org/wiki/%D0%A3%D1%82%D1%8F%D0%BC%D1%8B%D1%88-%D0%93%D0%B8%D1%80%D0%B5%D0%B9" TargetMode="External"/><Relationship Id="rId10" Type="http://schemas.openxmlformats.org/officeDocument/2006/relationships/hyperlink" Target="https://ru.wikipedia.org/wiki/%D0%90%D0%B1%D0%B4%D1%83%D0%BB-%D0%9B%D0%B0%D1%82%D0%B8%D1%84_(%D0%BA%D0%B0%D0%B7%D0%B0%D0%BD%D1%81%D0%BA%D0%B8%D0%B9_%D1%85%D0%B0%D0%BD)" TargetMode="External"/><Relationship Id="rId4" Type="http://schemas.openxmlformats.org/officeDocument/2006/relationships/hyperlink" Target="https://ru.wikipedia.org/wiki/%D0%9C%D0%B0%D1%85%D0%BC%D1%83%D0%B4_(%D0%BA%D0%B0%D0%B7%D0%B0%D0%BD%D1%81%D0%BA%D0%B8%D0%B9_%D1%85%D0%B0%D0%BD)" TargetMode="External"/><Relationship Id="rId9" Type="http://schemas.openxmlformats.org/officeDocument/2006/relationships/hyperlink" Target="https://ru.wikipedia.org/wiki/%D0%9C%D0%B0%D0%BC%D1%83%D0%BA" TargetMode="External"/><Relationship Id="rId14" Type="http://schemas.openxmlformats.org/officeDocument/2006/relationships/hyperlink" Target="https://ru.wikipedia.org/wiki/%D0%94%D0%B6%D0%B0%D0%BD-%D0%90%D0%BB%D0%B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0%D0%BB%D0%B8-%D0%90%D0%BA%D1%80%D0%B0%D0%B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5600" y="30508"/>
            <a:ext cx="3457371" cy="22768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Татарстана и татарского народа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3429000"/>
            <a:ext cx="3309803" cy="2684757"/>
          </a:xfrm>
        </p:spPr>
        <p:txBody>
          <a:bodyPr>
            <a:normAutofit fontScale="55000" lnSpcReduction="20000"/>
          </a:bodyPr>
          <a:lstStyle/>
          <a:p>
            <a:r>
              <a:rPr lang="ru-RU" sz="2800" b="1" dirty="0"/>
              <a:t>Край во второй половине</a:t>
            </a:r>
            <a:br>
              <a:rPr lang="ru-RU" sz="2800" b="1" dirty="0"/>
            </a:br>
            <a:r>
              <a:rPr lang="ru-RU" sz="2800" b="1" dirty="0"/>
              <a:t> </a:t>
            </a:r>
            <a:r>
              <a:rPr lang="en-US" sz="2800" b="1" dirty="0"/>
              <a:t>XVI </a:t>
            </a:r>
            <a:r>
              <a:rPr lang="tt-RU" sz="2800" b="1" dirty="0" smtClean="0"/>
              <a:t>века: завоевание Казанского ханства и нацинально-освободительная борьба народов Среднего Поволжья</a:t>
            </a:r>
          </a:p>
          <a:p>
            <a:endParaRPr lang="tt-RU" sz="2800" b="1" dirty="0" smtClean="0"/>
          </a:p>
          <a:p>
            <a:r>
              <a:rPr lang="tt-RU" sz="2800" b="1" dirty="0" smtClean="0"/>
              <a:t>Учитель истории и обществознания МБОУ “Апастовская СОШ” Апастовского муниципального района Республики Татарстан</a:t>
            </a:r>
          </a:p>
          <a:p>
            <a:r>
              <a:rPr lang="tt-RU" sz="2800" b="1" dirty="0" smtClean="0"/>
              <a:t>Фахрутдинова Г.Ш.</a:t>
            </a:r>
            <a:endParaRPr lang="tt-RU" sz="2800" b="1" dirty="0"/>
          </a:p>
          <a:p>
            <a:endParaRPr lang="ru-RU" sz="2800" dirty="0"/>
          </a:p>
        </p:txBody>
      </p:sp>
      <p:pic>
        <p:nvPicPr>
          <p:cNvPr id="1027" name="Picture 3" descr="C:\Users\ФГШ\Desktop\hali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08" y="836712"/>
            <a:ext cx="510766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2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Сотенный князь </a:t>
            </a:r>
            <a:r>
              <a:rPr lang="ru-RU" sz="2800" dirty="0" err="1" smtClean="0"/>
              <a:t>Мамич</a:t>
            </a:r>
            <a:r>
              <a:rPr lang="ru-RU" sz="2800" dirty="0" smtClean="0"/>
              <a:t>- </a:t>
            </a:r>
            <a:r>
              <a:rPr lang="ru-RU" sz="2800" dirty="0" err="1" smtClean="0"/>
              <a:t>Бердей</a:t>
            </a:r>
            <a:endParaRPr lang="ru-RU" sz="2800" dirty="0"/>
          </a:p>
        </p:txBody>
      </p:sp>
      <p:pic>
        <p:nvPicPr>
          <p:cNvPr id="4" name="Picture 2" descr="C:\Users\ФГШ\Desktop\-ubp-23BF_Q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792088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480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Вторая «Черемисская война»-восстание марийцев</a:t>
            </a:r>
            <a:r>
              <a:rPr lang="ru-RU" sz="2000" b="1" dirty="0"/>
              <a:t> против присоединения </a:t>
            </a:r>
            <a:r>
              <a:rPr lang="ru-RU" sz="2000" b="1" dirty="0" smtClean="0"/>
              <a:t>к Русскому царству, </a:t>
            </a:r>
            <a:r>
              <a:rPr lang="ru-RU" sz="2000" b="1" dirty="0"/>
              <a:t>которое закончилось победой </a:t>
            </a:r>
            <a:r>
              <a:rPr lang="ru-RU" sz="2000" b="1"/>
              <a:t>правительственных </a:t>
            </a:r>
            <a:r>
              <a:rPr lang="ru-RU" sz="2000" b="1" smtClean="0"/>
              <a:t>войск (1572-1574гг.)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98566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Восстание началось в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1571 году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после успешного похода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сожжения 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Москвы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крымским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ханом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Девлет-Гиреем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 подготовке восстания участвовал марийский князь, лидер марийского национального движения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Качак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носило антифеодальный и национально-освободительный характер. Восставшие рассчитывали на поддержку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крымцев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, но крымские татары после тяжёлых поражений от русских войск не были способны на оказание помощи. Сильное влияние на восставших оказывали марийские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жрецы 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карты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недовольные насильственной христианизацией.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Царские власти проводили карательные операции, проводили переговоры с умеренными силами, строили крепости, и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к 1574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году восстание было подавлено. В 1574 году на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земле  луговых марийцев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была основана крепость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Кокшайск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что повлекло усиление позиций царской администрации в этом крае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182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8511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Третья черемисская война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39552" y="1700808"/>
            <a:ext cx="7381440" cy="349300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Началась в 1581 году и была вызвана чисто экономическими причины: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русские власти резко повысили уровень ясака, и, в первую очередь, "пушной" его части.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 время этой войны русские основали укрепленные города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Козьмодемьянск (1583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на правом, горном берегу Волги),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Царевококшайск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(1584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ныне - Йошкар-Ола, столица Республики Марий Эл), </a:t>
            </a:r>
          </a:p>
          <a:p>
            <a:pPr algn="just"/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Царевосанчурск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(1584,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ныне - небольшой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послеок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-райцентр в Кировской области) 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Яранск (1591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райцентр в Кировской области) для защиты русского населения, селившегося в этих местах, от набегов воинственных черемисов.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Это восстание было подавлено к началу 90-х годов 16 века.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00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Последствия завоевания Казанского ханства: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Сильный экономический упадок, </a:t>
            </a:r>
          </a:p>
          <a:p>
            <a:r>
              <a:rPr lang="ru-RU" dirty="0"/>
              <a:t>резкое сокращение численности населения.</a:t>
            </a:r>
          </a:p>
          <a:p>
            <a:r>
              <a:rPr lang="ru-RU" dirty="0"/>
              <a:t> В Казани была возведена каменная крепость, татары были выселены из города, мечети разрушены.</a:t>
            </a:r>
          </a:p>
          <a:p>
            <a:r>
              <a:rPr lang="ru-RU" dirty="0"/>
              <a:t> После подавления восстания многие земли местных феодалов были конфискованы и перешли в руки государства, бояр, дворян, духовенства и тех татар, кто признал новую власть. </a:t>
            </a:r>
          </a:p>
          <a:p>
            <a:r>
              <a:rPr lang="ru-RU" dirty="0"/>
              <a:t>Увеличение численности русского населения на территории бывшего ханства.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79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80728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Учебник «История Татарстана вторая половина </a:t>
            </a:r>
            <a:r>
              <a:rPr lang="en-US" dirty="0" smtClean="0">
                <a:hlinkClick r:id="rId2"/>
              </a:rPr>
              <a:t>XVI-XVIII </a:t>
            </a:r>
            <a:r>
              <a:rPr lang="ru-RU" dirty="0" smtClean="0">
                <a:hlinkClick r:id="rId2"/>
              </a:rPr>
              <a:t> века», </a:t>
            </a:r>
            <a:r>
              <a:rPr lang="ru-RU" dirty="0" err="1" smtClean="0">
                <a:hlinkClick r:id="rId2"/>
              </a:rPr>
              <a:t>И.А.Гилязов</a:t>
            </a:r>
            <a:r>
              <a:rPr lang="ru-RU" dirty="0" smtClean="0">
                <a:hlinkClick r:id="rId2"/>
              </a:rPr>
              <a:t>, </a:t>
            </a:r>
            <a:r>
              <a:rPr lang="ru-RU" dirty="0" err="1" smtClean="0">
                <a:hlinkClick r:id="rId2"/>
              </a:rPr>
              <a:t>В.И.Пискарев</a:t>
            </a:r>
            <a:r>
              <a:rPr lang="ru-RU" dirty="0" smtClean="0">
                <a:hlinkClick r:id="rId2"/>
              </a:rPr>
              <a:t>, </a:t>
            </a:r>
            <a:r>
              <a:rPr lang="ru-RU" dirty="0" err="1" smtClean="0">
                <a:hlinkClick r:id="rId2"/>
              </a:rPr>
              <a:t>казань</a:t>
            </a:r>
            <a:r>
              <a:rPr lang="ru-RU" dirty="0" smtClean="0">
                <a:hlinkClick r:id="rId2"/>
              </a:rPr>
              <a:t>, ХЭТЕР, 2012.</a:t>
            </a:r>
          </a:p>
          <a:p>
            <a:endParaRPr lang="ru-RU" dirty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://www.bibliotekar.ru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zen.yandex.ru/media/id/5e5df0f6f9af6a13103b6f6c/sviiajskkrepost-blagodaria-kotoroi-ivan-groznyi-vzial-kazan-5f8d57974ab7c3765a16b417</a:t>
            </a:r>
            <a:endParaRPr lang="ru-RU" dirty="0" smtClean="0"/>
          </a:p>
          <a:p>
            <a:endParaRPr lang="ru-RU" dirty="0"/>
          </a:p>
          <a:p>
            <a:r>
              <a:rPr lang="en-US" dirty="0"/>
              <a:t>https://ru.wikipedia.org/wiki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125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6921217" cy="5067925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Повторение:</a:t>
            </a:r>
          </a:p>
          <a:p>
            <a:pPr marL="6858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Ханы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правившие в 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  <a:hlinkClick r:id="rId2" tooltip="Казанское ханство"/>
              </a:rPr>
              <a:t>Казанском ханстве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 (1438—1552)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3" tooltip="Улу-Мухаммед"/>
              </a:rPr>
              <a:t>Улу-Мухаммед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1438—1445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4" tooltip="Махмуд (казанский хан)"/>
              </a:rPr>
              <a:t>Махмуд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Махмутек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), 1446—1466</a:t>
            </a: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5" tooltip="Халиль (казанский хан)"/>
              </a:rPr>
              <a:t>Халиль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1466—1467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6" tooltip="Ибрагим (казанский хан)"/>
              </a:rPr>
              <a:t>Ибрагим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1467—1479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7" tooltip="Ильхам"/>
              </a:rPr>
              <a:t>Ильхам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Али, Ильхам-Гали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), 1479—1484, 1485—1487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8" tooltip="Мухаммед-Амин"/>
              </a:rPr>
              <a:t>Мухаммед-Амин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1484—1485, 1487—1495, 1502—1518</a:t>
            </a: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9" tooltip="Мамук"/>
              </a:rPr>
              <a:t>Мамук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1495—1496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0" tooltip="Абдул-Латиф (казанский хан)"/>
              </a:rPr>
              <a:t>Абдул-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10" tooltip="Абдул-Латиф (казанский хан)"/>
              </a:rPr>
              <a:t>Латиф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1496—1502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1" tooltip="Шах-Али"/>
              </a:rPr>
              <a:t>Шах-Али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1518—1521,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1546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1551—1552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2" tooltip="Сахиб-Гирей"/>
              </a:rPr>
              <a:t>Сахиб-Гирей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1521—1525</a:t>
            </a: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13" tooltip="Сафа-Гирей"/>
              </a:rPr>
              <a:t>Сафа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3" tooltip="Сафа-Гирей"/>
              </a:rPr>
              <a:t>-Гирей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1525—1532,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1535—1546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1546—1549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14" tooltip="Джан-Али"/>
              </a:rPr>
              <a:t>Джан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4" tooltip="Джан-Али"/>
              </a:rPr>
              <a:t>-Али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1532—1535</a:t>
            </a: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15" tooltip="Утямыш-Гирей"/>
              </a:rPr>
              <a:t>Утямыш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5" tooltip="Утямыш-Гирей"/>
              </a:rPr>
              <a:t>-Гирей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1549—1551</a:t>
            </a:r>
          </a:p>
          <a:p>
            <a:r>
              <a:rPr lang="ru-RU" sz="2600" b="1" dirty="0" err="1">
                <a:latin typeface="Times New Roman" pitchFamily="18" charset="0"/>
                <a:cs typeface="Times New Roman" pitchFamily="18" charset="0"/>
                <a:hlinkClick r:id="rId16" tooltip="Ядыгар-Мухаммед"/>
              </a:rPr>
              <a:t>Ядыгар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  <a:hlinkClick r:id="rId16" tooltip="Ядыгар-Мухаммед"/>
              </a:rPr>
              <a:t>-Мухаммед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1552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477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41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Предпосылки: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84784"/>
            <a:ext cx="6705193" cy="4347845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Отношения между Московским княжеством и Казанским ханством на протяжении нескольких десятилетий сводились к попыткам Великих Князей из династии Рюриковичей установить свой контроль над  </a:t>
            </a:r>
            <a:r>
              <a:rPr lang="ru-RU" dirty="0" smtClean="0"/>
              <a:t>Казанским ханством.</a:t>
            </a:r>
          </a:p>
          <a:p>
            <a:r>
              <a:rPr lang="ru-RU" dirty="0" smtClean="0"/>
              <a:t>С</a:t>
            </a:r>
            <a:r>
              <a:rPr lang="ru-RU" dirty="0"/>
              <a:t> </a:t>
            </a:r>
            <a:r>
              <a:rPr lang="ru-RU" b="1" dirty="0"/>
              <a:t>1487 года </a:t>
            </a:r>
            <a:r>
              <a:rPr lang="ru-RU" dirty="0"/>
              <a:t>в результате похода московских войск в Казани воцарился </a:t>
            </a:r>
            <a:r>
              <a:rPr lang="ru-RU" b="1" dirty="0"/>
              <a:t>хан </a:t>
            </a:r>
            <a:r>
              <a:rPr lang="ru-RU" b="1" dirty="0" err="1"/>
              <a:t>Муххамад</a:t>
            </a:r>
            <a:r>
              <a:rPr lang="ru-RU" b="1" dirty="0"/>
              <a:t>-Амин</a:t>
            </a:r>
            <a:r>
              <a:rPr lang="ru-RU" dirty="0"/>
              <a:t>, лояльный России.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 1505 — 1507 году московский ставленник пошёл войной на своих хозяев, стремясь к полной независимости. </a:t>
            </a:r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 1521 году уже новый хан, </a:t>
            </a:r>
            <a:r>
              <a:rPr lang="ru-RU" b="1" dirty="0"/>
              <a:t>Сахиб Гирей </a:t>
            </a:r>
            <a:r>
              <a:rPr lang="ru-RU" dirty="0"/>
              <a:t>из крымской династии, в союзе с родственниками совершил удачный поход на Москву.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532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137241" cy="499591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 smtClean="0"/>
              <a:t>ПРИЧИНЫ ЗАВОЕВАНИЯ КАЗАНИ:</a:t>
            </a:r>
            <a:endParaRPr lang="ru-RU" b="1" dirty="0"/>
          </a:p>
          <a:p>
            <a:r>
              <a:rPr lang="ru-RU" dirty="0"/>
              <a:t>Необходимостью освобождения русских </a:t>
            </a:r>
            <a:r>
              <a:rPr lang="ru-RU" dirty="0" smtClean="0"/>
              <a:t>пленников</a:t>
            </a:r>
            <a:r>
              <a:rPr lang="ru-RU" baseline="30000" dirty="0"/>
              <a:t>,</a:t>
            </a:r>
            <a:r>
              <a:rPr lang="ru-RU" dirty="0" smtClean="0"/>
              <a:t> </a:t>
            </a:r>
            <a:r>
              <a:rPr lang="ru-RU" dirty="0"/>
              <a:t>захваченных во время татарских набегов.</a:t>
            </a:r>
          </a:p>
          <a:p>
            <a:r>
              <a:rPr lang="ru-RU" dirty="0"/>
              <a:t>Богатством Казанского ханства. </a:t>
            </a:r>
            <a:endParaRPr lang="ru-RU" dirty="0" smtClean="0"/>
          </a:p>
          <a:p>
            <a:r>
              <a:rPr lang="ru-RU" dirty="0" smtClean="0"/>
              <a:t>Рассматривалась </a:t>
            </a:r>
            <a:r>
              <a:rPr lang="ru-RU" dirty="0"/>
              <a:t>Казань и как плацдарм для дальнейшего усиления обороны страны с востока, </a:t>
            </a:r>
            <a:endParaRPr lang="ru-RU" dirty="0" smtClean="0"/>
          </a:p>
          <a:p>
            <a:r>
              <a:rPr lang="ru-RU" smtClean="0"/>
              <a:t>Многолетнее </a:t>
            </a:r>
            <a:r>
              <a:rPr lang="ru-RU" dirty="0"/>
              <a:t>противостояние (около 115 лет) Казани и Москвы, постоянное нарушение договорённостей о мирном </a:t>
            </a:r>
            <a:r>
              <a:rPr lang="ru-RU" dirty="0" smtClean="0"/>
              <a:t>сосуществовании.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335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6777317" cy="3508977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dirty="0"/>
              <a:t>Молодой Иван IV продолжил политику своих предшественников, направленную на юридическое подчинение Казани.</a:t>
            </a:r>
          </a:p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b="1" dirty="0"/>
              <a:t>1547−1548 </a:t>
            </a:r>
            <a:r>
              <a:rPr lang="ru-RU" dirty="0"/>
              <a:t>и </a:t>
            </a:r>
            <a:r>
              <a:rPr lang="ru-RU" b="1" dirty="0"/>
              <a:t>1549−1550 </a:t>
            </a:r>
            <a:r>
              <a:rPr lang="ru-RU" dirty="0" smtClean="0"/>
              <a:t>годах  безуспешные походы</a:t>
            </a:r>
          </a:p>
          <a:p>
            <a:r>
              <a:rPr lang="ru-RU" dirty="0" smtClean="0"/>
              <a:t>В</a:t>
            </a:r>
            <a:r>
              <a:rPr lang="ru-RU" dirty="0"/>
              <a:t> </a:t>
            </a:r>
            <a:r>
              <a:rPr lang="ru-RU" b="1" dirty="0"/>
              <a:t>1551 </a:t>
            </a:r>
            <a:r>
              <a:rPr lang="ru-RU" dirty="0"/>
              <a:t>году Иван IV приказал возвести в месте впадения реки </a:t>
            </a:r>
            <a:r>
              <a:rPr lang="ru-RU" dirty="0" err="1"/>
              <a:t>Свияги</a:t>
            </a:r>
            <a:r>
              <a:rPr lang="ru-RU" dirty="0"/>
              <a:t> в Волгу крепость, получившую название Свияжск.</a:t>
            </a:r>
          </a:p>
          <a:p>
            <a:endParaRPr lang="ru-RU" dirty="0"/>
          </a:p>
        </p:txBody>
      </p:sp>
      <p:pic>
        <p:nvPicPr>
          <p:cNvPr id="3074" name="Picture 2" descr="C:\Users\ФГШ\Desktop\img-20141203085127-8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8064896" cy="25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641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548680"/>
            <a:ext cx="6777317" cy="3508977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ru-RU" dirty="0" smtClean="0"/>
              <a:t>Крепость </a:t>
            </a:r>
            <a:r>
              <a:rPr lang="ru-RU" dirty="0"/>
              <a:t>была полностью построена в тысяче километров выше по течению Волги в городе </a:t>
            </a:r>
            <a:r>
              <a:rPr lang="ru-RU" b="1" dirty="0"/>
              <a:t>Углич</a:t>
            </a:r>
            <a:r>
              <a:rPr lang="ru-RU" dirty="0"/>
              <a:t>. Затем крепостные стены, башни и даже церкви разобрали переправили на кораблях в Свияжск. К июню 1551 г. крепость была собрана и стала базой для новой осады Казани.</a:t>
            </a:r>
          </a:p>
        </p:txBody>
      </p:sp>
      <p:pic>
        <p:nvPicPr>
          <p:cNvPr id="4098" name="Picture 2" descr="C:\Users\ФГШ\Desktop\87dc8470dbe31aac84b0031cb3367e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3861048"/>
            <a:ext cx="711284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400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628800"/>
            <a:ext cx="3419856" cy="468052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/>
              <a:t>13 августа войско под предводительством Ивана IV в результате быстрого и искусного похода (со средней скоростью 30 км в сутки) подошло к Свияжску, а через несколько дней переправилось через Волгу и двинулось к Казани. На предложение о сдаче </a:t>
            </a:r>
            <a:r>
              <a:rPr lang="ru-RU" i="1" dirty="0" smtClean="0"/>
              <a:t>хан </a:t>
            </a:r>
            <a:r>
              <a:rPr lang="ru-RU" i="1" dirty="0" err="1" smtClean="0"/>
              <a:t>Ядигар</a:t>
            </a:r>
            <a:r>
              <a:rPr lang="ru-RU" i="1" dirty="0" smtClean="0"/>
              <a:t> </a:t>
            </a:r>
            <a:r>
              <a:rPr lang="ru-RU" i="1" dirty="0"/>
              <a:t>ответил категорическим отказом, </a:t>
            </a:r>
            <a:r>
              <a:rPr lang="ru-RU" i="1" dirty="0" smtClean="0"/>
              <a:t>и Казань была вскоре окружена кольцом осады.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ФГШ\Desktop\картина взятие кзани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922911" cy="396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2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Взятие Казани.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313430"/>
            <a:ext cx="3419856" cy="413990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 </a:t>
            </a:r>
            <a:r>
              <a:rPr lang="ru-RU" dirty="0" smtClean="0"/>
              <a:t>Иван </a:t>
            </a:r>
            <a:r>
              <a:rPr lang="ru-RU" dirty="0"/>
              <a:t>Грозный взял Казань 2 октября 1552 года. Русское войско с царём покинуло Казань 11 октября, оставив в городе </a:t>
            </a:r>
            <a:r>
              <a:rPr lang="ru-RU" dirty="0" smtClean="0"/>
              <a:t>1500 детей боярских и  3000 стрельцов.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Иван Грозный  </a:t>
            </a:r>
            <a:r>
              <a:rPr lang="ru-RU" b="1" dirty="0"/>
              <a:t>принял титул царя казанского</a:t>
            </a:r>
            <a:r>
              <a:rPr lang="ru-RU" dirty="0"/>
              <a:t>. </a:t>
            </a:r>
          </a:p>
        </p:txBody>
      </p:sp>
      <p:pic>
        <p:nvPicPr>
          <p:cNvPr id="1026" name="Picture 2" descr="C:\Users\ФГШ\Desktop\6-3-17-3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3589565" cy="403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332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7992888" cy="6237312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НАЦИОНАЛЬНО- ОСВОБОДИТЕЛЬНАЯ БОРЬБА НАРОДОВ -</a:t>
            </a:r>
            <a:r>
              <a:rPr lang="ru-RU" sz="1800" b="1" dirty="0" smtClean="0"/>
              <a:t>«</a:t>
            </a:r>
            <a:r>
              <a:rPr lang="ru-RU" sz="1800" b="1" dirty="0"/>
              <a:t>Казанская война» 1552-1557 годов(или «Первая черемисская война»)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Народ себя не считал покорённым.  В стране разгорелось пламя освободительной войны. Правительство Ивана Грозного  начал подавить восстание. В 1553-1554 гг. они взяли в плен около 6 тыс. мужчин, 15 тыс. женщин.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Однако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восстание не утихало. По­яв­ле­ние ха­на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tooltip="Али-Акрам"/>
              </a:rPr>
              <a:t>–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Акрама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при­ве­дён­но­го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 Ногайской Орды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с не­боль­шим от­ря­дом од­ним из ру­ко­во­ди­те­лей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пов­стан­цев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Мамич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Бердеем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привело к новому витку боевых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действий.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Русские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войска взяли главную крепость мятежников -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Чалым.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Али-Ак­рам был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каз­нён.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Осе­нью 1555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года рать во гла­ве 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князем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А.Курбским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вновь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ата­ко­ва­ла Лу­го­вую сто­ро­ну. Пе­ре­лом на­сту­пил вес­ной 1556 года.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Ма­мич-Бер­дей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от­пра­вив­ший­ся в по­ход на Гор­ную сто­ро­ну, был взят в плен, а позд­нее дос­тав­лен в Мо­ск­ву.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По­след­ние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от­зву­ки вос­ста­ния при­шлись на зи­му 1556-57 и вес­ну 1557 года. Ле­том 1557 года со­сто­ял­ся раз­дел хан­ских зе­мель и зе­мель мурз (по­гиб­ших, бе­жав­ших или опаль­ных), что обозначило окон­чательное подавление восстания и вхо­ж­де­ние тер­ри­то­рии хан­ст­ва в со­став Русского го­су­дар­ст­ва.</a:t>
            </a:r>
          </a:p>
        </p:txBody>
      </p:sp>
    </p:spTree>
    <p:extLst>
      <p:ext uri="{BB962C8B-B14F-4D97-AF65-F5344CB8AC3E}">
        <p14:creationId xmlns:p14="http://schemas.microsoft.com/office/powerpoint/2010/main" val="1944471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428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Остин</vt:lpstr>
      <vt:lpstr>История Татарстана и татарского народа</vt:lpstr>
      <vt:lpstr>Презентация PowerPoint</vt:lpstr>
      <vt:lpstr>Предпосылки:</vt:lpstr>
      <vt:lpstr>Презентация PowerPoint</vt:lpstr>
      <vt:lpstr>Презентация PowerPoint</vt:lpstr>
      <vt:lpstr>Презентация PowerPoint</vt:lpstr>
      <vt:lpstr>Презентация PowerPoint</vt:lpstr>
      <vt:lpstr>Взятие Казани. </vt:lpstr>
      <vt:lpstr>Презентация PowerPoint</vt:lpstr>
      <vt:lpstr>Сотенный князь Мамич- Бердей</vt:lpstr>
      <vt:lpstr>Вторая «Черемисская война»-восстание марийцев против присоединения к Русскому царству, которое закончилось победой правительственных войск (1572-1574гг.)</vt:lpstr>
      <vt:lpstr>Третья черемисская война</vt:lpstr>
      <vt:lpstr>Последствия завоевания Казанского ханства: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Татарстана и татарского народа</dc:title>
  <dc:creator>ФГШ</dc:creator>
  <cp:lastModifiedBy>Гульнара</cp:lastModifiedBy>
  <cp:revision>47</cp:revision>
  <dcterms:created xsi:type="dcterms:W3CDTF">2020-12-20T14:09:09Z</dcterms:created>
  <dcterms:modified xsi:type="dcterms:W3CDTF">2022-05-17T10:31:23Z</dcterms:modified>
</cp:coreProperties>
</file>