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sldIdLst>
    <p:sldId id="266" r:id="rId2"/>
    <p:sldId id="256" r:id="rId3"/>
    <p:sldId id="267" r:id="rId4"/>
    <p:sldId id="268" r:id="rId5"/>
    <p:sldId id="269" r:id="rId6"/>
    <p:sldId id="257" r:id="rId7"/>
    <p:sldId id="258" r:id="rId8"/>
    <p:sldId id="260" r:id="rId9"/>
    <p:sldId id="259" r:id="rId10"/>
    <p:sldId id="261" r:id="rId11"/>
    <p:sldId id="263" r:id="rId12"/>
    <p:sldId id="262" r:id="rId13"/>
    <p:sldId id="271" r:id="rId14"/>
    <p:sldId id="270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/>
              <a:ahLst/>
              <a:cxnLst>
                <a:cxn ang="0">
                  <a:pos x="329" y="66"/>
                </a:cxn>
                <a:cxn ang="0">
                  <a:pos x="161" y="3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161" y="42"/>
                </a:cxn>
                <a:cxn ang="0">
                  <a:pos x="323" y="78"/>
                </a:cxn>
                <a:cxn ang="0">
                  <a:pos x="556" y="150"/>
                </a:cxn>
                <a:cxn ang="0">
                  <a:pos x="777" y="245"/>
                </a:cxn>
                <a:cxn ang="0">
                  <a:pos x="993" y="365"/>
                </a:cxn>
                <a:cxn ang="0">
                  <a:pos x="1196" y="503"/>
                </a:cxn>
                <a:cxn ang="0">
                  <a:pos x="1381" y="653"/>
                </a:cxn>
                <a:cxn ang="0">
                  <a:pos x="1555" y="827"/>
                </a:cxn>
                <a:cxn ang="0">
                  <a:pos x="1710" y="1019"/>
                </a:cxn>
                <a:cxn ang="0">
                  <a:pos x="1854" y="1229"/>
                </a:cxn>
                <a:cxn ang="0">
                  <a:pos x="1937" y="1366"/>
                </a:cxn>
                <a:cxn ang="0">
                  <a:pos x="2009" y="1510"/>
                </a:cxn>
                <a:cxn ang="0">
                  <a:pos x="2069" y="1654"/>
                </a:cxn>
                <a:cxn ang="0">
                  <a:pos x="2123" y="1804"/>
                </a:cxn>
                <a:cxn ang="0">
                  <a:pos x="2135" y="1804"/>
                </a:cxn>
                <a:cxn ang="0">
                  <a:pos x="2081" y="1654"/>
                </a:cxn>
                <a:cxn ang="0">
                  <a:pos x="2021" y="1510"/>
                </a:cxn>
                <a:cxn ang="0">
                  <a:pos x="1949" y="1366"/>
                </a:cxn>
                <a:cxn ang="0">
                  <a:pos x="1866" y="1223"/>
                </a:cxn>
                <a:cxn ang="0">
                  <a:pos x="1722" y="1013"/>
                </a:cxn>
                <a:cxn ang="0">
                  <a:pos x="1561" y="821"/>
                </a:cxn>
                <a:cxn ang="0">
                  <a:pos x="1387" y="647"/>
                </a:cxn>
                <a:cxn ang="0">
                  <a:pos x="1202" y="491"/>
                </a:cxn>
                <a:cxn ang="0">
                  <a:pos x="999" y="353"/>
                </a:cxn>
                <a:cxn ang="0">
                  <a:pos x="783" y="239"/>
                </a:cxn>
                <a:cxn ang="0">
                  <a:pos x="562" y="138"/>
                </a:cxn>
                <a:cxn ang="0">
                  <a:pos x="329" y="66"/>
                </a:cxn>
                <a:cxn ang="0">
                  <a:pos x="329" y="66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/>
              <a:ahLst/>
              <a:cxnLst>
                <a:cxn ang="0">
                  <a:pos x="1854" y="1858"/>
                </a:cxn>
                <a:cxn ang="0">
                  <a:pos x="0" y="1858"/>
                </a:cxn>
                <a:cxn ang="0">
                  <a:pos x="0" y="0"/>
                </a:cxn>
                <a:cxn ang="0">
                  <a:pos x="1854" y="1858"/>
                </a:cxn>
                <a:cxn ang="0">
                  <a:pos x="1854" y="1858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/>
              <a:ahLst/>
              <a:cxnLst>
                <a:cxn ang="0">
                  <a:pos x="1640" y="1377"/>
                </a:cxn>
                <a:cxn ang="0">
                  <a:pos x="1692" y="1479"/>
                </a:cxn>
                <a:cxn ang="0">
                  <a:pos x="1732" y="1577"/>
                </a:cxn>
                <a:cxn ang="0">
                  <a:pos x="1745" y="1577"/>
                </a:cxn>
                <a:cxn ang="0">
                  <a:pos x="1703" y="1469"/>
                </a:cxn>
                <a:cxn ang="0">
                  <a:pos x="1649" y="1367"/>
                </a:cxn>
                <a:cxn ang="0">
                  <a:pos x="1535" y="1157"/>
                </a:cxn>
                <a:cxn ang="0">
                  <a:pos x="1395" y="951"/>
                </a:cxn>
                <a:cxn ang="0">
                  <a:pos x="1236" y="756"/>
                </a:cxn>
                <a:cxn ang="0">
                  <a:pos x="1061" y="582"/>
                </a:cxn>
                <a:cxn ang="0">
                  <a:pos x="876" y="426"/>
                </a:cxn>
                <a:cxn ang="0">
                  <a:pos x="672" y="294"/>
                </a:cxn>
                <a:cxn ang="0">
                  <a:pos x="455" y="174"/>
                </a:cxn>
                <a:cxn ang="0">
                  <a:pos x="234" y="7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22" y="89"/>
                </a:cxn>
                <a:cxn ang="0">
                  <a:pos x="446" y="185"/>
                </a:cxn>
                <a:cxn ang="0">
                  <a:pos x="662" y="305"/>
                </a:cxn>
                <a:cxn ang="0">
                  <a:pos x="866" y="437"/>
                </a:cxn>
                <a:cxn ang="0">
                  <a:pos x="1052" y="593"/>
                </a:cxn>
                <a:cxn ang="0">
                  <a:pos x="1226" y="767"/>
                </a:cxn>
                <a:cxn ang="0">
                  <a:pos x="1385" y="960"/>
                </a:cxn>
                <a:cxn ang="0">
                  <a:pos x="1526" y="1167"/>
                </a:cxn>
                <a:cxn ang="0">
                  <a:pos x="1640" y="1377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10" y="88"/>
                </a:cxn>
                <a:cxn ang="0">
                  <a:pos x="426" y="190"/>
                </a:cxn>
                <a:cxn ang="0">
                  <a:pos x="630" y="304"/>
                </a:cxn>
                <a:cxn ang="0">
                  <a:pos x="818" y="442"/>
                </a:cxn>
                <a:cxn ang="0">
                  <a:pos x="998" y="592"/>
                </a:cxn>
                <a:cxn ang="0">
                  <a:pos x="1164" y="766"/>
                </a:cxn>
                <a:cxn ang="0">
                  <a:pos x="1310" y="942"/>
                </a:cxn>
                <a:cxn ang="0">
                  <a:pos x="1454" y="1146"/>
                </a:cxn>
                <a:cxn ang="0">
                  <a:pos x="1536" y="1298"/>
                </a:cxn>
                <a:cxn ang="0">
                  <a:pos x="1614" y="1456"/>
                </a:cxn>
                <a:cxn ang="0">
                  <a:pos x="1682" y="1616"/>
                </a:cxn>
                <a:cxn ang="0">
                  <a:pos x="1733" y="1768"/>
                </a:cxn>
                <a:cxn ang="0">
                  <a:pos x="1745" y="1768"/>
                </a:cxn>
                <a:cxn ang="0">
                  <a:pos x="1691" y="1606"/>
                </a:cxn>
                <a:cxn ang="0">
                  <a:pos x="1623" y="1445"/>
                </a:cxn>
                <a:cxn ang="0">
                  <a:pos x="1547" y="1288"/>
                </a:cxn>
                <a:cxn ang="0">
                  <a:pos x="1463" y="1136"/>
                </a:cxn>
                <a:cxn ang="0">
                  <a:pos x="1320" y="932"/>
                </a:cxn>
                <a:cxn ang="0">
                  <a:pos x="1173" y="755"/>
                </a:cxn>
                <a:cxn ang="0">
                  <a:pos x="1008" y="581"/>
                </a:cxn>
                <a:cxn ang="0">
                  <a:pos x="827" y="431"/>
                </a:cxn>
                <a:cxn ang="0">
                  <a:pos x="642" y="293"/>
                </a:cxn>
                <a:cxn ang="0">
                  <a:pos x="437" y="179"/>
                </a:cxn>
                <a:cxn ang="0">
                  <a:pos x="222" y="7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0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1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</p:grpSp>
      <p:sp>
        <p:nvSpPr>
          <p:cNvPr id="104458" name="Rectangle 10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73250"/>
            <a:ext cx="7772400" cy="155575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4459" name="Rectangle 1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765E3-0A50-495B-98A3-88040D3EE1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7706EF-1459-48E7-9832-9146AEE2E0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22A8D8-EC72-4262-B52B-76AFED3AAC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62343C-B055-496F-9CC4-4901198703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CA2135-EF4F-45C9-AFF0-A82AB4AA54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4B7EE9-D2DD-4CC5-8C41-FE511D1061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6531CA-9738-46E1-BA3D-87441F0ACA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39FBE1-1EE3-40EB-94CA-56FE7522B0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93390F-BE79-4E44-AC41-8D3BEABC97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9D6B87-0342-42FF-BB69-BBD32083A9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83E352-A75E-4B83-B21E-3968D83719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103427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/>
              <a:ahLst/>
              <a:cxnLst>
                <a:cxn ang="0">
                  <a:pos x="329" y="66"/>
                </a:cxn>
                <a:cxn ang="0">
                  <a:pos x="161" y="3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161" y="42"/>
                </a:cxn>
                <a:cxn ang="0">
                  <a:pos x="323" y="78"/>
                </a:cxn>
                <a:cxn ang="0">
                  <a:pos x="556" y="150"/>
                </a:cxn>
                <a:cxn ang="0">
                  <a:pos x="777" y="245"/>
                </a:cxn>
                <a:cxn ang="0">
                  <a:pos x="993" y="365"/>
                </a:cxn>
                <a:cxn ang="0">
                  <a:pos x="1196" y="503"/>
                </a:cxn>
                <a:cxn ang="0">
                  <a:pos x="1381" y="653"/>
                </a:cxn>
                <a:cxn ang="0">
                  <a:pos x="1555" y="827"/>
                </a:cxn>
                <a:cxn ang="0">
                  <a:pos x="1710" y="1019"/>
                </a:cxn>
                <a:cxn ang="0">
                  <a:pos x="1854" y="1229"/>
                </a:cxn>
                <a:cxn ang="0">
                  <a:pos x="1937" y="1366"/>
                </a:cxn>
                <a:cxn ang="0">
                  <a:pos x="2009" y="1510"/>
                </a:cxn>
                <a:cxn ang="0">
                  <a:pos x="2069" y="1654"/>
                </a:cxn>
                <a:cxn ang="0">
                  <a:pos x="2123" y="1804"/>
                </a:cxn>
                <a:cxn ang="0">
                  <a:pos x="2135" y="1804"/>
                </a:cxn>
                <a:cxn ang="0">
                  <a:pos x="2081" y="1654"/>
                </a:cxn>
                <a:cxn ang="0">
                  <a:pos x="2021" y="1510"/>
                </a:cxn>
                <a:cxn ang="0">
                  <a:pos x="1949" y="1366"/>
                </a:cxn>
                <a:cxn ang="0">
                  <a:pos x="1866" y="1223"/>
                </a:cxn>
                <a:cxn ang="0">
                  <a:pos x="1722" y="1013"/>
                </a:cxn>
                <a:cxn ang="0">
                  <a:pos x="1561" y="821"/>
                </a:cxn>
                <a:cxn ang="0">
                  <a:pos x="1387" y="647"/>
                </a:cxn>
                <a:cxn ang="0">
                  <a:pos x="1202" y="491"/>
                </a:cxn>
                <a:cxn ang="0">
                  <a:pos x="999" y="353"/>
                </a:cxn>
                <a:cxn ang="0">
                  <a:pos x="783" y="239"/>
                </a:cxn>
                <a:cxn ang="0">
                  <a:pos x="562" y="138"/>
                </a:cxn>
                <a:cxn ang="0">
                  <a:pos x="329" y="66"/>
                </a:cxn>
                <a:cxn ang="0">
                  <a:pos x="329" y="66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03428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/>
              <a:ahLst/>
              <a:cxnLst>
                <a:cxn ang="0">
                  <a:pos x="1854" y="1858"/>
                </a:cxn>
                <a:cxn ang="0">
                  <a:pos x="0" y="1858"/>
                </a:cxn>
                <a:cxn ang="0">
                  <a:pos x="0" y="0"/>
                </a:cxn>
                <a:cxn ang="0">
                  <a:pos x="1854" y="1858"/>
                </a:cxn>
                <a:cxn ang="0">
                  <a:pos x="1854" y="1858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03429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/>
              <a:ahLst/>
              <a:cxnLst>
                <a:cxn ang="0">
                  <a:pos x="1640" y="1377"/>
                </a:cxn>
                <a:cxn ang="0">
                  <a:pos x="1692" y="1479"/>
                </a:cxn>
                <a:cxn ang="0">
                  <a:pos x="1732" y="1577"/>
                </a:cxn>
                <a:cxn ang="0">
                  <a:pos x="1745" y="1577"/>
                </a:cxn>
                <a:cxn ang="0">
                  <a:pos x="1703" y="1469"/>
                </a:cxn>
                <a:cxn ang="0">
                  <a:pos x="1649" y="1367"/>
                </a:cxn>
                <a:cxn ang="0">
                  <a:pos x="1535" y="1157"/>
                </a:cxn>
                <a:cxn ang="0">
                  <a:pos x="1395" y="951"/>
                </a:cxn>
                <a:cxn ang="0">
                  <a:pos x="1236" y="756"/>
                </a:cxn>
                <a:cxn ang="0">
                  <a:pos x="1061" y="582"/>
                </a:cxn>
                <a:cxn ang="0">
                  <a:pos x="876" y="426"/>
                </a:cxn>
                <a:cxn ang="0">
                  <a:pos x="672" y="294"/>
                </a:cxn>
                <a:cxn ang="0">
                  <a:pos x="455" y="174"/>
                </a:cxn>
                <a:cxn ang="0">
                  <a:pos x="234" y="7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22" y="89"/>
                </a:cxn>
                <a:cxn ang="0">
                  <a:pos x="446" y="185"/>
                </a:cxn>
                <a:cxn ang="0">
                  <a:pos x="662" y="305"/>
                </a:cxn>
                <a:cxn ang="0">
                  <a:pos x="866" y="437"/>
                </a:cxn>
                <a:cxn ang="0">
                  <a:pos x="1052" y="593"/>
                </a:cxn>
                <a:cxn ang="0">
                  <a:pos x="1226" y="767"/>
                </a:cxn>
                <a:cxn ang="0">
                  <a:pos x="1385" y="960"/>
                </a:cxn>
                <a:cxn ang="0">
                  <a:pos x="1526" y="1167"/>
                </a:cxn>
                <a:cxn ang="0">
                  <a:pos x="1640" y="1377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03430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10" y="88"/>
                </a:cxn>
                <a:cxn ang="0">
                  <a:pos x="426" y="190"/>
                </a:cxn>
                <a:cxn ang="0">
                  <a:pos x="630" y="304"/>
                </a:cxn>
                <a:cxn ang="0">
                  <a:pos x="818" y="442"/>
                </a:cxn>
                <a:cxn ang="0">
                  <a:pos x="998" y="592"/>
                </a:cxn>
                <a:cxn ang="0">
                  <a:pos x="1164" y="766"/>
                </a:cxn>
                <a:cxn ang="0">
                  <a:pos x="1310" y="942"/>
                </a:cxn>
                <a:cxn ang="0">
                  <a:pos x="1454" y="1146"/>
                </a:cxn>
                <a:cxn ang="0">
                  <a:pos x="1536" y="1298"/>
                </a:cxn>
                <a:cxn ang="0">
                  <a:pos x="1614" y="1456"/>
                </a:cxn>
                <a:cxn ang="0">
                  <a:pos x="1682" y="1616"/>
                </a:cxn>
                <a:cxn ang="0">
                  <a:pos x="1733" y="1768"/>
                </a:cxn>
                <a:cxn ang="0">
                  <a:pos x="1745" y="1768"/>
                </a:cxn>
                <a:cxn ang="0">
                  <a:pos x="1691" y="1606"/>
                </a:cxn>
                <a:cxn ang="0">
                  <a:pos x="1623" y="1445"/>
                </a:cxn>
                <a:cxn ang="0">
                  <a:pos x="1547" y="1288"/>
                </a:cxn>
                <a:cxn ang="0">
                  <a:pos x="1463" y="1136"/>
                </a:cxn>
                <a:cxn ang="0">
                  <a:pos x="1320" y="932"/>
                </a:cxn>
                <a:cxn ang="0">
                  <a:pos x="1173" y="755"/>
                </a:cxn>
                <a:cxn ang="0">
                  <a:pos x="1008" y="581"/>
                </a:cxn>
                <a:cxn ang="0">
                  <a:pos x="827" y="431"/>
                </a:cxn>
                <a:cxn ang="0">
                  <a:pos x="642" y="293"/>
                </a:cxn>
                <a:cxn ang="0">
                  <a:pos x="437" y="179"/>
                </a:cxn>
                <a:cxn ang="0">
                  <a:pos x="222" y="7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03431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03432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03433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</p:grpSp>
      <p:sp>
        <p:nvSpPr>
          <p:cNvPr id="103434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435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3436" name="Rectangle 1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10199"/>
                  </a:outerShdw>
                </a:effectLst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437" name="Rectangle 1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10199"/>
                  </a:outerShdw>
                </a:effectLst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438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10199"/>
                  </a:outerShdw>
                </a:effectLst>
                <a:latin typeface="Arial" pitchFamily="34" charset="0"/>
              </a:defRPr>
            </a:lvl1pPr>
          </a:lstStyle>
          <a:p>
            <a:pPr>
              <a:defRPr/>
            </a:pPr>
            <a:fld id="{D052B367-BEE4-4EEC-9EEA-60FDEA85D2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4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</p:sldLayoutIdLst>
  <p:transition>
    <p:wheel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Основные характеристики операционных систем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86200" y="4648200"/>
            <a:ext cx="48360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ГАПОУ ВО «НАЭТ»</a:t>
            </a:r>
          </a:p>
          <a:p>
            <a:r>
              <a:rPr lang="ru-RU" dirty="0" err="1" smtClean="0"/>
              <a:t>Микласова</a:t>
            </a:r>
            <a:r>
              <a:rPr lang="ru-RU" dirty="0" smtClean="0"/>
              <a:t>  </a:t>
            </a:r>
            <a:r>
              <a:rPr lang="ru-RU" dirty="0" smtClean="0"/>
              <a:t>Валерия  </a:t>
            </a:r>
            <a:r>
              <a:rPr lang="ru-RU" dirty="0" smtClean="0"/>
              <a:t>10 </a:t>
            </a:r>
            <a:r>
              <a:rPr lang="ru-RU" dirty="0" smtClean="0"/>
              <a:t>группа</a:t>
            </a:r>
          </a:p>
          <a:p>
            <a:r>
              <a:rPr lang="ru-RU" dirty="0" smtClean="0"/>
              <a:t>:</a:t>
            </a:r>
            <a:r>
              <a:rPr lang="ru-RU" dirty="0" err="1" smtClean="0"/>
              <a:t>Преподаватель:Крацова</a:t>
            </a:r>
            <a:r>
              <a:rPr lang="ru-RU" dirty="0" smtClean="0"/>
              <a:t> </a:t>
            </a:r>
            <a:r>
              <a:rPr lang="ru-RU" dirty="0" smtClean="0"/>
              <a:t>М.В</a:t>
            </a:r>
            <a:endParaRPr lang="ru-RU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Справочная система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3600" smtClean="0"/>
              <a:t>предназначена для оперативного получения необходимой информации о функционировании как операционной системы в целом, так и о работе ее отдельных модулей.</a:t>
            </a: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Загрузка операционной системы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800" dirty="0" smtClean="0"/>
              <a:t>Файлы операционной системы хранятся во внешней, долговременной памяти (на жестком диске, на CD …). Однако программы могут выполнятся, только если они находятся в ОЗУ, поэтому файлы ОС необходимо загрузить в оперативную память.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800" dirty="0" smtClean="0"/>
              <a:t>Диск, на котором находятся файлы операционной системы и с которого происходит загрузка, называют системным</a:t>
            </a:r>
            <a:r>
              <a:rPr lang="ru-RU" sz="24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. </a:t>
            </a:r>
          </a:p>
          <a:p>
            <a:pPr eaLnBrk="1" hangingPunct="1">
              <a:defRPr/>
            </a:pPr>
            <a:endParaRPr lang="ru-RU" sz="2800" dirty="0" smtClean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Запуск компьютера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buFont typeface="Wingdings" pitchFamily="2" charset="2"/>
              <a:buAutoNum type="arabicParenR"/>
              <a:defRPr/>
            </a:pPr>
            <a:r>
              <a:rPr lang="ru-RU" smtClean="0"/>
              <a:t>Специальная программа, содержащаяся в микросхеме </a:t>
            </a:r>
            <a:r>
              <a:rPr lang="en-US" smtClean="0"/>
              <a:t>BIOS</a:t>
            </a:r>
            <a:r>
              <a:rPr lang="ru-RU" smtClean="0"/>
              <a:t>, начинает поиск загрузчика</a:t>
            </a:r>
          </a:p>
          <a:p>
            <a:pPr marL="609600" indent="-609600" eaLnBrk="1" hangingPunct="1">
              <a:buFont typeface="Wingdings" pitchFamily="2" charset="2"/>
              <a:buAutoNum type="arabicParenR"/>
              <a:defRPr/>
            </a:pPr>
            <a:r>
              <a:rPr lang="ru-RU" smtClean="0"/>
              <a:t>Программа загрузчик загружается в оперативную память</a:t>
            </a:r>
          </a:p>
          <a:p>
            <a:pPr marL="609600" indent="-609600" eaLnBrk="1" hangingPunct="1">
              <a:buFont typeface="Wingdings" pitchFamily="2" charset="2"/>
              <a:buAutoNum type="arabicParenR"/>
              <a:defRPr/>
            </a:pPr>
            <a:r>
              <a:rPr lang="ru-RU" smtClean="0"/>
              <a:t>Если системные диски в компьютере отсутствуют, загрузка прекращается</a:t>
            </a:r>
          </a:p>
          <a:p>
            <a:pPr marL="609600" indent="-609600" eaLnBrk="1" hangingPunct="1">
              <a:defRPr/>
            </a:pPr>
            <a:endParaRPr lang="ru-RU" smtClean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Виртуальные машины (</a:t>
            </a:r>
            <a:r>
              <a:rPr lang="en-US" sz="4000" smtClean="0"/>
              <a:t>Live CD</a:t>
            </a:r>
            <a:r>
              <a:rPr lang="ru-RU" sz="4000" smtClean="0"/>
              <a:t>)</a:t>
            </a:r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mtClean="0"/>
              <a:t>позволяют устанавливать операционную систему в логический раздел, принадлежащий другой файловой системе.</a:t>
            </a: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Практическая работа</a:t>
            </a:r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Найти в Интернете и выписать в тетрадь понятие Логического диска, как происходит разбиение жесткого диска на логические разделы.</a:t>
            </a:r>
          </a:p>
          <a:p>
            <a:pPr eaLnBrk="1" hangingPunct="1">
              <a:defRPr/>
            </a:pPr>
            <a:r>
              <a:rPr lang="ru-RU" smtClean="0"/>
              <a:t>С.28, практическая работа 1.3. – получение сведений о логических разделах дисков</a:t>
            </a: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838200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ru-RU" sz="5400" u="sng" smtClean="0"/>
              <a:t>Операционная система</a:t>
            </a:r>
            <a:r>
              <a:rPr lang="ru-RU" sz="5400" smtClean="0"/>
              <a:t> 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600" y="2133600"/>
            <a:ext cx="7315200" cy="39624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3600" smtClean="0"/>
              <a:t>базовый комплекс программ, обеспечивающий управление аппаратными средствами компьютера, работу с файловой системой, выполнение прикладных программ, а также ввод и вывод данных с помощью периферийных устройств.</a:t>
            </a: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омер слайда 5"/>
          <p:cNvSpPr txBox="1">
            <a:spLocks noGrp="1"/>
          </p:cNvSpPr>
          <p:nvPr/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endParaRPr lang="ru-RU" sz="1400">
              <a:latin typeface="Tahoma" pitchFamily="34" charset="0"/>
            </a:endParaRPr>
          </a:p>
        </p:txBody>
      </p:sp>
      <p:sp>
        <p:nvSpPr>
          <p:cNvPr id="10649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b" anchorCtr="0"/>
          <a:lstStyle/>
          <a:p>
            <a:pPr eaLnBrk="1" hangingPunct="1">
              <a:defRPr/>
            </a:pPr>
            <a:r>
              <a:rPr lang="ru-RU" b="1" smtClean="0"/>
              <a:t>Наиболее распространенные ОС</a:t>
            </a:r>
          </a:p>
        </p:txBody>
      </p:sp>
      <p:sp>
        <p:nvSpPr>
          <p:cNvPr id="10650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11188" y="2017713"/>
            <a:ext cx="8343900" cy="4114800"/>
          </a:xfrm>
        </p:spPr>
        <p:txBody>
          <a:bodyPr/>
          <a:lstStyle/>
          <a:p>
            <a:pPr eaLnBrk="1" hangingPunct="1">
              <a:defRPr/>
            </a:pPr>
            <a:r>
              <a:rPr lang="ru-RU" sz="3500" smtClean="0"/>
              <a:t>М</a:t>
            </a:r>
            <a:r>
              <a:rPr lang="en-US" sz="3500" smtClean="0"/>
              <a:t>S DOS</a:t>
            </a:r>
            <a:r>
              <a:rPr lang="ru-RU" sz="3500" smtClean="0"/>
              <a:t>; </a:t>
            </a:r>
          </a:p>
          <a:p>
            <a:pPr eaLnBrk="1" hangingPunct="1">
              <a:defRPr/>
            </a:pPr>
            <a:r>
              <a:rPr lang="en-US" sz="3500" smtClean="0"/>
              <a:t>MS Windows</a:t>
            </a:r>
            <a:r>
              <a:rPr lang="ru-RU" sz="3500" smtClean="0"/>
              <a:t>; </a:t>
            </a:r>
          </a:p>
          <a:p>
            <a:pPr eaLnBrk="1" hangingPunct="1">
              <a:defRPr/>
            </a:pPr>
            <a:r>
              <a:rPr lang="en-US" sz="3500" smtClean="0"/>
              <a:t>OS</a:t>
            </a:r>
            <a:r>
              <a:rPr lang="ru-RU" sz="3500" smtClean="0"/>
              <a:t>/2; </a:t>
            </a:r>
          </a:p>
          <a:p>
            <a:pPr eaLnBrk="1" hangingPunct="1">
              <a:defRPr/>
            </a:pPr>
            <a:r>
              <a:rPr lang="en-US" sz="3500" smtClean="0"/>
              <a:t>UNIX</a:t>
            </a:r>
            <a:r>
              <a:rPr lang="ru-RU" sz="3500" smtClean="0"/>
              <a:t>; </a:t>
            </a:r>
          </a:p>
          <a:p>
            <a:pPr eaLnBrk="1" hangingPunct="1">
              <a:defRPr/>
            </a:pPr>
            <a:r>
              <a:rPr lang="en-US" sz="3500" smtClean="0"/>
              <a:t>Linux</a:t>
            </a:r>
            <a:r>
              <a:rPr lang="ru-RU" sz="3500" smtClean="0"/>
              <a:t>.</a:t>
            </a:r>
          </a:p>
        </p:txBody>
      </p:sp>
      <p:pic>
        <p:nvPicPr>
          <p:cNvPr id="5125" name="Picture 5" descr="deskto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38400" y="4343400"/>
            <a:ext cx="2895600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 descr="os2ga_desk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67200" y="1676400"/>
            <a:ext cx="3276600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7" descr="comp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29400" y="4343400"/>
            <a:ext cx="216535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Файловые системы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smtClean="0"/>
              <a:t>способ организации, хранения и именования данных на носителях информации</a:t>
            </a:r>
          </a:p>
        </p:txBody>
      </p:sp>
      <p:pic>
        <p:nvPicPr>
          <p:cNvPr id="6148" name="Picture 4" descr="bb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29200" y="3505200"/>
            <a:ext cx="3590925" cy="276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Кластер </a:t>
            </a:r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smtClean="0"/>
              <a:t>Минимальный адресуемый элемент носителя информации, может включать несколько секторов размером от 512 байт до 64 Кбайт</a:t>
            </a: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Командный процессор (интерпретатор)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mtClean="0"/>
              <a:t>специальная программа, которая запрашивает у пользователя команды и выполняет их (удаление, переименование файла, печать документа и т.п). </a:t>
            </a:r>
          </a:p>
        </p:txBody>
      </p:sp>
      <p:pic>
        <p:nvPicPr>
          <p:cNvPr id="8196" name="Picture 5" descr="1192946892_bez_imen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62600" y="4267200"/>
            <a:ext cx="3352800" cy="248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Драйверы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mtClean="0"/>
              <a:t>специальные программы, которые обеспечивают управление работой устройств и согласование информационного обмена с другими устройствами. 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mtClean="0"/>
              <a:t>Каждому типу устройств соответствует свой драйвер.  При включении компьютера происходит загрузка драйверов в оперативную память.</a:t>
            </a:r>
          </a:p>
          <a:p>
            <a:pPr eaLnBrk="1" hangingPunct="1">
              <a:lnSpc>
                <a:spcPct val="90000"/>
              </a:lnSpc>
              <a:defRPr/>
            </a:pPr>
            <a:endParaRPr lang="ru-RU" smtClean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Графический интерфейс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800" smtClean="0"/>
              <a:t>Для упрощения работы пользователя в состав современных операционных систем, и в частности в состав Windows, входят программные модули, создающие </a:t>
            </a:r>
            <a:r>
              <a:rPr lang="ru-RU" sz="2800" i="1" smtClean="0"/>
              <a:t>графический пользовательский интерфейс</a:t>
            </a:r>
            <a:r>
              <a:rPr lang="ru-RU" sz="2800" smtClean="0"/>
              <a:t>. С помощью него пользователь может вводить команды с помощью диалоговых окон и элементов управления: кнопок, полей, списков, ползунков, переключателей...</a:t>
            </a:r>
          </a:p>
          <a:p>
            <a:pPr eaLnBrk="1" hangingPunct="1">
              <a:defRPr/>
            </a:pPr>
            <a:endParaRPr lang="ru-RU" sz="2800" smtClean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Утилиты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3600" smtClean="0"/>
              <a:t>Служебные или </a:t>
            </a:r>
            <a:r>
              <a:rPr lang="ru-RU" sz="3600" i="1" smtClean="0"/>
              <a:t>сервисные программы</a:t>
            </a:r>
            <a:r>
              <a:rPr lang="ru-RU" sz="3600" smtClean="0"/>
              <a:t>. Такие программы позволяют обслуживать диски (проверять, сжимать, дефрагментировать и т. д.), выполнять операции с файлами (архивировать и т. д.), работать в компьютерных сетях и т. д.</a:t>
            </a:r>
          </a:p>
          <a:p>
            <a:pPr eaLnBrk="1" hangingPunct="1">
              <a:defRPr/>
            </a:pPr>
            <a:endParaRPr lang="ru-RU" smtClean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рбита">
  <a:themeElements>
    <a:clrScheme name="Орбита 1">
      <a:dk1>
        <a:srgbClr val="010199"/>
      </a:dk1>
      <a:lt1>
        <a:srgbClr val="FFFFFF"/>
      </a:lt1>
      <a:dk2>
        <a:srgbClr val="000000"/>
      </a:dk2>
      <a:lt2>
        <a:srgbClr val="B2B2B2"/>
      </a:lt2>
      <a:accent1>
        <a:srgbClr val="3399FF"/>
      </a:accent1>
      <a:accent2>
        <a:srgbClr val="666699"/>
      </a:accent2>
      <a:accent3>
        <a:srgbClr val="AAAAAA"/>
      </a:accent3>
      <a:accent4>
        <a:srgbClr val="DADADA"/>
      </a:accent4>
      <a:accent5>
        <a:srgbClr val="ADCAFF"/>
      </a:accent5>
      <a:accent6>
        <a:srgbClr val="5C5C8A"/>
      </a:accent6>
      <a:hlink>
        <a:srgbClr val="FFFFCC"/>
      </a:hlink>
      <a:folHlink>
        <a:srgbClr val="FFCC66"/>
      </a:folHlink>
    </a:clrScheme>
    <a:fontScheme name="Орбит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рбита 1">
        <a:dk1>
          <a:srgbClr val="010199"/>
        </a:dk1>
        <a:lt1>
          <a:srgbClr val="FFFFFF"/>
        </a:lt1>
        <a:dk2>
          <a:srgbClr val="000000"/>
        </a:dk2>
        <a:lt2>
          <a:srgbClr val="B2B2B2"/>
        </a:lt2>
        <a:accent1>
          <a:srgbClr val="3399FF"/>
        </a:accent1>
        <a:accent2>
          <a:srgbClr val="666699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5C5C8A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2">
        <a:dk1>
          <a:srgbClr val="008000"/>
        </a:dk1>
        <a:lt1>
          <a:srgbClr val="FFFFFF"/>
        </a:lt1>
        <a:dk2>
          <a:srgbClr val="003300"/>
        </a:dk2>
        <a:lt2>
          <a:srgbClr val="C0C0C0"/>
        </a:lt2>
        <a:accent1>
          <a:srgbClr val="99CC00"/>
        </a:accent1>
        <a:accent2>
          <a:srgbClr val="527C3A"/>
        </a:accent2>
        <a:accent3>
          <a:srgbClr val="AAADAA"/>
        </a:accent3>
        <a:accent4>
          <a:srgbClr val="DADADA"/>
        </a:accent4>
        <a:accent5>
          <a:srgbClr val="CAE2AA"/>
        </a:accent5>
        <a:accent6>
          <a:srgbClr val="497034"/>
        </a:accent6>
        <a:hlink>
          <a:srgbClr val="33CC33"/>
        </a:hlink>
        <a:folHlink>
          <a:srgbClr val="C1FF8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3">
        <a:dk1>
          <a:srgbClr val="000066"/>
        </a:dk1>
        <a:lt1>
          <a:srgbClr val="FFFFFF"/>
        </a:lt1>
        <a:dk2>
          <a:srgbClr val="000099"/>
        </a:dk2>
        <a:lt2>
          <a:srgbClr val="9FBFFF"/>
        </a:lt2>
        <a:accent1>
          <a:srgbClr val="0099CC"/>
        </a:accent1>
        <a:accent2>
          <a:srgbClr val="00CC66"/>
        </a:accent2>
        <a:accent3>
          <a:srgbClr val="AAAACA"/>
        </a:accent3>
        <a:accent4>
          <a:srgbClr val="DADADA"/>
        </a:accent4>
        <a:accent5>
          <a:srgbClr val="AACAE2"/>
        </a:accent5>
        <a:accent6>
          <a:srgbClr val="00B95C"/>
        </a:accent6>
        <a:hlink>
          <a:srgbClr val="00FFFF"/>
        </a:hlink>
        <a:folHlink>
          <a:srgbClr val="CDE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4">
        <a:dk1>
          <a:srgbClr val="00ACA8"/>
        </a:dk1>
        <a:lt1>
          <a:srgbClr val="FFFFFF"/>
        </a:lt1>
        <a:dk2>
          <a:srgbClr val="006666"/>
        </a:dk2>
        <a:lt2>
          <a:srgbClr val="FFFF99"/>
        </a:lt2>
        <a:accent1>
          <a:srgbClr val="0099CC"/>
        </a:accent1>
        <a:accent2>
          <a:srgbClr val="6D6FC7"/>
        </a:accent2>
        <a:accent3>
          <a:srgbClr val="AAB8B8"/>
        </a:accent3>
        <a:accent4>
          <a:srgbClr val="DADADA"/>
        </a:accent4>
        <a:accent5>
          <a:srgbClr val="AACAE2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5">
        <a:dk1>
          <a:srgbClr val="BA0023"/>
        </a:dk1>
        <a:lt1>
          <a:srgbClr val="FFFFFF"/>
        </a:lt1>
        <a:dk2>
          <a:srgbClr val="800000"/>
        </a:dk2>
        <a:lt2>
          <a:srgbClr val="FFFF99"/>
        </a:lt2>
        <a:accent1>
          <a:srgbClr val="FF6600"/>
        </a:accent1>
        <a:accent2>
          <a:srgbClr val="C5543D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B24B36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6">
        <a:dk1>
          <a:srgbClr val="6D776E"/>
        </a:dk1>
        <a:lt1>
          <a:srgbClr val="FFFFFF"/>
        </a:lt1>
        <a:dk2>
          <a:srgbClr val="575863"/>
        </a:dk2>
        <a:lt2>
          <a:srgbClr val="DDDDDD"/>
        </a:lt2>
        <a:accent1>
          <a:srgbClr val="0099CC"/>
        </a:accent1>
        <a:accent2>
          <a:srgbClr val="939EA9"/>
        </a:accent2>
        <a:accent3>
          <a:srgbClr val="B4B4B7"/>
        </a:accent3>
        <a:accent4>
          <a:srgbClr val="DADADA"/>
        </a:accent4>
        <a:accent5>
          <a:srgbClr val="AACAE2"/>
        </a:accent5>
        <a:accent6>
          <a:srgbClr val="858F99"/>
        </a:accent6>
        <a:hlink>
          <a:srgbClr val="FFCC00"/>
        </a:hlink>
        <a:folHlink>
          <a:srgbClr val="BD894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7">
        <a:dk1>
          <a:srgbClr val="A28A84"/>
        </a:dk1>
        <a:lt1>
          <a:srgbClr val="FFFFFF"/>
        </a:lt1>
        <a:dk2>
          <a:srgbClr val="765E58"/>
        </a:dk2>
        <a:lt2>
          <a:srgbClr val="DDDDDD"/>
        </a:lt2>
        <a:accent1>
          <a:srgbClr val="CC6600"/>
        </a:accent1>
        <a:accent2>
          <a:srgbClr val="CC9900"/>
        </a:accent2>
        <a:accent3>
          <a:srgbClr val="BDB6B4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FFCC00"/>
        </a:hlink>
        <a:folHlink>
          <a:srgbClr val="FFFF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8">
        <a:dk1>
          <a:srgbClr val="000000"/>
        </a:dk1>
        <a:lt1>
          <a:srgbClr val="C5D9ED"/>
        </a:lt1>
        <a:dk2>
          <a:srgbClr val="000000"/>
        </a:dk2>
        <a:lt2>
          <a:srgbClr val="FFFFFF"/>
        </a:lt2>
        <a:accent1>
          <a:srgbClr val="F3F6FF"/>
        </a:accent1>
        <a:accent2>
          <a:srgbClr val="33CCCC"/>
        </a:accent2>
        <a:accent3>
          <a:srgbClr val="DFE9F4"/>
        </a:accent3>
        <a:accent4>
          <a:srgbClr val="000000"/>
        </a:accent4>
        <a:accent5>
          <a:srgbClr val="F8FAFF"/>
        </a:accent5>
        <a:accent6>
          <a:srgbClr val="2DB9B9"/>
        </a:accent6>
        <a:hlink>
          <a:srgbClr val="0000FF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рбита 9">
        <a:dk1>
          <a:srgbClr val="FFFFFF"/>
        </a:dk1>
        <a:lt1>
          <a:srgbClr val="FFFFFF"/>
        </a:lt1>
        <a:dk2>
          <a:srgbClr val="AAAAC6"/>
        </a:dk2>
        <a:lt2>
          <a:srgbClr val="FFFFCC"/>
        </a:lt2>
        <a:accent1>
          <a:srgbClr val="66667E"/>
        </a:accent1>
        <a:accent2>
          <a:srgbClr val="629157"/>
        </a:accent2>
        <a:accent3>
          <a:srgbClr val="D2D2DF"/>
        </a:accent3>
        <a:accent4>
          <a:srgbClr val="DADADA"/>
        </a:accent4>
        <a:accent5>
          <a:srgbClr val="B8B8C0"/>
        </a:accent5>
        <a:accent6>
          <a:srgbClr val="58834E"/>
        </a:accent6>
        <a:hlink>
          <a:srgbClr val="6600CC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Orbit</Template>
  <TotalTime>194</TotalTime>
  <Words>415</Words>
  <Application>Microsoft Office PowerPoint</Application>
  <PresentationFormat>Экран (4:3)</PresentationFormat>
  <Paragraphs>39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Орбита</vt:lpstr>
      <vt:lpstr>Основные характеристики операционных систем</vt:lpstr>
      <vt:lpstr>Операционная система </vt:lpstr>
      <vt:lpstr>Наиболее распространенные ОС</vt:lpstr>
      <vt:lpstr>Файловые системы</vt:lpstr>
      <vt:lpstr>Кластер </vt:lpstr>
      <vt:lpstr>Командный процессор (интерпретатор)</vt:lpstr>
      <vt:lpstr>Драйверы</vt:lpstr>
      <vt:lpstr>Графический интерфейс</vt:lpstr>
      <vt:lpstr>Утилиты</vt:lpstr>
      <vt:lpstr>Справочная система</vt:lpstr>
      <vt:lpstr>Загрузка операционной системы</vt:lpstr>
      <vt:lpstr>Запуск компьютера</vt:lpstr>
      <vt:lpstr>Виртуальные машины (Live CD)</vt:lpstr>
      <vt:lpstr>Практическая работа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Коля</dc:creator>
  <cp:lastModifiedBy>Анастасия</cp:lastModifiedBy>
  <cp:revision>10</cp:revision>
  <cp:lastPrinted>1601-01-01T00:00:00Z</cp:lastPrinted>
  <dcterms:created xsi:type="dcterms:W3CDTF">1601-01-01T00:00:00Z</dcterms:created>
  <dcterms:modified xsi:type="dcterms:W3CDTF">2022-05-17T10:35:44Z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