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7" r:id="rId1"/>
  </p:sldMasterIdLst>
  <p:handoutMasterIdLst>
    <p:handoutMasterId r:id="rId19"/>
  </p:handoutMasterIdLst>
  <p:sldIdLst>
    <p:sldId id="278" r:id="rId2"/>
    <p:sldId id="279" r:id="rId3"/>
    <p:sldId id="259" r:id="rId4"/>
    <p:sldId id="257" r:id="rId5"/>
    <p:sldId id="261" r:id="rId6"/>
    <p:sldId id="275" r:id="rId7"/>
    <p:sldId id="262" r:id="rId8"/>
    <p:sldId id="272" r:id="rId9"/>
    <p:sldId id="263" r:id="rId10"/>
    <p:sldId id="264" r:id="rId11"/>
    <p:sldId id="265" r:id="rId12"/>
    <p:sldId id="266" r:id="rId13"/>
    <p:sldId id="267" r:id="rId14"/>
    <p:sldId id="271" r:id="rId15"/>
    <p:sldId id="277" r:id="rId16"/>
    <p:sldId id="276" r:id="rId17"/>
    <p:sldId id="270" r:id="rId18"/>
  </p:sldIdLst>
  <p:sldSz cx="9144000" cy="6858000" type="screen4x3"/>
  <p:notesSz cx="6808788" cy="9823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94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00" autoAdjust="0"/>
  </p:normalViewPr>
  <p:slideViewPr>
    <p:cSldViewPr>
      <p:cViewPr varScale="1">
        <p:scale>
          <a:sx n="75" d="100"/>
          <a:sy n="75" d="100"/>
        </p:scale>
        <p:origin x="59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4044" y="-84"/>
      </p:cViewPr>
      <p:guideLst>
        <p:guide orient="horz" pos="3094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1BDF478-5B7C-4AC3-BBF5-D6EFD3C9B6D3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31325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331325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3E77368-0A21-451D-BAFC-E880A5123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459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pPr>
              <a:defRPr/>
            </a:pPr>
            <a:fld id="{6A936670-86F7-4DD4-8121-734D90B12D8C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pPr>
              <a:defRPr/>
            </a:pPr>
            <a:fld id="{788969EB-A2F4-478D-8D81-24BE29C456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368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EED845-3150-4068-BC19-6E9DEC847211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pPr>
              <a:defRPr/>
            </a:pPr>
            <a:fld id="{B1F0DAF3-6F46-4972-98EC-06CD1D35F4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047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EED845-3150-4068-BC19-6E9DEC847211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pPr>
              <a:defRPr/>
            </a:pPr>
            <a:fld id="{B1F0DAF3-6F46-4972-98EC-06CD1D35F4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504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EED845-3150-4068-BC19-6E9DEC847211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pPr>
              <a:defRPr/>
            </a:pPr>
            <a:fld id="{B1F0DAF3-6F46-4972-98EC-06CD1D35F4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3769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EED845-3150-4068-BC19-6E9DEC847211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pPr>
              <a:defRPr/>
            </a:pPr>
            <a:fld id="{B1F0DAF3-6F46-4972-98EC-06CD1D35F4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700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EED845-3150-4068-BC19-6E9DEC847211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F0DAF3-6F46-4972-98EC-06CD1D35F4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473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EED845-3150-4068-BC19-6E9DEC847211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F0DAF3-6F46-4972-98EC-06CD1D35F4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010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00060E-D749-4485-A235-2B36C69E4DF0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A6D79F-34F4-4101-A7E5-4ACDAFD567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3117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pPr>
              <a:defRPr/>
            </a:pPr>
            <a:fld id="{1D7D1F36-96BC-457F-8B2B-A61D26F2E061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pPr>
              <a:defRPr/>
            </a:pPr>
            <a:fld id="{00562ED9-21CB-41D5-8EAC-A746DF23F0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55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4A5DB5-F5A8-413E-9221-F44EEB07C4EB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169DA3-6329-4BA4-B14A-E67B2A4D62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923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pPr>
              <a:defRPr/>
            </a:pPr>
            <a:fld id="{9FAA8165-8E81-49E0-AE80-AF853E65CAE5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pPr>
              <a:defRPr/>
            </a:pPr>
            <a:fld id="{D8F91C75-769D-4D9F-8D51-71D89531D2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226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F627A6-4EB4-4B86-A3FE-2C50A2A0ADD5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3880DF-7A0A-497A-8191-30E0FAA3AE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269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150E0B-5850-4658-B502-A40D54C06CC7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71D861-4638-4B0B-B2DB-A728807F94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778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2449F5-6044-4AC6-8D95-6C0FE0072BBC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8DC6C4-4340-42A7-A426-89713254A6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722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BD56A5-C160-4B74-B85D-D6DEEB82D53E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09D8D8-1BD4-4321-AA16-5FC32B0F2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850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534865-5B1D-4B23-B7B1-687478EC446A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C1999-9EFD-412D-BCD6-22DCA84107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517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29420E-BC3B-4594-B7B8-62DB0BB24526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AA01F0-4D13-49A1-B995-CB337205A9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655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EED845-3150-4068-BC19-6E9DEC847211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1F0DAF3-6F46-4972-98EC-06CD1D35F4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9053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  <p:sldLayoutId id="2147483910" r:id="rId13"/>
    <p:sldLayoutId id="2147483911" r:id="rId14"/>
    <p:sldLayoutId id="2147483912" r:id="rId15"/>
    <p:sldLayoutId id="2147483913" r:id="rId16"/>
    <p:sldLayoutId id="214748391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32.png"/><Relationship Id="rId7" Type="http://schemas.openxmlformats.org/officeDocument/2006/relationships/image" Target="../media/image36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10" Type="http://schemas.openxmlformats.org/officeDocument/2006/relationships/image" Target="../media/image38.gif"/><Relationship Id="rId4" Type="http://schemas.openxmlformats.org/officeDocument/2006/relationships/image" Target="../media/image33.gif"/><Relationship Id="rId9" Type="http://schemas.openxmlformats.org/officeDocument/2006/relationships/hyperlink" Target="file:///C:\Documents%20and%20Settings\User\&#1056;&#1072;&#1073;&#1086;&#1095;&#1080;&#1081;%20&#1089;&#1090;&#1086;&#1083;\&#1092;&#1080;&#1079;&#1084;&#1080;&#1085;&#1091;&#1090;&#1082;&#1072;.ppt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wmf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ru-RU" sz="4000" cap="none" dirty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ЗАНЯТИЯ:</a:t>
            </a:r>
          </a:p>
        </p:txBody>
      </p:sp>
      <p:sp>
        <p:nvSpPr>
          <p:cNvPr id="11267" name="WordArt 4"/>
          <p:cNvSpPr>
            <a:spLocks noChangeArrowheads="1" noChangeShapeType="1" noTextEdit="1"/>
          </p:cNvSpPr>
          <p:nvPr/>
        </p:nvSpPr>
        <p:spPr bwMode="auto">
          <a:xfrm>
            <a:off x="179512" y="1988840"/>
            <a:ext cx="8034541" cy="1333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Пожарная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безопасность</a:t>
            </a:r>
          </a:p>
        </p:txBody>
      </p:sp>
      <p:pic>
        <p:nvPicPr>
          <p:cNvPr id="5" name="Picture 61" descr="j02331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3470054"/>
            <a:ext cx="3025081" cy="306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580112" y="3861048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  <a:r>
              <a:rPr lang="ru-RU" dirty="0" smtClean="0"/>
              <a:t>ыполнила: воспитатель Кощеева Н.В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116632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МБДОУ Сухобезводнинский детский сад «Звездочка»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6488668"/>
            <a:ext cx="3328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р</a:t>
            </a:r>
            <a:r>
              <a:rPr lang="ru-RU" dirty="0" err="1" smtClean="0"/>
              <a:t>.п</a:t>
            </a:r>
            <a:r>
              <a:rPr lang="ru-RU" dirty="0" smtClean="0"/>
              <a:t> Сухобезводное-2022г.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3"/>
          <p:cNvSpPr>
            <a:spLocks noGrp="1"/>
          </p:cNvSpPr>
          <p:nvPr>
            <p:ph idx="1"/>
          </p:nvPr>
        </p:nvSpPr>
        <p:spPr>
          <a:xfrm>
            <a:off x="251520" y="2204864"/>
            <a:ext cx="7239000" cy="6143625"/>
          </a:xfrm>
        </p:spPr>
        <p:txBody>
          <a:bodyPr/>
          <a:lstStyle/>
          <a:p>
            <a:pPr marL="0" inden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 забывайте выключать газовую плиту. Если почувствуете запах газа, не зажигайте спичек и не включайте свет. Срочно проветрите квартиру.</a:t>
            </a:r>
            <a:endParaRPr lang="ru-RU" dirty="0">
              <a:solidFill>
                <a:srgbClr val="0000FF"/>
              </a:solidFill>
              <a:latin typeface="Arial" charset="0"/>
            </a:endParaRPr>
          </a:p>
          <a:p>
            <a:pPr marL="0" inden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 сушите белье над плитой. Оно может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загореться.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Фейерверки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свечи, бенгальские огни зажигайте подальше от елки, лучше вообще вне дома.</a:t>
            </a:r>
            <a:endParaRPr lang="ru-RU" dirty="0">
              <a:solidFill>
                <a:srgbClr val="0000FF"/>
              </a:solidFill>
              <a:latin typeface="Calibri" pitchFamily="34" charset="0"/>
            </a:endParaRPr>
          </a:p>
          <a:p>
            <a:pPr marL="0" indent="0" eaLnBrk="1" hangingPunct="1"/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5363" name="Рисунок 1" descr="C:\Documents and Settings\1\Мои документы\My Pictures\Scan Pictures\20081016\Image7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128" y="4242576"/>
            <a:ext cx="3220392" cy="248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563" y="764704"/>
            <a:ext cx="7758138" cy="98582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пожарной безопасности</a:t>
            </a:r>
            <a:b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деревне</a:t>
            </a:r>
          </a:p>
        </p:txBody>
      </p:sp>
      <p:sp>
        <p:nvSpPr>
          <p:cNvPr id="16387" name="Содержимое 3"/>
          <p:cNvSpPr>
            <a:spLocks noGrp="1"/>
          </p:cNvSpPr>
          <p:nvPr>
            <p:ph idx="1"/>
          </p:nvPr>
        </p:nvSpPr>
        <p:spPr>
          <a:xfrm>
            <a:off x="468313" y="908050"/>
            <a:ext cx="6119911" cy="5689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Никогда не прикасайтесь голыми руками к металлическим частям печи. Вы можете получить серьезный </a:t>
            </a: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ожог.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трогайте без разрешения взрослых печную заслонку. Если ее закрыть раньше времени, в доме скопится угарный газ, и вы можете задохнуться.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 открывайте печную дверцу. Оттуда могут выскочить раскаленный уголек или искра и стать причиной пожара.</a:t>
            </a:r>
            <a:endParaRPr lang="ru-RU" sz="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800" dirty="0"/>
          </a:p>
        </p:txBody>
      </p:sp>
      <p:pic>
        <p:nvPicPr>
          <p:cNvPr id="16388" name="Рисунок 3" descr="C:\Documents and Settings\1\Мои документы\My Pictures\Scan Pictures\20081018\Imag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AF8"/>
              </a:clrFrom>
              <a:clrTo>
                <a:srgbClr val="FAFA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3140968"/>
            <a:ext cx="2518442" cy="2366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45" y="1071546"/>
            <a:ext cx="6669911" cy="551977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Действия при возникновении пожара </a:t>
            </a:r>
            <a:r>
              <a:rPr lang="ru-RU" sz="3100" dirty="0">
                <a:solidFill>
                  <a:srgbClr val="FFC000"/>
                </a:solidFill>
              </a:rPr>
              <a:t/>
            </a:r>
            <a:br>
              <a:rPr lang="ru-RU" sz="3100" dirty="0">
                <a:solidFill>
                  <a:srgbClr val="FFC000"/>
                </a:solidFill>
              </a:rPr>
            </a:br>
            <a:r>
              <a:rPr lang="ru-RU" sz="2700" dirty="0">
                <a:solidFill>
                  <a:srgbClr val="FFC000"/>
                </a:solidFill>
              </a:rPr>
              <a:t/>
            </a:r>
            <a:br>
              <a:rPr lang="ru-RU" sz="2700" dirty="0">
                <a:solidFill>
                  <a:srgbClr val="FFC000"/>
                </a:solidFill>
              </a:rPr>
            </a:br>
            <a: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ваши </a:t>
            </a:r>
            <a: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действия при загорании </a:t>
            </a:r>
            <a:r>
              <a:rPr lang="ru-RU" sz="2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телевизора: </a:t>
            </a:r>
            <a: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1.Обесточить  телевизор (вытащить  вилку  из  розетки). </a:t>
            </a:r>
            <a:b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Сообщить  в  пожарную  охрану  по  телефону  01.</a:t>
            </a:r>
            <a:b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3.Если  горение  продолжается,  накрыть  телевизор  плотной  тканью,  подходя  к      телевизору  с  боку,  можно  его  облить  водой. </a:t>
            </a:r>
            <a:b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4. Если  вы  не  в  силах  справиться  с  огнём,  покинуть  помещение,  плотно  закрыв  двери,  окна.  Сообщить  соседям. </a:t>
            </a:r>
            <a:endParaRPr lang="ru-RU" sz="31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Рисунок 2" descr="C:\Documents and Settings\1\Мои документы\My Pictures\Scan Pictures\20081018\Image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CFA"/>
              </a:clrFrom>
              <a:clrTo>
                <a:srgbClr val="FCFC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3429000"/>
            <a:ext cx="2411760" cy="221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851104" cy="642939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Ваши  </a:t>
            </a:r>
            <a:r>
              <a:rPr lang="ru-RU" sz="32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действия в задымленном помещении, если есть возможность выхода.</a:t>
            </a:r>
            <a:r>
              <a:rPr lang="ru-RU" sz="2800" dirty="0">
                <a:solidFill>
                  <a:srgbClr val="00B0F0"/>
                </a:solidFill>
                <a:latin typeface="Georgia" pitchFamily="18" charset="0"/>
              </a:rPr>
              <a:t/>
            </a:r>
            <a:br>
              <a:rPr lang="ru-RU" sz="2800" dirty="0">
                <a:solidFill>
                  <a:srgbClr val="00B0F0"/>
                </a:solidFill>
                <a:latin typeface="Georgia" pitchFamily="18" charset="0"/>
              </a:rPr>
            </a:br>
            <a:r>
              <a:rPr lang="ru-RU" sz="2800" dirty="0" smtClean="0">
                <a:solidFill>
                  <a:srgbClr val="6600FF"/>
                </a:solidFill>
              </a:rPr>
              <a:t>1.</a:t>
            </a:r>
            <a:r>
              <a:rPr lang="ru-RU" sz="2800" dirty="0" smtClean="0">
                <a:solidFill>
                  <a:srgbClr val="6600FF"/>
                </a:solidFill>
                <a:cs typeface="Times New Roman" pitchFamily="18" charset="0"/>
              </a:rPr>
              <a:t>Позвонить  </a:t>
            </a:r>
            <a:r>
              <a:rPr lang="ru-RU" sz="2800" dirty="0">
                <a:solidFill>
                  <a:srgbClr val="6600FF"/>
                </a:solidFill>
                <a:cs typeface="Times New Roman" pitchFamily="18" charset="0"/>
              </a:rPr>
              <a:t>в  службу спасения  «01».              </a:t>
            </a:r>
            <a:br>
              <a:rPr lang="ru-RU" sz="2800" dirty="0">
                <a:solidFill>
                  <a:srgbClr val="6600FF"/>
                </a:solidFill>
                <a:cs typeface="Times New Roman" pitchFamily="18" charset="0"/>
              </a:rPr>
            </a:br>
            <a:r>
              <a:rPr lang="ru-RU" sz="2800" dirty="0">
                <a:solidFill>
                  <a:srgbClr val="6600FF"/>
                </a:solidFill>
                <a:cs typeface="Times New Roman" pitchFamily="18" charset="0"/>
              </a:rPr>
              <a:t>2. Дышать  через  мокрую  ткань.              3. Двигаться,  пригнувшись  или  ползком  к  выходу.              </a:t>
            </a:r>
            <a:br>
              <a:rPr lang="ru-RU" sz="2800" dirty="0">
                <a:solidFill>
                  <a:srgbClr val="6600FF"/>
                </a:solidFill>
                <a:cs typeface="Times New Roman" pitchFamily="18" charset="0"/>
              </a:rPr>
            </a:br>
            <a:r>
              <a:rPr lang="ru-RU" sz="2800" dirty="0">
                <a:solidFill>
                  <a:srgbClr val="6600FF"/>
                </a:solidFill>
                <a:cs typeface="Times New Roman" pitchFamily="18" charset="0"/>
              </a:rPr>
              <a:t>4. Не  входить  туда,  где  большая  концентрация  дыма.              </a:t>
            </a:r>
            <a:br>
              <a:rPr lang="ru-RU" sz="2800" dirty="0">
                <a:solidFill>
                  <a:srgbClr val="6600FF"/>
                </a:solidFill>
                <a:cs typeface="Times New Roman" pitchFamily="18" charset="0"/>
              </a:rPr>
            </a:br>
            <a:r>
              <a:rPr lang="ru-RU" sz="2800" dirty="0">
                <a:solidFill>
                  <a:srgbClr val="6600FF"/>
                </a:solidFill>
                <a:cs typeface="Times New Roman" pitchFamily="18" charset="0"/>
              </a:rPr>
              <a:t>5. Плотно  закрыв  за  собой  дверь,  двигаться  вдоль  стены  к  лестнице.</a:t>
            </a: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0" y="651669"/>
            <a:ext cx="1476375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91349" y="4325938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4049" y="1885553"/>
            <a:ext cx="1463675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4049" y="3153172"/>
            <a:ext cx="147637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8857" y="5586831"/>
            <a:ext cx="1452562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75152"/>
            <a:ext cx="7242048" cy="464347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Ваши </a:t>
            </a:r>
            <a:r>
              <a:rPr lang="ru-RU" sz="2800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действия в случае, когда огонь отрезает путь к выходу. </a:t>
            </a:r>
            <a:r>
              <a:rPr lang="ru-RU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1. Позвонить  в  службу  спасения  «01».             </a:t>
            </a:r>
            <a:r>
              <a:rPr lang="ru-RU" sz="24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2. Заткнуть  тряпками  все  щели  в  двери,  поливать  дверь  водой.             </a:t>
            </a:r>
            <a:b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3. Создать  запас  воды  в  ванной  комнате.             </a:t>
            </a:r>
            <a:b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4. Находиться  лучше  на  полу  около  окна,  дыша  через  мокрую  ткань,  или  выйти  на  балкон.             </a:t>
            </a:r>
            <a:b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5. Взять  с  собой  мокрое  одеяло,  чтобы  защититься  от  огня (если  начнёт  проникать),  фонарик  и  яркую  тряпку  для  сигнала  спасателям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459" name="Рисунок 1" descr="C:\Documents and Settings\1\Мои документы\My Pictures\Scan Pictures\20081016\Image6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CD9D6"/>
              </a:clrFrom>
              <a:clrTo>
                <a:srgbClr val="DCD9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1560" y="1864519"/>
            <a:ext cx="1357312" cy="135731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1560" y="3509169"/>
            <a:ext cx="1357312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1560" y="5222826"/>
            <a:ext cx="1357312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4013" y="207963"/>
            <a:ext cx="6296025" cy="839787"/>
          </a:xfrm>
        </p:spPr>
      </p:pic>
      <p:grpSp>
        <p:nvGrpSpPr>
          <p:cNvPr id="20483" name="Group 4"/>
          <p:cNvGrpSpPr>
            <a:grpSpLocks/>
          </p:cNvGrpSpPr>
          <p:nvPr/>
        </p:nvGrpSpPr>
        <p:grpSpPr bwMode="auto">
          <a:xfrm>
            <a:off x="1214438" y="428625"/>
            <a:ext cx="7620000" cy="6127750"/>
            <a:chOff x="768" y="315"/>
            <a:chExt cx="4800" cy="3860"/>
          </a:xfrm>
        </p:grpSpPr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8" y="2880"/>
              <a:ext cx="4176" cy="1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6" name="Picture 6" descr="upsik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52" y="3216"/>
              <a:ext cx="655" cy="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7" name="Picture 7" descr="KIDS01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12" y="2921"/>
              <a:ext cx="1698" cy="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8" name="Picture 8" descr="baby04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792" y="3168"/>
              <a:ext cx="1104" cy="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9" name="Picture 9" descr="10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248" y="1920"/>
              <a:ext cx="2016" cy="1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0" name="Picture 10" descr="a_singer_e0"/>
            <p:cNvPicPr>
              <a:picLocks noChangeAspect="1" noChangeArrowheads="1" noCrop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168" y="2256"/>
              <a:ext cx="1056" cy="1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1" name="Picture 11" descr="s3">
              <a:hlinkClick r:id="rId9" action="ppaction://hlinkpres?slideindex=1&amp;slidetitle="/>
            </p:cNvPr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648" y="315"/>
              <a:ext cx="1920" cy="1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484" name="TextBox 10"/>
          <p:cNvSpPr txBox="1">
            <a:spLocks noChangeArrowheads="1"/>
          </p:cNvSpPr>
          <p:nvPr/>
        </p:nvSpPr>
        <p:spPr bwMode="auto">
          <a:xfrm>
            <a:off x="571500" y="1500188"/>
            <a:ext cx="10001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Ф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И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З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М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И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Н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У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Т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К</a:t>
            </a:r>
          </a:p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113" y="2117"/>
            <a:ext cx="7242048" cy="294878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Первичные средства тушения пожара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8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Вода, песок, земля, огнетушители, мыльный раствор, порошок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507" name="Group 7"/>
          <p:cNvGrpSpPr>
            <a:grpSpLocks/>
          </p:cNvGrpSpPr>
          <p:nvPr/>
        </p:nvGrpSpPr>
        <p:grpSpPr bwMode="auto">
          <a:xfrm>
            <a:off x="5148263" y="3068638"/>
            <a:ext cx="2171700" cy="3554412"/>
            <a:chOff x="3560" y="1797"/>
            <a:chExt cx="1368" cy="2239"/>
          </a:xfrm>
        </p:grpSpPr>
        <p:pic>
          <p:nvPicPr>
            <p:cNvPr id="21508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9F3"/>
                </a:clrFrom>
                <a:clrTo>
                  <a:srgbClr val="F6F9F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60" y="1797"/>
              <a:ext cx="1361" cy="2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9" name="Rectangle 6"/>
            <p:cNvSpPr>
              <a:spLocks noChangeArrowheads="1"/>
            </p:cNvSpPr>
            <p:nvPr/>
          </p:nvSpPr>
          <p:spPr bwMode="auto">
            <a:xfrm>
              <a:off x="3560" y="1797"/>
              <a:ext cx="1368" cy="2221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1050" y="633413"/>
            <a:ext cx="3162300" cy="750887"/>
          </a:xfrm>
        </p:spPr>
      </p:pic>
      <p:graphicFrame>
        <p:nvGraphicFramePr>
          <p:cNvPr id="22624" name="Group 96"/>
          <p:cNvGraphicFramePr>
            <a:graphicFrameLocks noGrp="1"/>
          </p:cNvGraphicFramePr>
          <p:nvPr/>
        </p:nvGraphicFramePr>
        <p:xfrm>
          <a:off x="4500563" y="285750"/>
          <a:ext cx="3622675" cy="4117976"/>
        </p:xfrm>
        <a:graphic>
          <a:graphicData uri="http://schemas.openxmlformats.org/drawingml/2006/table">
            <a:tbl>
              <a:tblPr/>
              <a:tblGrid>
                <a:gridCol w="307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79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016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968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1591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6036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4766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12738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29845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550863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-5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-5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8000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-5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-5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000"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-5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8000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-5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8000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-5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9113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8000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  <a:cs typeface="Times New Roman" pitchFamily="18" charset="0"/>
                      </a:endParaRPr>
                    </a:p>
                  </a:txBody>
                  <a:tcPr marL="63618" marR="6361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-5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612" name="Rectangle 85"/>
          <p:cNvSpPr>
            <a:spLocks noChangeArrowheads="1"/>
          </p:cNvSpPr>
          <p:nvPr/>
        </p:nvSpPr>
        <p:spPr bwMode="auto">
          <a:xfrm>
            <a:off x="0" y="2000250"/>
            <a:ext cx="6804025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841" tIns="0" rIns="82841" bIns="0"/>
          <a:lstStyle/>
          <a:p>
            <a:pPr>
              <a:defRPr/>
            </a:pPr>
            <a:r>
              <a:rPr lang="ru-RU" sz="20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Вопросы: </a:t>
            </a:r>
            <a:endParaRPr lang="ru-RU" sz="20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-52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Светит, но обжигает </a:t>
            </a: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00FF"/>
              </a:solidFill>
              <a:latin typeface="Calibri" charset="-52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и 3. Средства тушения огня </a:t>
            </a: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00FF"/>
              </a:solidFill>
              <a:latin typeface="Calibri" charset="-52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4. Бытовой прибор, из-за которого,</a:t>
            </a:r>
          </a:p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если он будет оставлен включенным, </a:t>
            </a:r>
          </a:p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может произойти пожар</a:t>
            </a: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00FF"/>
              </a:solidFill>
              <a:latin typeface="Calibri" charset="-52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5. Чем подают воду при пожаре</a:t>
            </a: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00FF"/>
              </a:solidFill>
              <a:latin typeface="Calibri" charset="-52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6. Сигнал, издаваемый пожарным </a:t>
            </a:r>
          </a:p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автомобилем</a:t>
            </a: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00FF"/>
              </a:solidFill>
              <a:latin typeface="Calibri" charset="-52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7. Откуда набирают воду для тушения пожара</a:t>
            </a: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00FF"/>
              </a:solidFill>
              <a:latin typeface="Calibri" charset="-52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8. Основное средство для борьбы с огнем </a:t>
            </a:r>
            <a:r>
              <a:rPr lang="ru-RU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00FF"/>
              </a:solidFill>
              <a:latin typeface="Calibri" charset="-52"/>
              <a:cs typeface="Times New Roman" pitchFamily="18" charset="0"/>
            </a:endParaRPr>
          </a:p>
        </p:txBody>
      </p:sp>
      <p:sp>
        <p:nvSpPr>
          <p:cNvPr id="22617" name="Text Box 89"/>
          <p:cNvSpPr txBox="1">
            <a:spLocks noChangeArrowheads="1"/>
          </p:cNvSpPr>
          <p:nvPr/>
        </p:nvSpPr>
        <p:spPr bwMode="auto">
          <a:xfrm>
            <a:off x="6084888" y="333375"/>
            <a:ext cx="1943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6600"/>
                </a:solidFill>
              </a:rPr>
              <a:t>П    </a:t>
            </a:r>
            <a:r>
              <a:rPr lang="ru-RU" b="1">
                <a:solidFill>
                  <a:srgbClr val="0000FF"/>
                </a:solidFill>
              </a:rPr>
              <a:t>л  </a:t>
            </a:r>
            <a:r>
              <a:rPr lang="ru-RU" b="1">
                <a:solidFill>
                  <a:srgbClr val="FF6600"/>
                </a:solidFill>
              </a:rPr>
              <a:t>а    м   я</a:t>
            </a:r>
          </a:p>
        </p:txBody>
      </p:sp>
      <p:sp>
        <p:nvSpPr>
          <p:cNvPr id="22620" name="Text Box 92"/>
          <p:cNvSpPr txBox="1">
            <a:spLocks noChangeArrowheads="1"/>
          </p:cNvSpPr>
          <p:nvPr/>
        </p:nvSpPr>
        <p:spPr bwMode="auto">
          <a:xfrm>
            <a:off x="6084888" y="836613"/>
            <a:ext cx="1439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6600"/>
                </a:solidFill>
              </a:rPr>
              <a:t>П    </a:t>
            </a:r>
            <a:r>
              <a:rPr lang="ru-RU" b="1">
                <a:solidFill>
                  <a:srgbClr val="0000FF"/>
                </a:solidFill>
              </a:rPr>
              <a:t>е   </a:t>
            </a:r>
            <a:r>
              <a:rPr lang="ru-RU" b="1">
                <a:solidFill>
                  <a:srgbClr val="FF6600"/>
                </a:solidFill>
              </a:rPr>
              <a:t>н    а</a:t>
            </a:r>
          </a:p>
        </p:txBody>
      </p:sp>
      <p:sp>
        <p:nvSpPr>
          <p:cNvPr id="3" name="Text Box 96"/>
          <p:cNvSpPr txBox="1">
            <a:spLocks noChangeArrowheads="1"/>
          </p:cNvSpPr>
          <p:nvPr/>
        </p:nvSpPr>
        <p:spPr bwMode="auto">
          <a:xfrm>
            <a:off x="5795963" y="1412875"/>
            <a:ext cx="1728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6600"/>
                </a:solidFill>
              </a:rPr>
              <a:t>П   е    </a:t>
            </a:r>
            <a:r>
              <a:rPr lang="ru-RU" b="1">
                <a:solidFill>
                  <a:srgbClr val="0000FF"/>
                </a:solidFill>
              </a:rPr>
              <a:t>с   </a:t>
            </a:r>
            <a:r>
              <a:rPr lang="ru-RU" b="1">
                <a:solidFill>
                  <a:srgbClr val="FF6600"/>
                </a:solidFill>
              </a:rPr>
              <a:t>о   к</a:t>
            </a:r>
          </a:p>
        </p:txBody>
      </p:sp>
      <p:sp>
        <p:nvSpPr>
          <p:cNvPr id="22627" name="Text Box 99"/>
          <p:cNvSpPr txBox="1">
            <a:spLocks noChangeArrowheads="1"/>
          </p:cNvSpPr>
          <p:nvPr/>
        </p:nvSpPr>
        <p:spPr bwMode="auto">
          <a:xfrm>
            <a:off x="6084888" y="1844675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6600"/>
                </a:solidFill>
              </a:rPr>
              <a:t>У     </a:t>
            </a:r>
            <a:r>
              <a:rPr lang="ru-RU" b="1">
                <a:solidFill>
                  <a:srgbClr val="0000FF"/>
                </a:solidFill>
              </a:rPr>
              <a:t>т   </a:t>
            </a:r>
            <a:r>
              <a:rPr lang="ru-RU" b="1">
                <a:solidFill>
                  <a:srgbClr val="FF6600"/>
                </a:solidFill>
              </a:rPr>
              <a:t>ю   г</a:t>
            </a:r>
          </a:p>
        </p:txBody>
      </p:sp>
      <p:sp>
        <p:nvSpPr>
          <p:cNvPr id="22630" name="Text Box 102"/>
          <p:cNvSpPr txBox="1">
            <a:spLocks noChangeArrowheads="1"/>
          </p:cNvSpPr>
          <p:nvPr/>
        </p:nvSpPr>
        <p:spPr bwMode="auto">
          <a:xfrm>
            <a:off x="5435600" y="2420938"/>
            <a:ext cx="1728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6600"/>
                </a:solidFill>
              </a:rPr>
              <a:t>Ш л    а    </a:t>
            </a:r>
            <a:r>
              <a:rPr lang="ru-RU" b="1">
                <a:solidFill>
                  <a:srgbClr val="0000FF"/>
                </a:solidFill>
              </a:rPr>
              <a:t>н   </a:t>
            </a:r>
            <a:r>
              <a:rPr lang="ru-RU" b="1">
                <a:solidFill>
                  <a:srgbClr val="FF6600"/>
                </a:solidFill>
              </a:rPr>
              <a:t>г</a:t>
            </a:r>
          </a:p>
        </p:txBody>
      </p:sp>
      <p:sp>
        <p:nvSpPr>
          <p:cNvPr id="22631" name="Text Box 103"/>
          <p:cNvSpPr txBox="1">
            <a:spLocks noChangeArrowheads="1"/>
          </p:cNvSpPr>
          <p:nvPr/>
        </p:nvSpPr>
        <p:spPr bwMode="auto">
          <a:xfrm>
            <a:off x="6084888" y="2924175"/>
            <a:ext cx="215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6600"/>
                </a:solidFill>
              </a:rPr>
              <a:t>С    </a:t>
            </a:r>
            <a:r>
              <a:rPr lang="ru-RU" b="1">
                <a:solidFill>
                  <a:srgbClr val="0000FF"/>
                </a:solidFill>
              </a:rPr>
              <a:t>и   </a:t>
            </a:r>
            <a:r>
              <a:rPr lang="ru-RU" b="1">
                <a:solidFill>
                  <a:srgbClr val="FF6600"/>
                </a:solidFill>
              </a:rPr>
              <a:t>р   е   н   а</a:t>
            </a:r>
          </a:p>
        </p:txBody>
      </p:sp>
      <p:sp>
        <p:nvSpPr>
          <p:cNvPr id="22633" name="Text Box 105"/>
          <p:cNvSpPr txBox="1">
            <a:spLocks noChangeArrowheads="1"/>
          </p:cNvSpPr>
          <p:nvPr/>
        </p:nvSpPr>
        <p:spPr bwMode="auto">
          <a:xfrm>
            <a:off x="4500563" y="3500438"/>
            <a:ext cx="2447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6600"/>
                </a:solidFill>
              </a:rPr>
              <a:t>К   о  л    о   д   е   </a:t>
            </a:r>
            <a:r>
              <a:rPr lang="ru-RU" b="1">
                <a:solidFill>
                  <a:srgbClr val="0000FF"/>
                </a:solidFill>
              </a:rPr>
              <a:t>ц</a:t>
            </a:r>
          </a:p>
        </p:txBody>
      </p:sp>
      <p:sp>
        <p:nvSpPr>
          <p:cNvPr id="22635" name="Text Box 107"/>
          <p:cNvSpPr txBox="1">
            <a:spLocks noChangeArrowheads="1"/>
          </p:cNvSpPr>
          <p:nvPr/>
        </p:nvSpPr>
        <p:spPr bwMode="auto">
          <a:xfrm>
            <a:off x="5435600" y="4005263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6600"/>
                </a:solidFill>
              </a:rPr>
              <a:t>В    о  д   </a:t>
            </a:r>
            <a:r>
              <a:rPr lang="ru-RU" b="1">
                <a:solidFill>
                  <a:srgbClr val="0000FF"/>
                </a:solidFill>
              </a:rPr>
              <a:t>а </a:t>
            </a:r>
          </a:p>
        </p:txBody>
      </p:sp>
      <p:pic>
        <p:nvPicPr>
          <p:cNvPr id="22621" name="Рисунок 2" descr="MCj0233271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4437063"/>
            <a:ext cx="3533775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17" grpId="0"/>
      <p:bldP spid="22620" grpId="0"/>
      <p:bldP spid="3" grpId="0"/>
      <p:bldP spid="22627" grpId="0"/>
      <p:bldP spid="22630" grpId="0"/>
      <p:bldP spid="22631" grpId="0"/>
      <p:bldP spid="22633" grpId="0"/>
      <p:bldP spid="226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9638E02-9AB4-6CCA-F01A-34A6268074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8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65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90" y="2132856"/>
            <a:ext cx="5256584" cy="4536504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Загадка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Рыжий </a:t>
            </a:r>
            <a:r>
              <a:rPr lang="ru-RU" sz="3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зверь в печи </a:t>
            </a:r>
            <a:r>
              <a:rPr lang="ru-RU" sz="3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сидит,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рыжий </a:t>
            </a:r>
            <a:r>
              <a:rPr lang="ru-RU" sz="3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зверь 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3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всех сердит.</a:t>
            </a:r>
          </a:p>
          <a:p>
            <a:pPr marL="0" indent="0" eaLnBrk="1" hangingPunct="1">
              <a:buNone/>
              <a:defRPr/>
            </a:pPr>
            <a:r>
              <a:rPr lang="ru-RU" sz="3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от злобы ест дрова, целый час. 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3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 может два.</a:t>
            </a:r>
          </a:p>
          <a:p>
            <a:pPr marL="0" indent="0" eaLnBrk="1" hangingPunct="1">
              <a:buNone/>
              <a:defRPr/>
            </a:pPr>
            <a:r>
              <a:rPr lang="ru-RU" sz="3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 рукой его не тронь, искусает всю ладонь.</a:t>
            </a:r>
            <a:r>
              <a:rPr lang="ru-RU" sz="3300" b="1" dirty="0">
                <a:solidFill>
                  <a:srgbClr val="E36406"/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724128" y="3861048"/>
            <a:ext cx="2930525" cy="2643187"/>
            <a:chOff x="2789" y="2115"/>
            <a:chExt cx="1846" cy="1665"/>
          </a:xfrm>
        </p:grpSpPr>
        <p:pic>
          <p:nvPicPr>
            <p:cNvPr id="7172" name="Рисунок 3" descr="C:\ресурсы\Картинки\Огонь\i3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95" y="2430"/>
              <a:ext cx="1440" cy="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" name="Text Box 5"/>
            <p:cNvSpPr txBox="1">
              <a:spLocks noChangeArrowheads="1"/>
            </p:cNvSpPr>
            <p:nvPr/>
          </p:nvSpPr>
          <p:spPr bwMode="auto">
            <a:xfrm>
              <a:off x="2789" y="2115"/>
              <a:ext cx="10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200" b="1" i="1" dirty="0">
                  <a:solidFill>
                    <a:srgbClr val="FF3300"/>
                  </a:solidFill>
                  <a:latin typeface="Georgia" pitchFamily="18" charset="0"/>
                </a:rPr>
                <a:t>огонь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C:\ресурсы\Картинки\Огонь\4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3213100"/>
            <a:ext cx="2130425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2" descr="C:\ресурсы\Картинки\Огонь\4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125538"/>
            <a:ext cx="2636838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3" descr="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1643063"/>
            <a:ext cx="2230437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WordArt 14"/>
          <p:cNvSpPr>
            <a:spLocks noChangeArrowheads="1" noChangeShapeType="1" noTextEdit="1"/>
          </p:cNvSpPr>
          <p:nvPr/>
        </p:nvSpPr>
        <p:spPr bwMode="auto">
          <a:xfrm>
            <a:off x="1214438" y="260350"/>
            <a:ext cx="508635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Огонь - друг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9963" y="981075"/>
            <a:ext cx="6296025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2" descr="C:\ресурсы\Картинки\Огонь\4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781300"/>
            <a:ext cx="2817813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7" descr="i?id=18770588&amp;tov=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3370263"/>
            <a:ext cx="4084638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4"/>
          <p:cNvSpPr>
            <a:spLocks noChangeArrowheads="1" noChangeShapeType="1" noTextEdit="1"/>
          </p:cNvSpPr>
          <p:nvPr/>
        </p:nvSpPr>
        <p:spPr bwMode="auto">
          <a:xfrm>
            <a:off x="1285875" y="476250"/>
            <a:ext cx="5446713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Огонь - враг</a:t>
            </a:r>
          </a:p>
        </p:txBody>
      </p:sp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1643063"/>
            <a:ext cx="3124200" cy="4248150"/>
          </a:xfrm>
          <a:prstGeom prst="rect">
            <a:avLst/>
          </a:prstGeom>
          <a:noFill/>
          <a:ln w="38100" cmpd="dbl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44" name="Рисунок 1" descr="C:\ресурсы\Картинки\Огонь\i1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484313"/>
            <a:ext cx="2024063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Рисунок 3" descr="C:\ресурсы\Картинки\Огонь\i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5157788"/>
            <a:ext cx="696913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Рисунок 1" descr="MCj0290293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2924175"/>
            <a:ext cx="3284537" cy="370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Прямоугольник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2563" y="-207963"/>
            <a:ext cx="8289926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251520" y="1810554"/>
            <a:ext cx="83924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Неосторожное 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обращение с огнем </a:t>
            </a:r>
            <a:r>
              <a:rPr lang="ru-RU" sz="2800" dirty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/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спички, костер;</a:t>
            </a:r>
            <a:endParaRPr lang="ru-RU" sz="2800" dirty="0">
              <a:solidFill>
                <a:srgbClr val="0000FF"/>
              </a:solidFill>
            </a:endParaRPr>
          </a:p>
          <a:p>
            <a:pPr eaLnBrk="0" hangingPunct="0"/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0" hangingPunct="0">
              <a:buFont typeface="Arial" charset="0"/>
              <a:buChar char="•"/>
            </a:pP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Нарушение правил пожарной безопасности при эксплуатации печей;</a:t>
            </a:r>
            <a:endParaRPr lang="ru-RU" sz="2800" dirty="0">
              <a:solidFill>
                <a:srgbClr val="0000FF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Утечка бытового газа;</a:t>
            </a:r>
          </a:p>
          <a:p>
            <a:pPr eaLnBrk="0" hangingPunct="0">
              <a:buFontTx/>
              <a:buChar char="•"/>
            </a:pP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Неосторожное обращение с пиротехническими изделиями ( хлопушки, петарды, бенгальские огни, фейерверки и т. д.)</a:t>
            </a:r>
          </a:p>
        </p:txBody>
      </p:sp>
      <p:pic>
        <p:nvPicPr>
          <p:cNvPr id="12292" name="Рисунок 7" descr="C:\ресурсы\Картинки\Огонь\4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248" y="5095072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06" y="548680"/>
            <a:ext cx="7556404" cy="385765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b="0" cap="none" dirty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Нарушение правил безопасности при пользовании электробытовыми приборами;</a:t>
            </a:r>
            <a:r>
              <a:rPr lang="ru-RU" sz="3600" b="0" cap="none" dirty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0" cap="none" dirty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0" cap="none" dirty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lang="ru-RU" sz="3600" b="0" cap="none" dirty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b="0" cap="none" dirty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0" cap="none" dirty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Нарушение правил хранения и использования горючих и легковоспламеняющихся жидкостей;</a:t>
            </a:r>
            <a:r>
              <a:rPr lang="ru-RU" sz="4000" b="0" cap="none" dirty="0">
                <a:ln>
                  <a:noFill/>
                </a:ln>
                <a:solidFill>
                  <a:srgbClr val="0000FF"/>
                </a:solidFill>
                <a:latin typeface="Arial" pitchFamily="34" charset="0"/>
              </a:rPr>
              <a:t/>
            </a:r>
            <a:br>
              <a:rPr lang="ru-RU" sz="4000" b="0" cap="none" dirty="0">
                <a:ln>
                  <a:noFill/>
                </a:ln>
                <a:solidFill>
                  <a:srgbClr val="0000FF"/>
                </a:solidFill>
                <a:latin typeface="Arial" pitchFamily="34" charset="0"/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3315" name="Picture 4" descr="C:\Documents and Settings\1\Рабочий стол\20081016\Image5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70708" y="3933056"/>
            <a:ext cx="4786312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7786742" cy="9541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cap="all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Правила пожарной безопасности в городской квартире</a:t>
            </a:r>
            <a:r>
              <a:rPr lang="ru-RU" sz="3200" b="1" cap="all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.</a:t>
            </a:r>
          </a:p>
        </p:txBody>
      </p:sp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0" y="0"/>
            <a:ext cx="8715375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buFontTx/>
              <a:buChar char="•"/>
            </a:pP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 балуйтесь дома со спичками, зажигалками. Это – одна из причин пожаров.</a:t>
            </a:r>
          </a:p>
          <a:p>
            <a:pPr eaLnBrk="0" hangingPunct="0">
              <a:buFontTx/>
              <a:buChar char="•"/>
            </a:pP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 оставляйте без присмотра включенные электроприборы, особенно утюги, обогреватели, телевизоры, светильники и др. Уходя из дома, не забудьте их выключить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4340" name="Picture 3" descr="C:\Documents and Settings\1\Рабочий стол\20081016\Image4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944" y="4788942"/>
            <a:ext cx="340995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C:\Documents and Settings\1\Рабочий стол\20081016\Image3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944" y="1556792"/>
            <a:ext cx="35718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487</TotalTime>
  <Words>446</Words>
  <Application>Microsoft Office PowerPoint</Application>
  <PresentationFormat>Экран (4:3)</PresentationFormat>
  <Paragraphs>90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Georgia</vt:lpstr>
      <vt:lpstr>Impact</vt:lpstr>
      <vt:lpstr>Times New Roman</vt:lpstr>
      <vt:lpstr>Trebuchet MS</vt:lpstr>
      <vt:lpstr>Wingdings 2</vt:lpstr>
      <vt:lpstr>Берлин</vt:lpstr>
      <vt:lpstr>ТЕМА ЗАНЯТИЯ: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Нарушение правил безопасности при пользовании электробытовыми приборами;    Нарушение правил хранения и использования горючих и легковоспламеняющихся жидкостей; </vt:lpstr>
      <vt:lpstr>Презентация PowerPoint</vt:lpstr>
      <vt:lpstr>Презентация PowerPoint</vt:lpstr>
      <vt:lpstr>Правила пожарной безопасности  в деревне</vt:lpstr>
      <vt:lpstr>Действия при возникновении пожара           ваши действия при загорании телевизора:   1.Обесточить  телевизор (вытащить  вилку  из  розетки).  2. Сообщить  в  пожарную  охрану  по  телефону  01.  3.Если  горение  продолжается,  накрыть  телевизор  плотной  тканью,  подходя  к      телевизору  с  боку,  можно  его  облить  водой.  4. Если  вы  не  в  силах  справиться  с  огнём,  покинуть  помещение,  плотно  закрыв  двери,  окна.  Сообщить  соседям. </vt:lpstr>
      <vt:lpstr>Ваши  действия в задымленном помещении, если есть возможность выхода. 1.Позвонить  в  службу спасения  «01».               2. Дышать  через  мокрую  ткань.              3. Двигаться,  пригнувшись  или  ползком  к  выходу.               4. Не  входить  туда,  где  большая  концентрация  дыма.               5. Плотно  закрыв  за  собой  дверь,  двигаться  вдоль  стены  к  лестнице.</vt:lpstr>
      <vt:lpstr> Ваши  действия в случае, когда огонь отрезает путь к выходу.    1. Позвонить  в  службу  спасения  «01».               2. Заткнуть  тряпками  все  щели  в  двери,  поливать  дверь  водой.               3. Создать  запас  воды  в  ванной  комнате.               4. Находиться  лучше  на  полу  около  окна,  дыша  через  мокрую  ткань,  или  выйти  на  балкон.               5. Взять  с  собой  мокрое  одеяло,  чтобы  защититься  от  огня (если  начнёт  проникать),  фонарик  и  яркую  тряпку  для  сигнала  спасателям.</vt:lpstr>
      <vt:lpstr>Презентация PowerPoint</vt:lpstr>
      <vt:lpstr>Первичные средства тушения пожара   Вода, песок, земля, огнетушители, мыльный раствор, порошок</vt:lpstr>
      <vt:lpstr>Презентация PowerPoint</vt:lpstr>
    </vt:vector>
  </TitlesOfParts>
  <Company>Школа  18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Учительский</dc:creator>
  <cp:lastModifiedBy>звездочка</cp:lastModifiedBy>
  <cp:revision>55</cp:revision>
  <dcterms:created xsi:type="dcterms:W3CDTF">2008-10-16T01:44:24Z</dcterms:created>
  <dcterms:modified xsi:type="dcterms:W3CDTF">2022-05-17T11:14:12Z</dcterms:modified>
</cp:coreProperties>
</file>