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1" r:id="rId3"/>
    <p:sldId id="279" r:id="rId4"/>
    <p:sldId id="256" r:id="rId5"/>
    <p:sldId id="267" r:id="rId6"/>
    <p:sldId id="266" r:id="rId7"/>
    <p:sldId id="286" r:id="rId8"/>
    <p:sldId id="283" r:id="rId9"/>
    <p:sldId id="262" r:id="rId10"/>
    <p:sldId id="277" r:id="rId11"/>
    <p:sldId id="264" r:id="rId12"/>
    <p:sldId id="285" r:id="rId13"/>
    <p:sldId id="269" r:id="rId14"/>
    <p:sldId id="287" r:id="rId15"/>
    <p:sldId id="263" r:id="rId16"/>
    <p:sldId id="270" r:id="rId17"/>
    <p:sldId id="276" r:id="rId18"/>
    <p:sldId id="271" r:id="rId19"/>
    <p:sldId id="282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90" autoAdjust="0"/>
  </p:normalViewPr>
  <p:slideViewPr>
    <p:cSldViewPr>
      <p:cViewPr varScale="1">
        <p:scale>
          <a:sx n="47" d="100"/>
          <a:sy n="4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92311-8858-45B7-841E-67B984E2BC5C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73618-2115-4413-808A-1CC6FA3AD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792C3-E623-4E2F-8C38-B2BBD42BF186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9A698-3B01-4F16-955B-8FC9BAFC73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3ECCF-8119-48CF-8F3E-F27A6D09F8B3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AC119-8AB6-41EB-B938-2DCA49F9AC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736DC-C454-4628-B770-D598CC93ECD5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77B02-AAEB-48AE-805E-1C082A06F4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89B0E-E7ED-4A96-928C-882C89549314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38FA1-07BB-420D-967D-BD397F7F7E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EC757-D628-43A9-9644-15345105FECD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16CAF-2235-425F-B1DE-1A60898274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F1A52-C841-463A-B598-60E9C9E7C566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80843-E965-48CA-A328-592195F24A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60B97-D59C-4ACE-83F1-7D850D2257C2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59C6D-06CF-42E3-A3BF-02F7F229FD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361CB-26BF-497F-8794-A782447DAA12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77D96-951C-40C5-A4E0-E83AE805C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22745-8762-4E83-9AA2-33456B963357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CEF4E-639B-487C-BF95-405A58CF46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99C14-2957-4B5E-ABC8-CD9CC21AE668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35919-0C69-4D7B-BA99-F3FC01C294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9BC70F-B21E-4F80-A5B1-75023B04884A}" type="datetimeFigureOut">
              <a:rPr lang="ru-RU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180F41-BFF1-4EAC-8EFF-9CCAFB7FC1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0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image" Target="../media/image14.gif"/><Relationship Id="rId7" Type="http://schemas.openxmlformats.org/officeDocument/2006/relationships/image" Target="../media/image1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alexandr\Desktop\фоны\16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63"/>
            <a:ext cx="915193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927847" y="633462"/>
            <a:ext cx="18473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928670"/>
            <a:ext cx="44291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/>
              <a:t> </a:t>
            </a:r>
          </a:p>
        </p:txBody>
      </p:sp>
      <p:pic>
        <p:nvPicPr>
          <p:cNvPr id="9" name="Рисунок 8" descr="Белгород &quot; 2012 &quot; Май &quot; 3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500438"/>
            <a:ext cx="342902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642910" y="642918"/>
            <a:ext cx="7929618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«Детский сад № 26 комбинированного вида»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Конспект  НОД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для детей старшего дошкольного возраста </a:t>
            </a:r>
          </a:p>
          <a:p>
            <a:pPr algn="ctr"/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компенсирующей направленности  с ЗПР.</a:t>
            </a:r>
          </a:p>
          <a:p>
            <a:pPr algn="ctr"/>
            <a:endParaRPr lang="ru-RU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Путешествие по Спортивному  городу».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4214818"/>
            <a:ext cx="457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Инструктор по физической культуре: </a:t>
            </a:r>
          </a:p>
          <a:p>
            <a:pPr lvl="0" algn="ctr" eaLnBrk="0" hangingPunct="0"/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Сидорова Л.В.,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Вялова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А.И.</a:t>
            </a:r>
          </a:p>
          <a:p>
            <a:pPr lvl="0" algn="ctr" eaLnBrk="0" hangingPunct="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alexandr\Desktop\aa171f42d2cb4a7cdc362ff87824e72f.jpg"/>
          <p:cNvPicPr>
            <a:picLocks noChangeAspect="1" noChangeArrowheads="1"/>
          </p:cNvPicPr>
          <p:nvPr/>
        </p:nvPicPr>
        <p:blipFill>
          <a:blip r:embed="rId2" cstate="print"/>
          <a:srcRect l="870" t="9560" r="984" b="6696"/>
          <a:stretch>
            <a:fillRect/>
          </a:stretch>
        </p:blipFill>
        <p:spPr bwMode="auto">
          <a:xfrm>
            <a:off x="-180975" y="0"/>
            <a:ext cx="9324975" cy="694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 rot="847254">
            <a:off x="5081120" y="3283877"/>
            <a:ext cx="1588325" cy="703887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Игровой парк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5672938" y="4175916"/>
            <a:ext cx="360359" cy="9534"/>
          </a:xfrm>
          <a:prstGeom prst="line">
            <a:avLst/>
          </a:prstGeom>
          <a:ln w="635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5516563"/>
            <a:ext cx="84138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2901950" y="4789488"/>
            <a:ext cx="1597025" cy="858837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Площадь игры с мячом</a:t>
            </a:r>
          </a:p>
        </p:txBody>
      </p:sp>
      <p:sp>
        <p:nvSpPr>
          <p:cNvPr id="17" name="Прямоугольник 16"/>
          <p:cNvSpPr/>
          <p:nvPr/>
        </p:nvSpPr>
        <p:spPr>
          <a:xfrm rot="1000479">
            <a:off x="5410200" y="908050"/>
            <a:ext cx="1606550" cy="6492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Улица дня и ночи</a:t>
            </a:r>
          </a:p>
        </p:txBody>
      </p:sp>
      <p:pic>
        <p:nvPicPr>
          <p:cNvPr id="1331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5675" y="1533525"/>
            <a:ext cx="603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050" y="3001963"/>
            <a:ext cx="603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917140" y="1033462"/>
            <a:ext cx="76635" cy="395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 rot="21053577">
            <a:off x="2570163" y="2147888"/>
            <a:ext cx="2071687" cy="83343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Музыкальный проспект</a:t>
            </a:r>
          </a:p>
        </p:txBody>
      </p:sp>
      <p:sp>
        <p:nvSpPr>
          <p:cNvPr id="22" name="Прямоугольник 21"/>
          <p:cNvSpPr/>
          <p:nvPr/>
        </p:nvSpPr>
        <p:spPr>
          <a:xfrm rot="21053577">
            <a:off x="-4763" y="307975"/>
            <a:ext cx="1979613" cy="71913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Перекрёсток игр и эстафет</a:t>
            </a:r>
          </a:p>
        </p:txBody>
      </p:sp>
      <p:cxnSp>
        <p:nvCxnSpPr>
          <p:cNvPr id="14" name="Соединительная линия уступом 13"/>
          <p:cNvCxnSpPr/>
          <p:nvPr/>
        </p:nvCxnSpPr>
        <p:spPr>
          <a:xfrm rot="10800000" flipV="1">
            <a:off x="4572000" y="1285859"/>
            <a:ext cx="785818" cy="783721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/>
          <p:nvPr/>
        </p:nvCxnSpPr>
        <p:spPr>
          <a:xfrm rot="16200000" flipV="1">
            <a:off x="-500098" y="2786058"/>
            <a:ext cx="4000528" cy="571504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Соединительная линия уступом 35"/>
          <p:cNvCxnSpPr/>
          <p:nvPr/>
        </p:nvCxnSpPr>
        <p:spPr>
          <a:xfrm rot="5400000" flipH="1" flipV="1">
            <a:off x="4286248" y="5000636"/>
            <a:ext cx="2286016" cy="428628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endCxn id="16" idx="0"/>
          </p:cNvCxnSpPr>
          <p:nvPr/>
        </p:nvCxnSpPr>
        <p:spPr>
          <a:xfrm rot="5400000">
            <a:off x="2884484" y="3816352"/>
            <a:ext cx="1789116" cy="157157"/>
          </a:xfrm>
          <a:prstGeom prst="straightConnector1">
            <a:avLst/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10800000">
            <a:off x="1785918" y="5072074"/>
            <a:ext cx="1071570" cy="1588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16200000" flipH="1">
            <a:off x="-2000296" y="3500438"/>
            <a:ext cx="5214974" cy="500066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10800000">
            <a:off x="857224" y="6357958"/>
            <a:ext cx="4286280" cy="1588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alexandr\Desktop\фоны\16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0"/>
            <a:ext cx="915193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3" descr="C:\Users\alexandr\Desktop\post-1184194-126728449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845167">
            <a:off x="-428660" y="2643182"/>
            <a:ext cx="3163888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3" descr="C:\Users\alexandr\Desktop\post-1184194-126728449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000504"/>
            <a:ext cx="3162300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643306" y="92867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Молодцы!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Здорово мы провели время на музыкальном проспекте.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 нам пора ехать дальше.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(Ходьба по залу, дыхательные упражнения).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Давайте переедем на следующую остановку под названием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«Площадка для игр с мячом».</a:t>
            </a:r>
            <a:endParaRPr lang="ru-RU" sz="20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l="30469" t="23437" r="18429" b="14687"/>
          <a:stretch>
            <a:fillRect/>
          </a:stretch>
        </p:blipFill>
        <p:spPr bwMode="auto">
          <a:xfrm>
            <a:off x="785786" y="785794"/>
            <a:ext cx="3071834" cy="273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1785918" y="4000504"/>
            <a:ext cx="54292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Всех наших игр с мячом не счесть:                                                                    Так много их на свете есть.                                                               Ведь можно мяч бросать, катать, его рукою ударять                          </a:t>
            </a:r>
          </a:p>
          <a:p>
            <a:pPr lvl="0"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корзину мяч и в воду брось,                                                   Повсюду дело нам нашлось.</a:t>
            </a:r>
            <a:endParaRPr lang="ru-RU" sz="2000" dirty="0"/>
          </a:p>
        </p:txBody>
      </p:sp>
      <p:pic>
        <p:nvPicPr>
          <p:cNvPr id="11" name="Picture 3" descr="C:\Users\alexandr\Desktop\post-1184194-126728449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692820">
            <a:off x="6810193" y="326939"/>
            <a:ext cx="3254279" cy="236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alexandr\Desktop\фоны\16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63"/>
            <a:ext cx="915193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928662" y="1000108"/>
            <a:ext cx="761259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Площадь игры с мячом</a:t>
            </a:r>
          </a:p>
        </p:txBody>
      </p:sp>
      <p:pic>
        <p:nvPicPr>
          <p:cNvPr id="17411" name="Picture 2" descr="C:\Users\alexandr\Desktop\Volleyball_Kids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214554"/>
            <a:ext cx="4762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3" descr="C:\Users\alexandr\Desktop\post-1184194-126728449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7496"/>
            <a:ext cx="3163888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4" descr="C:\Users\alexandr\Desktop\Grass-and-flowers-clip-art-free-clipart-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838" y="5013325"/>
            <a:ext cx="7754937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3" descr="C:\Users\alexandr\Desktop\post-1184194-126728449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1700" y="2786058"/>
            <a:ext cx="3162300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alexandr\Desktop\фоны\16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0"/>
            <a:ext cx="915193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3" descr="C:\Users\alexandr\Desktop\post-1184194-126728449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-857280"/>
            <a:ext cx="3143272" cy="2286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42910" y="785794"/>
            <a:ext cx="785818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Конечно, с помощью мяча,  можно придумать так много всяких игр. Вот первая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«Не зевай!»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Ведущий становиться с мячом в центр круга. Играющие становятся спиной в круг. Ведущий  начинает отсчет мяча от «1» до «5». После числа «5» он называет имя одного из детей, он поворачивается и ловит мяч.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Вот как весело мы играем в наш мяч. Но теперь я хочу вас познакомить еще с одной игрой, называется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«Угадай-ка».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Только для нее нам нужен мяч, другого размера -маленький. Надо встать спиной в круг вплотную друг к другу, плечом к плечу. Водящий стоит в кругу, он дает одному из детей маленький мяч, и дети начинают его передавать друг другу. По сигналу «Стоп» дети перестают его передавать, а водящий должен отгадать у кого мяч.</a:t>
            </a:r>
          </a:p>
          <a:p>
            <a:pPr lvl="0" algn="ctr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Понравилось вам на площадке для игр с мячом? </a:t>
            </a:r>
          </a:p>
          <a:p>
            <a:pPr lvl="0" algn="ctr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покидаем эту площадку и переезжаем на новую остановку. </a:t>
            </a:r>
          </a:p>
          <a:p>
            <a:pPr lvl="0" algn="ctr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остановка на нашей карте называется «Перекресток игр и эстафет»</a:t>
            </a:r>
          </a:p>
          <a:p>
            <a:pPr lvl="0" algn="ctr"/>
            <a:endParaRPr lang="ru-RU" sz="2000" dirty="0" smtClean="0"/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alexandr\Desktop\aa171f42d2cb4a7cdc362ff87824e72f.jpg"/>
          <p:cNvPicPr>
            <a:picLocks noChangeAspect="1" noChangeArrowheads="1"/>
          </p:cNvPicPr>
          <p:nvPr/>
        </p:nvPicPr>
        <p:blipFill>
          <a:blip r:embed="rId2" cstate="print"/>
          <a:srcRect l="870" t="9560" r="13014" b="6696"/>
          <a:stretch>
            <a:fillRect/>
          </a:stretch>
        </p:blipFill>
        <p:spPr bwMode="auto">
          <a:xfrm>
            <a:off x="-180975" y="0"/>
            <a:ext cx="9324975" cy="694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 rot="847254">
            <a:off x="5081120" y="3283877"/>
            <a:ext cx="1588325" cy="703887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Игровой парк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5672938" y="4175916"/>
            <a:ext cx="360359" cy="9534"/>
          </a:xfrm>
          <a:prstGeom prst="line">
            <a:avLst/>
          </a:prstGeom>
          <a:ln w="635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5516563"/>
            <a:ext cx="84138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2901950" y="4789488"/>
            <a:ext cx="1597025" cy="858837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Площадь игры с мячом</a:t>
            </a:r>
          </a:p>
        </p:txBody>
      </p:sp>
      <p:sp>
        <p:nvSpPr>
          <p:cNvPr id="17" name="Прямоугольник 16"/>
          <p:cNvSpPr/>
          <p:nvPr/>
        </p:nvSpPr>
        <p:spPr>
          <a:xfrm rot="1000479">
            <a:off x="5410200" y="908050"/>
            <a:ext cx="1606550" cy="6492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Улица дня и ночи</a:t>
            </a:r>
          </a:p>
        </p:txBody>
      </p:sp>
      <p:pic>
        <p:nvPicPr>
          <p:cNvPr id="1331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5675" y="1533525"/>
            <a:ext cx="603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050" y="3001963"/>
            <a:ext cx="603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917140" y="1033462"/>
            <a:ext cx="76635" cy="395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 rot="21053577">
            <a:off x="2570163" y="2147888"/>
            <a:ext cx="2071687" cy="83343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Музыкальный проспект</a:t>
            </a:r>
          </a:p>
        </p:txBody>
      </p:sp>
      <p:sp>
        <p:nvSpPr>
          <p:cNvPr id="22" name="Прямоугольник 21"/>
          <p:cNvSpPr/>
          <p:nvPr/>
        </p:nvSpPr>
        <p:spPr>
          <a:xfrm rot="21053577">
            <a:off x="-4763" y="307975"/>
            <a:ext cx="1979613" cy="71913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Перекрёсток игр и эстафет</a:t>
            </a:r>
          </a:p>
        </p:txBody>
      </p:sp>
      <p:cxnSp>
        <p:nvCxnSpPr>
          <p:cNvPr id="14" name="Соединительная линия уступом 13"/>
          <p:cNvCxnSpPr/>
          <p:nvPr/>
        </p:nvCxnSpPr>
        <p:spPr>
          <a:xfrm rot="10800000" flipV="1">
            <a:off x="4572000" y="1285859"/>
            <a:ext cx="785818" cy="783721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/>
          <p:nvPr/>
        </p:nvCxnSpPr>
        <p:spPr>
          <a:xfrm rot="16200000" flipV="1">
            <a:off x="-500098" y="2786058"/>
            <a:ext cx="4000528" cy="571504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Соединительная линия уступом 35"/>
          <p:cNvCxnSpPr/>
          <p:nvPr/>
        </p:nvCxnSpPr>
        <p:spPr>
          <a:xfrm rot="5400000" flipH="1" flipV="1">
            <a:off x="4286248" y="5000636"/>
            <a:ext cx="2286016" cy="428628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endCxn id="16" idx="0"/>
          </p:cNvCxnSpPr>
          <p:nvPr/>
        </p:nvCxnSpPr>
        <p:spPr>
          <a:xfrm rot="5400000">
            <a:off x="2884484" y="3816352"/>
            <a:ext cx="1789116" cy="157157"/>
          </a:xfrm>
          <a:prstGeom prst="straightConnector1">
            <a:avLst/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10800000">
            <a:off x="1785918" y="5072074"/>
            <a:ext cx="1071570" cy="1588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16200000" flipH="1">
            <a:off x="-2000296" y="3500438"/>
            <a:ext cx="5214974" cy="500066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10800000">
            <a:off x="857224" y="6357958"/>
            <a:ext cx="4286280" cy="1588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alexandr\Desktop\фоны\16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63"/>
            <a:ext cx="915193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57158" y="428604"/>
            <a:ext cx="878684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Перекресток игр и эстафет</a:t>
            </a: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71472" y="1225689"/>
            <a:ext cx="778674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Ребята, давайте разделимся на два звена.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Первое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звено «Ловкие», второе звено «Быстрые»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Игры – эстафета 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ноц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уба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апротив каждого звена разложены обручи. По сигналу первые игроки подбегают к первым обручам, пропускают сверху вниз и ставят на ребро. Следующие игроки пролезают в этот обруч. Затем пропускает обруч лежащий на полу сверху вниз и ставит его на ребро и т.д. Эстафета заканчивается, когда последний игрок поднял обруч на ребро. </a:t>
            </a:r>
          </a:p>
          <a:p>
            <a:pPr algn="ctr" eaLnBrk="0" hangingPunct="0"/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Молодцы! Посмотрите на карту, нам пора в путь. Какая следующая остановка нас ожидает? (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ответы детей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ru-RU" sz="2000" dirty="0" smtClean="0"/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Едет, едет наш автобус (ходьба в колонне по одному) по Спортивному городу. Вот и следующая остановка близка. </a:t>
            </a:r>
          </a:p>
          <a:p>
            <a:pPr algn="ctr" eaLnBrk="0" hangingPunct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Называется она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«Игровой парк»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alexandr\Desktop\фоны\16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63"/>
            <a:ext cx="915193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85786" y="714356"/>
            <a:ext cx="771530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Перекресток </a:t>
            </a:r>
            <a:endParaRPr lang="ru-RU" sz="54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 </a:t>
            </a:r>
            <a:r>
              <a:rPr lang="ru-RU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эстафет</a:t>
            </a:r>
          </a:p>
        </p:txBody>
      </p:sp>
      <p:pic>
        <p:nvPicPr>
          <p:cNvPr id="16387" name="Picture 2" descr="C:\Users\alexandr\Desktop\animashki-sport-103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8225" y="3284538"/>
            <a:ext cx="46132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C:\Users\alexandr\Desktop\Grass-and-flowers-clip-art-free-clipart-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838" y="5013325"/>
            <a:ext cx="7754937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alexandr\Desktop\aa171f42d2cb4a7cdc362ff87824e72f.jpg"/>
          <p:cNvPicPr>
            <a:picLocks noChangeAspect="1" noChangeArrowheads="1"/>
          </p:cNvPicPr>
          <p:nvPr/>
        </p:nvPicPr>
        <p:blipFill>
          <a:blip r:embed="rId2" cstate="print"/>
          <a:srcRect l="870" t="9560" r="984" b="6696"/>
          <a:stretch>
            <a:fillRect/>
          </a:stretch>
        </p:blipFill>
        <p:spPr bwMode="auto">
          <a:xfrm>
            <a:off x="-180975" y="0"/>
            <a:ext cx="9324975" cy="694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 rot="847254">
            <a:off x="5081120" y="3283877"/>
            <a:ext cx="1588325" cy="703887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Игровой парк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5672938" y="4175916"/>
            <a:ext cx="360359" cy="9534"/>
          </a:xfrm>
          <a:prstGeom prst="line">
            <a:avLst/>
          </a:prstGeom>
          <a:ln w="635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5516563"/>
            <a:ext cx="84138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2901950" y="4789488"/>
            <a:ext cx="1597025" cy="858837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Площадь игры с мячом</a:t>
            </a:r>
          </a:p>
        </p:txBody>
      </p:sp>
      <p:sp>
        <p:nvSpPr>
          <p:cNvPr id="17" name="Прямоугольник 16"/>
          <p:cNvSpPr/>
          <p:nvPr/>
        </p:nvSpPr>
        <p:spPr>
          <a:xfrm rot="1000479">
            <a:off x="5410200" y="908050"/>
            <a:ext cx="1606550" cy="6492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Улица дня и ночи</a:t>
            </a:r>
          </a:p>
        </p:txBody>
      </p:sp>
      <p:pic>
        <p:nvPicPr>
          <p:cNvPr id="1331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5675" y="1533525"/>
            <a:ext cx="603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050" y="3001963"/>
            <a:ext cx="603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917140" y="1033462"/>
            <a:ext cx="76635" cy="395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 rot="21053577">
            <a:off x="2570163" y="2147888"/>
            <a:ext cx="2071687" cy="83343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Музыкальный проспект</a:t>
            </a:r>
          </a:p>
        </p:txBody>
      </p:sp>
      <p:sp>
        <p:nvSpPr>
          <p:cNvPr id="22" name="Прямоугольник 21"/>
          <p:cNvSpPr/>
          <p:nvPr/>
        </p:nvSpPr>
        <p:spPr>
          <a:xfrm rot="21053577">
            <a:off x="-4763" y="307975"/>
            <a:ext cx="1979613" cy="71913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Перекрёсток игр и эстафет</a:t>
            </a:r>
          </a:p>
        </p:txBody>
      </p:sp>
      <p:cxnSp>
        <p:nvCxnSpPr>
          <p:cNvPr id="14" name="Соединительная линия уступом 13"/>
          <p:cNvCxnSpPr/>
          <p:nvPr/>
        </p:nvCxnSpPr>
        <p:spPr>
          <a:xfrm rot="10800000" flipV="1">
            <a:off x="4572000" y="1285859"/>
            <a:ext cx="785818" cy="783721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/>
          <p:nvPr/>
        </p:nvCxnSpPr>
        <p:spPr>
          <a:xfrm rot="16200000" flipV="1">
            <a:off x="-500098" y="2786058"/>
            <a:ext cx="4000528" cy="571504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Соединительная линия уступом 35"/>
          <p:cNvCxnSpPr/>
          <p:nvPr/>
        </p:nvCxnSpPr>
        <p:spPr>
          <a:xfrm rot="5400000" flipH="1" flipV="1">
            <a:off x="4286248" y="5000636"/>
            <a:ext cx="2286016" cy="428628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endCxn id="16" idx="0"/>
          </p:cNvCxnSpPr>
          <p:nvPr/>
        </p:nvCxnSpPr>
        <p:spPr>
          <a:xfrm rot="5400000">
            <a:off x="2884484" y="3816352"/>
            <a:ext cx="1789116" cy="157157"/>
          </a:xfrm>
          <a:prstGeom prst="straightConnector1">
            <a:avLst/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10800000">
            <a:off x="1785918" y="5072074"/>
            <a:ext cx="1071570" cy="1588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16200000" flipH="1">
            <a:off x="-2000296" y="3500438"/>
            <a:ext cx="5214974" cy="500066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10800000">
            <a:off x="857224" y="6357958"/>
            <a:ext cx="4286280" cy="1588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alexandr\Desktop\фоны\16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0"/>
            <a:ext cx="915193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43108" y="500042"/>
            <a:ext cx="478634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Игровой парк</a:t>
            </a:r>
          </a:p>
        </p:txBody>
      </p:sp>
      <p:pic>
        <p:nvPicPr>
          <p:cNvPr id="18438" name="Picture 5" descr="C:\Users\alexandr\Desktop\4611058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2714620"/>
            <a:ext cx="2347411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8" descr="C:\Users\alexandr\Desktop\2008632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5500702"/>
            <a:ext cx="18002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2" descr="C:\Users\alexandr\Desktop\1884491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571480"/>
            <a:ext cx="2286016" cy="3505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785918" y="1285860"/>
            <a:ext cx="607223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Здесь мы с вами порезвимся, в какую игру будем играть? (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ответы детей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«Мешочек»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Правила игры: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веревке привязывается мешочек с песком, дети стоят в кругу.  По мере вращения мешочка, подпрыгивают, стараются не задеть мешочек.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85918" y="3500438"/>
            <a:ext cx="55721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Поиграли? Теперь немного отдохнем, игра малой подвижности 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«Телефон» </a:t>
            </a:r>
          </a:p>
          <a:p>
            <a:pPr lvl="0" algn="ctr" eaLnBrk="0" hangingPunct="0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дети стоят по кругу, тихо и четко проговаривают определённое слово.</a:t>
            </a:r>
            <a:endParaRPr lang="ru-RU" sz="2000" dirty="0"/>
          </a:p>
        </p:txBody>
      </p:sp>
      <p:pic>
        <p:nvPicPr>
          <p:cNvPr id="10" name="Picture 6" descr="C:\Users\alexandr\Desktop\12260455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4643445"/>
            <a:ext cx="2143140" cy="19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Users\alexandr\Desktop\14142717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384114">
            <a:off x="701266" y="3915984"/>
            <a:ext cx="1920047" cy="192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alexandr\Desktop\20307686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29520" y="214290"/>
            <a:ext cx="1236648" cy="188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alexandr\Desktop\фоны\16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0"/>
            <a:ext cx="915193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857224" y="3643314"/>
            <a:ext cx="464347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Скажите, где  мы с вами  путешествовали, на каких остановках побывали, в какие игры играли, вам понравилось (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ответы детей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Дети уходят из зала.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714356"/>
            <a:ext cx="50006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Ребята, понравилось вам в</a:t>
            </a:r>
          </a:p>
          <a:p>
            <a:pPr lvl="0" algn="ctr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«Игровом парке»? </a:t>
            </a:r>
            <a:r>
              <a:rPr lang="ru-RU" sz="2000" b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Нам</a:t>
            </a:r>
            <a:r>
              <a:rPr lang="ru-RU" sz="2000" b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тоже.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Давайте еще раз посмотрим на карту Спортивного города. Ой, ребята, мы проехали все интересные места в городе,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мы весь путь смогли пройти? –Да!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Вам понравилось путешествовать? </a:t>
            </a:r>
          </a:p>
          <a:p>
            <a:pPr lvl="0" algn="ctr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 сейчас нам пора возвращаться в детский сад. Поехали.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Белгород &quot; 2012 &quot; Май &quot; 3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857628"/>
            <a:ext cx="300039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print"/>
          <a:srcRect l="30469" t="23437" r="18429" b="14687"/>
          <a:stretch>
            <a:fillRect/>
          </a:stretch>
        </p:blipFill>
        <p:spPr bwMode="auto">
          <a:xfrm>
            <a:off x="642910" y="714356"/>
            <a:ext cx="2741570" cy="2437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alexandr\Desktop\фоны\16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63"/>
            <a:ext cx="915193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927847" y="633462"/>
            <a:ext cx="18473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428604"/>
            <a:ext cx="785818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 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Воспитательные: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Воспитывать интерес и желание заниматься спортом.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Развивающие: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Развивать познавательные процессы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Развивать внимание,  умение действовать по сигналу, физические качества: быстроту, ловкость, равновесие, выносливость.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Образовательные: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Формировать правильную осанку  у детей;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Закреплять умение и навыки действовать с мячом; прыжки на двух ногах на месте; различные виды ходьбы и бега.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мячи, гимнастическая скамейка, канат, обручи разного цвета, шапочки (Автобуса),</a:t>
            </a:r>
            <a:r>
              <a:rPr lang="ru-RU" sz="2000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веревка с привязанным мешочком  для подвижной игры.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alexandr\Desktop\фоны\16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193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927847" y="633462"/>
            <a:ext cx="18473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714356"/>
            <a:ext cx="76438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Здравствуйте, ребята!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Вчера я была в вашей группе и мне очень понравилось как вы рассказывали о нашем городе: 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 улицах, парках, спортивных площадках, проспектах.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хочу вас пригласить в путешествие, но оно будет необычное, мы совершим его в спортивном зале, а поможет нам …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 любите смотреть телевизор? Играть в компьютер?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Мы отправляемся в путь на автобусе, а помощником , путеводителем - будет интерактивная доска.  Готовы? В путь!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Белгород &quot; 2012 &quot; Май &quot; 3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3643314"/>
            <a:ext cx="307183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857224" y="3571876"/>
            <a:ext cx="47149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так заходим в автобус (ходьба с высоким подниманием колена, проходим по проходу – приставной шаг) отправляемся в путь (бег на носочках в различном темпе, змейкой). Мы начнем нашу экскурсию с первой остановки. Она называется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«Улица дня и ночи».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alexandr\Desktop\aa171f42d2cb4a7cdc362ff87824e72f.jpg"/>
          <p:cNvPicPr>
            <a:picLocks noChangeAspect="1" noChangeArrowheads="1"/>
          </p:cNvPicPr>
          <p:nvPr/>
        </p:nvPicPr>
        <p:blipFill>
          <a:blip r:embed="rId2" cstate="print"/>
          <a:srcRect l="870" t="9560" r="984" b="6696"/>
          <a:stretch>
            <a:fillRect/>
          </a:stretch>
        </p:blipFill>
        <p:spPr bwMode="auto">
          <a:xfrm>
            <a:off x="-180975" y="0"/>
            <a:ext cx="9324975" cy="694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 rot="847254">
            <a:off x="5081120" y="3283877"/>
            <a:ext cx="1588325" cy="703887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Игровой парк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5672938" y="4175916"/>
            <a:ext cx="360359" cy="9534"/>
          </a:xfrm>
          <a:prstGeom prst="line">
            <a:avLst/>
          </a:prstGeom>
          <a:ln w="635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5516563"/>
            <a:ext cx="84138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2901950" y="4789488"/>
            <a:ext cx="1597025" cy="858837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Площадь игры с мячом</a:t>
            </a:r>
          </a:p>
        </p:txBody>
      </p:sp>
      <p:sp>
        <p:nvSpPr>
          <p:cNvPr id="17" name="Прямоугольник 16"/>
          <p:cNvSpPr/>
          <p:nvPr/>
        </p:nvSpPr>
        <p:spPr>
          <a:xfrm rot="1000479">
            <a:off x="5410200" y="908050"/>
            <a:ext cx="1606550" cy="6492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Улица дня и ночи</a:t>
            </a:r>
          </a:p>
        </p:txBody>
      </p:sp>
      <p:pic>
        <p:nvPicPr>
          <p:cNvPr id="1331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5675" y="1533525"/>
            <a:ext cx="603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050" y="3001963"/>
            <a:ext cx="603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917140" y="1033462"/>
            <a:ext cx="76635" cy="395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 rot="21053577">
            <a:off x="2570163" y="2147888"/>
            <a:ext cx="2071687" cy="83343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Музыкальный проспект</a:t>
            </a:r>
          </a:p>
        </p:txBody>
      </p:sp>
      <p:sp>
        <p:nvSpPr>
          <p:cNvPr id="22" name="Прямоугольник 21"/>
          <p:cNvSpPr/>
          <p:nvPr/>
        </p:nvSpPr>
        <p:spPr>
          <a:xfrm rot="21053577">
            <a:off x="-4763" y="307975"/>
            <a:ext cx="1979613" cy="71913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Перекрёсток игр и эстафет</a:t>
            </a:r>
          </a:p>
        </p:txBody>
      </p:sp>
      <p:cxnSp>
        <p:nvCxnSpPr>
          <p:cNvPr id="14" name="Соединительная линия уступом 13"/>
          <p:cNvCxnSpPr/>
          <p:nvPr/>
        </p:nvCxnSpPr>
        <p:spPr>
          <a:xfrm rot="10800000" flipV="1">
            <a:off x="4572000" y="1285859"/>
            <a:ext cx="785818" cy="783721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/>
          <p:nvPr/>
        </p:nvCxnSpPr>
        <p:spPr>
          <a:xfrm rot="16200000" flipV="1">
            <a:off x="-500098" y="2786058"/>
            <a:ext cx="4000528" cy="571504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Соединительная линия уступом 35"/>
          <p:cNvCxnSpPr/>
          <p:nvPr/>
        </p:nvCxnSpPr>
        <p:spPr>
          <a:xfrm rot="5400000" flipH="1" flipV="1">
            <a:off x="4286248" y="5000636"/>
            <a:ext cx="2286016" cy="428628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endCxn id="16" idx="0"/>
          </p:cNvCxnSpPr>
          <p:nvPr/>
        </p:nvCxnSpPr>
        <p:spPr>
          <a:xfrm rot="5400000">
            <a:off x="2884484" y="3816352"/>
            <a:ext cx="1789116" cy="157157"/>
          </a:xfrm>
          <a:prstGeom prst="straightConnector1">
            <a:avLst/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10800000">
            <a:off x="1785918" y="5072074"/>
            <a:ext cx="1071570" cy="1588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16200000" flipH="1">
            <a:off x="-2000296" y="3500438"/>
            <a:ext cx="5214974" cy="500066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10800000">
            <a:off x="857224" y="6357958"/>
            <a:ext cx="4286280" cy="1588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alexandr\Desktop\фоны\16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63"/>
            <a:ext cx="915193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714480" y="428604"/>
            <a:ext cx="57088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дня и ночи</a:t>
            </a:r>
          </a:p>
        </p:txBody>
      </p:sp>
      <p:pic>
        <p:nvPicPr>
          <p:cNvPr id="14339" name="Picture 3" descr="C:\Users\alexandr\Desktop\gorod-animatsionnaya-kartinka-000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4868863"/>
            <a:ext cx="79041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57224" y="1285860"/>
            <a:ext cx="750099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какую здесь мы можем поиграть игру? (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Ответы детей).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Перед тем как начать игру, пожалуйста, ответьте мне на такой вопрос: Что делают люди днем?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(Ответы детей).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Все ваши ответы верны. Тогда вот вам другой вопрос: Что принято делать ночью?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(Ответы детей).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 правы, поэтому вы сейчас сами наверное догадались, какие действия надо выполнять в игре под разные команды. Что будем делать по команде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«ночь»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? Правильно, надо замереть на месте. А когда команда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«день»,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будем прыгать, скакать, можно кружиться, размахивать руками, только постарайтесь не задеть никого из своих друзей.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 «День и ночь»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alexandr\Desktop\фоны\16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63"/>
            <a:ext cx="915193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000628" y="1214422"/>
            <a:ext cx="357315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</a:t>
            </a:r>
            <a:endParaRPr lang="ru-RU" sz="54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дня</a:t>
            </a:r>
            <a:r>
              <a:rPr lang="ru-RU" sz="5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ночи</a:t>
            </a:r>
          </a:p>
        </p:txBody>
      </p:sp>
      <p:pic>
        <p:nvPicPr>
          <p:cNvPr id="14339" name="Picture 3" descr="C:\Users\alexandr\Desktop\gorod-animatsionnaya-kartinka-000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4868863"/>
            <a:ext cx="79041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C:\Users\alexandr\Desktop\t5712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928670"/>
            <a:ext cx="3857652" cy="3526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786182" y="1500174"/>
            <a:ext cx="46434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alexandr\Desktop\aa171f42d2cb4a7cdc362ff87824e72f.jpg"/>
          <p:cNvPicPr>
            <a:picLocks noChangeAspect="1" noChangeArrowheads="1"/>
          </p:cNvPicPr>
          <p:nvPr/>
        </p:nvPicPr>
        <p:blipFill>
          <a:blip r:embed="rId2" cstate="print"/>
          <a:srcRect l="870" t="9560" r="984" b="6696"/>
          <a:stretch>
            <a:fillRect/>
          </a:stretch>
        </p:blipFill>
        <p:spPr bwMode="auto">
          <a:xfrm>
            <a:off x="-180975" y="0"/>
            <a:ext cx="9324975" cy="694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 rot="847254">
            <a:off x="5081120" y="3283877"/>
            <a:ext cx="1588325" cy="703887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Игровой парк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5672938" y="4175916"/>
            <a:ext cx="360359" cy="9534"/>
          </a:xfrm>
          <a:prstGeom prst="line">
            <a:avLst/>
          </a:prstGeom>
          <a:ln w="635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5516563"/>
            <a:ext cx="84138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2901950" y="4789488"/>
            <a:ext cx="1597025" cy="858837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Площадь игры с мячом</a:t>
            </a:r>
          </a:p>
        </p:txBody>
      </p:sp>
      <p:sp>
        <p:nvSpPr>
          <p:cNvPr id="17" name="Прямоугольник 16"/>
          <p:cNvSpPr/>
          <p:nvPr/>
        </p:nvSpPr>
        <p:spPr>
          <a:xfrm rot="1000479">
            <a:off x="5410200" y="908050"/>
            <a:ext cx="1606550" cy="6492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Улица дня и ночи</a:t>
            </a:r>
          </a:p>
        </p:txBody>
      </p:sp>
      <p:pic>
        <p:nvPicPr>
          <p:cNvPr id="1331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5675" y="1533525"/>
            <a:ext cx="603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050" y="3001963"/>
            <a:ext cx="603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917140" y="1033462"/>
            <a:ext cx="76635" cy="395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 rot="21053577">
            <a:off x="2570163" y="2147888"/>
            <a:ext cx="2071687" cy="83343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Музыкальный проспект</a:t>
            </a:r>
          </a:p>
        </p:txBody>
      </p:sp>
      <p:sp>
        <p:nvSpPr>
          <p:cNvPr id="22" name="Прямоугольник 21"/>
          <p:cNvSpPr/>
          <p:nvPr/>
        </p:nvSpPr>
        <p:spPr>
          <a:xfrm rot="21053577">
            <a:off x="-4763" y="307975"/>
            <a:ext cx="1979613" cy="71913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Перекрёсток игр и эстафет</a:t>
            </a:r>
          </a:p>
        </p:txBody>
      </p:sp>
      <p:cxnSp>
        <p:nvCxnSpPr>
          <p:cNvPr id="14" name="Соединительная линия уступом 13"/>
          <p:cNvCxnSpPr/>
          <p:nvPr/>
        </p:nvCxnSpPr>
        <p:spPr>
          <a:xfrm rot="10800000" flipV="1">
            <a:off x="4572000" y="1285859"/>
            <a:ext cx="785818" cy="783721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/>
          <p:nvPr/>
        </p:nvCxnSpPr>
        <p:spPr>
          <a:xfrm rot="16200000" flipV="1">
            <a:off x="-500098" y="2786058"/>
            <a:ext cx="4000528" cy="571504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Соединительная линия уступом 35"/>
          <p:cNvCxnSpPr/>
          <p:nvPr/>
        </p:nvCxnSpPr>
        <p:spPr>
          <a:xfrm rot="5400000" flipH="1" flipV="1">
            <a:off x="4286248" y="5000636"/>
            <a:ext cx="2286016" cy="428628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endCxn id="16" idx="0"/>
          </p:cNvCxnSpPr>
          <p:nvPr/>
        </p:nvCxnSpPr>
        <p:spPr>
          <a:xfrm rot="5400000">
            <a:off x="2884484" y="3816352"/>
            <a:ext cx="1789116" cy="157157"/>
          </a:xfrm>
          <a:prstGeom prst="straightConnector1">
            <a:avLst/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10800000">
            <a:off x="1785918" y="5072074"/>
            <a:ext cx="1071570" cy="1588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16200000" flipH="1">
            <a:off x="-2000296" y="3500438"/>
            <a:ext cx="5214974" cy="500066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10800000">
            <a:off x="857224" y="6357958"/>
            <a:ext cx="4286280" cy="1588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alexandr\Desktop\фоны\16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63"/>
            <a:ext cx="915193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786182" y="1500174"/>
            <a:ext cx="46434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785786" y="3500438"/>
            <a:ext cx="450059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приехали на следующую остановку, которая называется «Музыкальный проспект», сейчас выходим из автобуса парами и выполняем упражнения в соответствии с текстом под музыку «Солнышко лучистое любит скакать…»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30469" t="23437" r="18429" b="14687"/>
          <a:stretch>
            <a:fillRect/>
          </a:stretch>
        </p:blipFill>
        <p:spPr bwMode="auto">
          <a:xfrm>
            <a:off x="785786" y="785794"/>
            <a:ext cx="2786082" cy="2477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3643306" y="1071546"/>
            <a:ext cx="478634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Молодцы! Все были внимательными.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сейчас садитесь в автобус, поедем дальше по Спортивному городу.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(Пройти по гимнастической скамейке, по канату прямо).</a:t>
            </a:r>
            <a:endParaRPr lang="ru-RU" sz="2000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 cstate="print"/>
          <a:srcRect l="36045" t="29426" r="20292" b="20674"/>
          <a:stretch>
            <a:fillRect/>
          </a:stretch>
        </p:blipFill>
        <p:spPr bwMode="auto">
          <a:xfrm>
            <a:off x="5414968" y="3857628"/>
            <a:ext cx="3000396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alexandr\Desktop\фоны\16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63"/>
            <a:ext cx="915193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42910" y="571480"/>
            <a:ext cx="788485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Музыкальный проспект</a:t>
            </a: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071538" y="1571612"/>
            <a:ext cx="692945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Выполняем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общеразвивающие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упражнения в соответствии с текстом под музыку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«Солнышко лучистое любит скакать…»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2" descr="D:\мама\анимация картинки\групп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571876"/>
            <a:ext cx="7715304" cy="2303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1012</Words>
  <Application>Microsoft Office PowerPoint</Application>
  <PresentationFormat>Экран (4:3)</PresentationFormat>
  <Paragraphs>115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alexandr</dc:creator>
  <cp:lastModifiedBy>User</cp:lastModifiedBy>
  <cp:revision>45</cp:revision>
  <dcterms:created xsi:type="dcterms:W3CDTF">2017-05-17T13:58:43Z</dcterms:created>
  <dcterms:modified xsi:type="dcterms:W3CDTF">2022-05-17T09:58:47Z</dcterms:modified>
</cp:coreProperties>
</file>