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60" r:id="rId4"/>
    <p:sldId id="261" r:id="rId5"/>
    <p:sldId id="262" r:id="rId6"/>
    <p:sldId id="257" r:id="rId7"/>
    <p:sldId id="258" r:id="rId8"/>
    <p:sldId id="272" r:id="rId9"/>
    <p:sldId id="263" r:id="rId10"/>
    <p:sldId id="275" r:id="rId11"/>
    <p:sldId id="264" r:id="rId12"/>
    <p:sldId id="276" r:id="rId13"/>
    <p:sldId id="270" r:id="rId14"/>
    <p:sldId id="265" r:id="rId15"/>
    <p:sldId id="268"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17.05.2022</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188641"/>
            <a:ext cx="7558608" cy="1296143"/>
          </a:xfrm>
        </p:spPr>
        <p:txBody>
          <a:bodyPr/>
          <a:lstStyle/>
          <a:p>
            <a:r>
              <a:rPr lang="ru-RU" dirty="0" err="1" smtClean="0">
                <a:solidFill>
                  <a:schemeClr val="tx1"/>
                </a:solidFill>
                <a:effectLst/>
                <a:latin typeface="Times New Roman" pitchFamily="18" charset="0"/>
                <a:cs typeface="Times New Roman" pitchFamily="18" charset="0"/>
              </a:rPr>
              <a:t>Вейп</a:t>
            </a:r>
            <a:r>
              <a:rPr lang="ru-RU" dirty="0" smtClean="0">
                <a:solidFill>
                  <a:schemeClr val="tx1"/>
                </a:solidFill>
                <a:effectLst/>
                <a:latin typeface="Times New Roman" pitchFamily="18" charset="0"/>
                <a:cs typeface="Times New Roman" pitchFamily="18" charset="0"/>
              </a:rPr>
              <a:t> за и против.</a:t>
            </a:r>
            <a:endParaRPr lang="ru-RU" dirty="0">
              <a:solidFill>
                <a:schemeClr val="tx1"/>
              </a:solidFill>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187624" y="1700808"/>
            <a:ext cx="6584776" cy="1440160"/>
          </a:xfrm>
        </p:spPr>
        <p:txBody>
          <a:bodyPr>
            <a:normAutofit fontScale="77500" lnSpcReduction="20000"/>
          </a:bodyPr>
          <a:lstStyle/>
          <a:p>
            <a:r>
              <a:rPr lang="ru-RU" b="1" i="1" dirty="0" smtClean="0"/>
              <a:t>профилактика правонарушений, </a:t>
            </a:r>
          </a:p>
          <a:p>
            <a:r>
              <a:rPr lang="ru-RU" b="1" i="1" dirty="0" smtClean="0"/>
              <a:t>связанных с употреблением </a:t>
            </a:r>
            <a:r>
              <a:rPr lang="ru-RU" b="1" i="1" dirty="0" err="1" smtClean="0"/>
              <a:t>никотиносодержащей</a:t>
            </a:r>
            <a:r>
              <a:rPr lang="ru-RU" b="1" i="1" dirty="0" smtClean="0"/>
              <a:t> продукции</a:t>
            </a:r>
            <a:r>
              <a:rPr lang="ru-RU" b="1" dirty="0" smtClean="0"/>
              <a:t> </a:t>
            </a:r>
            <a:r>
              <a:rPr lang="ru-RU" b="1" i="1" dirty="0" smtClean="0"/>
              <a:t>на отдельных территориях, </a:t>
            </a:r>
          </a:p>
          <a:p>
            <a:r>
              <a:rPr lang="ru-RU" b="1" i="1" dirty="0" smtClean="0"/>
              <a:t>в помещениях и на объектах.</a:t>
            </a:r>
            <a:endParaRPr lang="ru-RU" b="1" dirty="0"/>
          </a:p>
        </p:txBody>
      </p:sp>
      <p:pic>
        <p:nvPicPr>
          <p:cNvPr id="1026" name="Picture 2"/>
          <p:cNvPicPr>
            <a:picLocks noChangeAspect="1" noChangeArrowheads="1"/>
          </p:cNvPicPr>
          <p:nvPr/>
        </p:nvPicPr>
        <p:blipFill>
          <a:blip r:embed="rId2" cstate="print"/>
          <a:srcRect/>
          <a:stretch>
            <a:fillRect/>
          </a:stretch>
        </p:blipFill>
        <p:spPr bwMode="auto">
          <a:xfrm>
            <a:off x="2123728" y="3501008"/>
            <a:ext cx="45720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515352" cy="6572272"/>
          </a:xfrm>
        </p:spPr>
        <p:txBody>
          <a:bodyPr>
            <a:normAutofit fontScale="90000"/>
          </a:bodyPr>
          <a:lstStyle/>
          <a:p>
            <a:pPr algn="l"/>
            <a:r>
              <a:rPr lang="ru-RU" sz="1300" dirty="0" smtClean="0">
                <a:solidFill>
                  <a:schemeClr val="tx1"/>
                </a:solidFill>
                <a:effectLst/>
              </a:rPr>
              <a:t/>
            </a:r>
            <a:br>
              <a:rPr lang="ru-RU" sz="1300" dirty="0" smtClean="0">
                <a:solidFill>
                  <a:schemeClr val="tx1"/>
                </a:solidFill>
                <a:effectLst/>
              </a:rPr>
            </a:br>
            <a:r>
              <a:rPr lang="ru-RU" sz="1300" dirty="0" smtClean="0">
                <a:solidFill>
                  <a:schemeClr val="tx1"/>
                </a:solidFill>
                <a:effectLst/>
              </a:rPr>
              <a:t/>
            </a:r>
            <a:br>
              <a:rPr lang="ru-RU" sz="1300" dirty="0" smtClean="0">
                <a:solidFill>
                  <a:schemeClr val="tx1"/>
                </a:solidFill>
                <a:effectLst/>
              </a:rPr>
            </a:br>
            <a:r>
              <a:rPr lang="ru-RU" sz="1300" dirty="0" smtClean="0">
                <a:solidFill>
                  <a:schemeClr val="tx1"/>
                </a:solidFill>
                <a:effectLst/>
              </a:rPr>
              <a:t/>
            </a:r>
            <a:br>
              <a:rPr lang="ru-RU" sz="1300" dirty="0" smtClean="0">
                <a:solidFill>
                  <a:schemeClr val="tx1"/>
                </a:solidFill>
                <a:effectLst/>
              </a:rPr>
            </a:br>
            <a:r>
              <a:rPr lang="ru-RU" sz="1300" dirty="0" smtClean="0">
                <a:solidFill>
                  <a:schemeClr val="tx1"/>
                </a:solidFill>
                <a:effectLst/>
              </a:rPr>
              <a:t/>
            </a:r>
            <a:br>
              <a:rPr lang="ru-RU" sz="1300" dirty="0" smtClean="0">
                <a:solidFill>
                  <a:schemeClr val="tx1"/>
                </a:solidFill>
                <a:effectLst/>
              </a:rPr>
            </a:br>
            <a:r>
              <a:rPr lang="ru-RU" sz="1600" dirty="0" smtClean="0">
                <a:solidFill>
                  <a:schemeClr val="tx1"/>
                </a:solidFill>
                <a:effectLst/>
              </a:rPr>
              <a:t>Цель</a:t>
            </a:r>
            <a:r>
              <a:rPr lang="ru-RU" sz="1600" dirty="0" smtClean="0">
                <a:solidFill>
                  <a:schemeClr val="tx1"/>
                </a:solidFill>
                <a:effectLst/>
              </a:rPr>
              <a:t>: </a:t>
            </a:r>
            <a:br>
              <a:rPr lang="ru-RU" sz="1600" dirty="0" smtClean="0">
                <a:solidFill>
                  <a:schemeClr val="tx1"/>
                </a:solidFill>
                <a:effectLst/>
              </a:rPr>
            </a:br>
            <a:r>
              <a:rPr lang="ru-RU" sz="1600" dirty="0" smtClean="0">
                <a:solidFill>
                  <a:schemeClr val="tx1"/>
                </a:solidFill>
                <a:effectLst/>
              </a:rPr>
              <a:t>1.телесно прочувствовать физические изменения при курении от воздействия никотина на сердце.</a:t>
            </a:r>
            <a:br>
              <a:rPr lang="ru-RU" sz="1600" dirty="0" smtClean="0">
                <a:solidFill>
                  <a:schemeClr val="tx1"/>
                </a:solidFill>
                <a:effectLst/>
              </a:rPr>
            </a:br>
            <a:r>
              <a:rPr lang="ru-RU" sz="1600" dirty="0" smtClean="0">
                <a:solidFill>
                  <a:schemeClr val="tx1"/>
                </a:solidFill>
                <a:effectLst/>
              </a:rPr>
              <a:t>2. телесно прочувствовать сердце и нарушение кровоснабжения органов всего тела при его перебоях. </a:t>
            </a:r>
            <a:br>
              <a:rPr lang="ru-RU" sz="1600" dirty="0" smtClean="0">
                <a:solidFill>
                  <a:schemeClr val="tx1"/>
                </a:solidFill>
                <a:effectLst/>
              </a:rPr>
            </a:br>
            <a:r>
              <a:rPr lang="ru-RU" sz="1600" dirty="0" smtClean="0">
                <a:solidFill>
                  <a:schemeClr val="tx1"/>
                </a:solidFill>
                <a:effectLst/>
              </a:rPr>
              <a:t>3. построение ассоциации работы сердца с работой машины. Краткое ознакомление с заболеваниями курильщика.</a:t>
            </a:r>
            <a:br>
              <a:rPr lang="ru-RU" sz="1600" dirty="0" smtClean="0">
                <a:solidFill>
                  <a:schemeClr val="tx1"/>
                </a:solidFill>
                <a:effectLst/>
              </a:rPr>
            </a:br>
            <a:r>
              <a:rPr lang="ru-RU" sz="1600" dirty="0" smtClean="0">
                <a:solidFill>
                  <a:schemeClr val="tx1"/>
                </a:solidFill>
                <a:effectLst/>
              </a:rPr>
              <a:t>Загадка </a:t>
            </a:r>
            <a:br>
              <a:rPr lang="ru-RU" sz="1600" dirty="0" smtClean="0">
                <a:solidFill>
                  <a:schemeClr val="tx1"/>
                </a:solidFill>
                <a:effectLst/>
              </a:rPr>
            </a:br>
            <a:r>
              <a:rPr lang="ru-RU" sz="1600" i="1" dirty="0" smtClean="0">
                <a:solidFill>
                  <a:schemeClr val="tx1"/>
                </a:solidFill>
                <a:effectLst/>
              </a:rPr>
              <a:t>Изо дня в день из минуты в минутку тикает что-то круглые сутки. Этот моторчик слева в груди, реки он крови гоняет внутри (сердце</a:t>
            </a:r>
            <a:r>
              <a:rPr lang="ru-RU" sz="1600" i="1" dirty="0" smtClean="0">
                <a:solidFill>
                  <a:schemeClr val="tx1"/>
                </a:solidFill>
                <a:effectLst/>
              </a:rPr>
              <a:t>)</a:t>
            </a:r>
            <a:r>
              <a:rPr lang="ru-RU" sz="1600" dirty="0" smtClean="0">
                <a:solidFill>
                  <a:schemeClr val="tx1"/>
                </a:solidFill>
                <a:effectLst/>
              </a:rPr>
              <a:t/>
            </a:r>
            <a:br>
              <a:rPr lang="ru-RU" sz="1600" dirty="0" smtClean="0">
                <a:solidFill>
                  <a:schemeClr val="tx1"/>
                </a:solidFill>
                <a:effectLst/>
              </a:rPr>
            </a:br>
            <a:r>
              <a:rPr lang="ru-RU" sz="1600" dirty="0" smtClean="0">
                <a:solidFill>
                  <a:schemeClr val="tx1"/>
                </a:solidFill>
                <a:effectLst/>
              </a:rPr>
              <a:t>Участники рассаживаются в круг – они органы человека. Органам раздаются карточки с названием ( лёгкое 1, лёгкое 2,почка 1, почка 2, печень, желудок, кишечник, мочевой пузырь, поджелудочная железа, селезёнка) Сердце, тот кто первый отгадает загадку про сердце.</a:t>
            </a:r>
            <a:br>
              <a:rPr lang="ru-RU" sz="1600" dirty="0" smtClean="0">
                <a:solidFill>
                  <a:schemeClr val="tx1"/>
                </a:solidFill>
                <a:effectLst/>
              </a:rPr>
            </a:br>
            <a:r>
              <a:rPr lang="ru-RU" sz="1600" dirty="0" smtClean="0">
                <a:solidFill>
                  <a:schemeClr val="tx1"/>
                </a:solidFill>
                <a:effectLst/>
              </a:rPr>
              <a:t>«Сердце» раздаёт фишки «органам», по одной каждому, по кругу, фишка это «кровь».</a:t>
            </a:r>
            <a:br>
              <a:rPr lang="ru-RU" sz="1600" dirty="0" smtClean="0">
                <a:solidFill>
                  <a:schemeClr val="tx1"/>
                </a:solidFill>
                <a:effectLst/>
              </a:rPr>
            </a:br>
            <a:r>
              <a:rPr lang="ru-RU" sz="1600" dirty="0" smtClean="0">
                <a:solidFill>
                  <a:schemeClr val="tx1"/>
                </a:solidFill>
                <a:effectLst/>
              </a:rPr>
              <a:t> Условие на время выполнения упражнения «сердце» берёт по 2 фишки со стола – «кровотока». Засекается время работы сердца по снабжению всех органов «кровью». Это время работы «сердца» здорового </a:t>
            </a:r>
            <a:r>
              <a:rPr lang="ru-RU" sz="1600" dirty="0" smtClean="0">
                <a:solidFill>
                  <a:schemeClr val="tx1"/>
                </a:solidFill>
                <a:effectLst/>
              </a:rPr>
              <a:t>человека.</a:t>
            </a:r>
            <a:br>
              <a:rPr lang="ru-RU" sz="1600" dirty="0" smtClean="0">
                <a:solidFill>
                  <a:schemeClr val="tx1"/>
                </a:solidFill>
                <a:effectLst/>
              </a:rPr>
            </a:br>
            <a:r>
              <a:rPr lang="ru-RU" sz="1600" dirty="0" smtClean="0">
                <a:solidFill>
                  <a:schemeClr val="tx1"/>
                </a:solidFill>
                <a:effectLst/>
              </a:rPr>
              <a:t/>
            </a:r>
            <a:br>
              <a:rPr lang="ru-RU" sz="1600" dirty="0" smtClean="0">
                <a:solidFill>
                  <a:schemeClr val="tx1"/>
                </a:solidFill>
                <a:effectLst/>
              </a:rPr>
            </a:br>
            <a:r>
              <a:rPr lang="en-US" sz="1600" u="sng" dirty="0" smtClean="0">
                <a:solidFill>
                  <a:schemeClr val="tx1"/>
                </a:solidFill>
                <a:effectLst/>
              </a:rPr>
              <a:t>I</a:t>
            </a:r>
            <a:r>
              <a:rPr lang="ru-RU" sz="1600" u="sng" dirty="0" smtClean="0">
                <a:solidFill>
                  <a:schemeClr val="tx1"/>
                </a:solidFill>
                <a:effectLst/>
              </a:rPr>
              <a:t> «Спокойное </a:t>
            </a:r>
            <a:r>
              <a:rPr lang="ru-RU" sz="1600" u="sng" dirty="0" err="1" smtClean="0">
                <a:solidFill>
                  <a:schemeClr val="tx1"/>
                </a:solidFill>
                <a:effectLst/>
              </a:rPr>
              <a:t>серцебиение</a:t>
            </a:r>
            <a:r>
              <a:rPr lang="ru-RU" sz="1600" u="sng" dirty="0" smtClean="0">
                <a:solidFill>
                  <a:schemeClr val="tx1"/>
                </a:solidFill>
                <a:effectLst/>
              </a:rPr>
              <a:t>»</a:t>
            </a:r>
            <a:r>
              <a:rPr lang="ru-RU" sz="1600" dirty="0" smtClean="0">
                <a:solidFill>
                  <a:schemeClr val="tx1"/>
                </a:solidFill>
                <a:effectLst/>
              </a:rPr>
              <a:t/>
            </a:r>
            <a:br>
              <a:rPr lang="ru-RU" sz="1600" dirty="0" smtClean="0">
                <a:solidFill>
                  <a:schemeClr val="tx1"/>
                </a:solidFill>
                <a:effectLst/>
              </a:rPr>
            </a:br>
            <a:r>
              <a:rPr lang="ru-RU" sz="1600" dirty="0" smtClean="0">
                <a:solidFill>
                  <a:schemeClr val="tx1"/>
                </a:solidFill>
                <a:effectLst/>
              </a:rPr>
              <a:t>Сердце спокойно раздаёт фишки на которых написано слово «кровь</a:t>
            </a:r>
            <a:r>
              <a:rPr lang="ru-RU" sz="1600" dirty="0" smtClean="0">
                <a:solidFill>
                  <a:schemeClr val="tx1"/>
                </a:solidFill>
                <a:effectLst/>
              </a:rPr>
              <a:t>».</a:t>
            </a:r>
            <a:r>
              <a:rPr lang="ru-RU" sz="1600" dirty="0" smtClean="0">
                <a:solidFill>
                  <a:schemeClr val="tx1"/>
                </a:solidFill>
                <a:effectLst/>
              </a:rPr>
              <a:t/>
            </a:r>
            <a:br>
              <a:rPr lang="ru-RU" sz="1600" dirty="0" smtClean="0">
                <a:solidFill>
                  <a:schemeClr val="tx1"/>
                </a:solidFill>
                <a:effectLst/>
              </a:rPr>
            </a:br>
            <a:r>
              <a:rPr lang="en-US" sz="1600" u="sng" dirty="0" smtClean="0">
                <a:solidFill>
                  <a:schemeClr val="tx1"/>
                </a:solidFill>
                <a:effectLst/>
              </a:rPr>
              <a:t>II</a:t>
            </a:r>
            <a:r>
              <a:rPr lang="ru-RU" sz="1600" u="sng" dirty="0" smtClean="0">
                <a:solidFill>
                  <a:schemeClr val="tx1"/>
                </a:solidFill>
                <a:effectLst/>
              </a:rPr>
              <a:t>  Парильщику 5 лет.</a:t>
            </a:r>
            <a:r>
              <a:rPr lang="ru-RU" sz="1600" dirty="0" smtClean="0">
                <a:solidFill>
                  <a:schemeClr val="tx1"/>
                </a:solidFill>
                <a:effectLst/>
              </a:rPr>
              <a:t/>
            </a:r>
            <a:br>
              <a:rPr lang="ru-RU" sz="1600" dirty="0" smtClean="0">
                <a:solidFill>
                  <a:schemeClr val="tx1"/>
                </a:solidFill>
                <a:effectLst/>
              </a:rPr>
            </a:br>
            <a:r>
              <a:rPr lang="ru-RU" sz="1600" dirty="0" smtClean="0">
                <a:solidFill>
                  <a:schemeClr val="tx1"/>
                </a:solidFill>
                <a:effectLst/>
              </a:rPr>
              <a:t>Условия выполнения аналогичны вышеописанному, но время общего «снабжения кровью» сокращается вдвое. «Никотин», ведущий данного упражнения, словес­но подгоняет «сердце</a:t>
            </a:r>
            <a:r>
              <a:rPr lang="ru-RU" sz="1600" dirty="0" smtClean="0">
                <a:solidFill>
                  <a:schemeClr val="tx1"/>
                </a:solidFill>
                <a:effectLst/>
              </a:rPr>
              <a:t>».</a:t>
            </a:r>
            <a:r>
              <a:rPr lang="ru-RU" sz="1600" dirty="0" smtClean="0">
                <a:solidFill>
                  <a:schemeClr val="tx1"/>
                </a:solidFill>
                <a:effectLst/>
              </a:rPr>
              <a:t/>
            </a:r>
            <a:br>
              <a:rPr lang="ru-RU" sz="1600" dirty="0" smtClean="0">
                <a:solidFill>
                  <a:schemeClr val="tx1"/>
                </a:solidFill>
                <a:effectLst/>
              </a:rPr>
            </a:br>
            <a:r>
              <a:rPr lang="en-US" sz="1600" u="sng" dirty="0" smtClean="0">
                <a:solidFill>
                  <a:schemeClr val="tx1"/>
                </a:solidFill>
                <a:effectLst/>
              </a:rPr>
              <a:t>III </a:t>
            </a:r>
            <a:r>
              <a:rPr lang="ru-RU" sz="1600" u="sng" dirty="0" smtClean="0">
                <a:solidFill>
                  <a:schemeClr val="tx1"/>
                </a:solidFill>
                <a:effectLst/>
              </a:rPr>
              <a:t>«Парильщику 10 лет».</a:t>
            </a:r>
            <a:r>
              <a:rPr lang="ru-RU" sz="1600" dirty="0" smtClean="0">
                <a:solidFill>
                  <a:schemeClr val="tx1"/>
                </a:solidFill>
                <a:effectLst/>
              </a:rPr>
              <a:t/>
            </a:r>
            <a:br>
              <a:rPr lang="ru-RU" sz="1600" dirty="0" smtClean="0">
                <a:solidFill>
                  <a:schemeClr val="tx1"/>
                </a:solidFill>
                <a:effectLst/>
              </a:rPr>
            </a:br>
            <a:r>
              <a:rPr lang="ru-RU" sz="1600" dirty="0" smtClean="0">
                <a:solidFill>
                  <a:schemeClr val="tx1"/>
                </a:solidFill>
                <a:effectLst/>
              </a:rPr>
              <a:t>Условия выполнения аналогичны. Время выполнения опять сокращает­ся в 2 раза.   </a:t>
            </a:r>
            <a:br>
              <a:rPr lang="ru-RU" sz="1600" dirty="0" smtClean="0">
                <a:solidFill>
                  <a:schemeClr val="tx1"/>
                </a:solidFill>
                <a:effectLst/>
              </a:rPr>
            </a:br>
            <a:r>
              <a:rPr lang="ru-RU" sz="1600" dirty="0" smtClean="0">
                <a:solidFill>
                  <a:schemeClr val="tx1"/>
                </a:solidFill>
                <a:effectLst/>
              </a:rPr>
              <a:t>По окончании моделирования «Воз­действие никотина на сердце» глав­ные действующие лица, «сердце» и «органы» делятся полученными ощущениями.</a:t>
            </a:r>
            <a:r>
              <a:rPr lang="ru-RU" dirty="0" smtClean="0">
                <a:solidFill>
                  <a:schemeClr val="tx1"/>
                </a:solidFill>
                <a:effectLst/>
              </a:rPr>
              <a:t/>
            </a:r>
            <a:br>
              <a:rPr lang="ru-RU" dirty="0" smtClean="0">
                <a:solidFill>
                  <a:schemeClr val="tx1"/>
                </a:solidFill>
                <a:effectLst/>
              </a:rPr>
            </a:br>
            <a:r>
              <a:rPr lang="ru-RU" dirty="0" smtClean="0">
                <a:solidFill>
                  <a:schemeClr val="tx1"/>
                </a:solidFill>
                <a:effectLst/>
              </a:rPr>
              <a:t> </a:t>
            </a:r>
            <a:r>
              <a:rPr lang="ru-RU" dirty="0" smtClean="0"/>
              <a:t/>
            </a:r>
            <a:br>
              <a:rPr lang="ru-RU" dirty="0" smtClean="0"/>
            </a:b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8075240" cy="1786210"/>
          </a:xfrm>
        </p:spPr>
        <p:txBody>
          <a:bodyPr/>
          <a:lstStyle/>
          <a:p>
            <a:r>
              <a:rPr lang="ru-RU" dirty="0" smtClean="0">
                <a:solidFill>
                  <a:schemeClr val="tx1"/>
                </a:solidFill>
                <a:effectLst/>
              </a:rPr>
              <a:t>Упражнение «Сосуды»</a:t>
            </a:r>
            <a:endParaRPr lang="ru-RU" dirty="0">
              <a:solidFill>
                <a:schemeClr val="tx1"/>
              </a:solidFill>
              <a:effectLst/>
            </a:endParaRPr>
          </a:p>
        </p:txBody>
      </p:sp>
      <p:pic>
        <p:nvPicPr>
          <p:cNvPr id="7169" name="Picture 1"/>
          <p:cNvPicPr>
            <a:picLocks noChangeAspect="1" noChangeArrowheads="1"/>
          </p:cNvPicPr>
          <p:nvPr/>
        </p:nvPicPr>
        <p:blipFill>
          <a:blip r:embed="rId2" cstate="print"/>
          <a:srcRect/>
          <a:stretch>
            <a:fillRect/>
          </a:stretch>
        </p:blipFill>
        <p:spPr bwMode="auto">
          <a:xfrm>
            <a:off x="179512" y="1772816"/>
            <a:ext cx="3600400" cy="2160240"/>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cstate="print"/>
          <a:srcRect/>
          <a:stretch>
            <a:fillRect/>
          </a:stretch>
        </p:blipFill>
        <p:spPr bwMode="auto">
          <a:xfrm>
            <a:off x="5364088" y="1628800"/>
            <a:ext cx="3480386" cy="2088232"/>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3203848" y="4149080"/>
            <a:ext cx="3683224" cy="22099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85720" y="214290"/>
            <a:ext cx="8501122" cy="6286544"/>
          </a:xfrm>
        </p:spPr>
        <p:txBody>
          <a:bodyPr>
            <a:normAutofit fontScale="55000" lnSpcReduction="20000"/>
          </a:bodyPr>
          <a:lstStyle/>
          <a:p>
            <a:pPr algn="l"/>
            <a:r>
              <a:rPr lang="ru-RU" sz="2900" b="1" dirty="0" smtClean="0"/>
              <a:t>Цель: </a:t>
            </a:r>
            <a:endParaRPr lang="ru-RU" sz="2900" dirty="0" smtClean="0"/>
          </a:p>
          <a:p>
            <a:pPr algn="l"/>
            <a:r>
              <a:rPr lang="ru-RU" sz="2900" dirty="0" smtClean="0"/>
              <a:t>1.телесно почувствовать изменения, происходящие в сосудах под воздействием окиси углерода и различных видов ядов.</a:t>
            </a:r>
          </a:p>
          <a:p>
            <a:pPr algn="l"/>
            <a:r>
              <a:rPr lang="ru-RU" sz="2900" dirty="0" smtClean="0"/>
              <a:t>2. телесно осознать закупорку и лопание сосудов.</a:t>
            </a:r>
          </a:p>
          <a:p>
            <a:pPr algn="l"/>
            <a:r>
              <a:rPr lang="ru-RU" sz="2900" dirty="0" smtClean="0"/>
              <a:t>3. построение ассоциации сосудистой системы с водопроводом. Краткое ознакомление с сосудистыми заболева­ниями курильщика.</a:t>
            </a:r>
          </a:p>
          <a:p>
            <a:pPr algn="l"/>
            <a:r>
              <a:rPr lang="ru-RU" sz="2900" b="1" dirty="0" smtClean="0"/>
              <a:t>Воздействие окиси углерода.</a:t>
            </a:r>
            <a:endParaRPr lang="ru-RU" sz="2900" dirty="0" smtClean="0"/>
          </a:p>
          <a:p>
            <a:pPr algn="l"/>
            <a:r>
              <a:rPr lang="ru-RU" sz="2900" dirty="0" smtClean="0"/>
              <a:t>Моделирование облитерации (заку­порки сосудов).</a:t>
            </a:r>
          </a:p>
          <a:p>
            <a:pPr algn="l"/>
            <a:r>
              <a:rPr lang="ru-RU" sz="2900" dirty="0" smtClean="0"/>
              <a:t>Участники делятся: 2/3 на «сосуд» и 1/3-«кровь».</a:t>
            </a:r>
          </a:p>
          <a:p>
            <a:pPr algn="l"/>
            <a:r>
              <a:rPr lang="ru-RU" sz="2900" dirty="0" smtClean="0"/>
              <a:t>«Сосуд» - 2 шеренги ребят лицом друг к другу, руки соединены в ладо­нях, стоят на расстоянии большого шага.</a:t>
            </a:r>
          </a:p>
          <a:p>
            <a:pPr algn="l"/>
            <a:r>
              <a:rPr lang="ru-RU" sz="2900" dirty="0" smtClean="0"/>
              <a:t>«Кровь» - шеренга ребят,  стоящих друг за другом, руки сцеплены. Ведущий - «сердце</a:t>
            </a:r>
            <a:r>
              <a:rPr lang="ru-RU" sz="2900" dirty="0" smtClean="0"/>
              <a:t>».</a:t>
            </a:r>
          </a:p>
          <a:p>
            <a:pPr algn="l"/>
            <a:endParaRPr lang="ru-RU" sz="2900" dirty="0" smtClean="0"/>
          </a:p>
          <a:p>
            <a:pPr algn="l"/>
            <a:r>
              <a:rPr lang="ru-RU" sz="2900" b="1" u="sng" dirty="0" smtClean="0"/>
              <a:t>«Здоровый человек»</a:t>
            </a:r>
            <a:endParaRPr lang="ru-RU" sz="2900" u="sng" dirty="0" smtClean="0"/>
          </a:p>
          <a:p>
            <a:pPr algn="l"/>
            <a:r>
              <a:rPr lang="ru-RU" sz="2900" dirty="0" smtClean="0"/>
              <a:t>«Кровь»   спокойно   проходит   через «сосуд».</a:t>
            </a:r>
          </a:p>
          <a:p>
            <a:pPr algn="l"/>
            <a:r>
              <a:rPr lang="ru-RU" sz="2900" b="1" u="sng" dirty="0" smtClean="0"/>
              <a:t>«Курильщику 5 лет».</a:t>
            </a:r>
            <a:endParaRPr lang="ru-RU" sz="2900" u="sng" dirty="0" smtClean="0"/>
          </a:p>
          <a:p>
            <a:pPr algn="l"/>
            <a:r>
              <a:rPr lang="ru-RU" sz="2900" dirty="0" smtClean="0"/>
              <a:t>Участники «сосуда» делают неболь­шой шаг друг к другу - «сосуд» сужается.</a:t>
            </a:r>
            <a:r>
              <a:rPr lang="ru-RU" sz="2900" b="1" dirty="0" smtClean="0"/>
              <a:t> </a:t>
            </a:r>
            <a:r>
              <a:rPr lang="ru-RU" sz="2900" dirty="0" smtClean="0"/>
              <a:t>«Сердце» проталкивает «кровь» в момент прохождения через «сосуд».</a:t>
            </a:r>
          </a:p>
          <a:p>
            <a:pPr algn="l"/>
            <a:r>
              <a:rPr lang="ru-RU" sz="2900" b="1" u="sng" dirty="0" smtClean="0"/>
              <a:t>«Курильщику 10 лет».</a:t>
            </a:r>
            <a:r>
              <a:rPr lang="ru-RU" sz="2900" b="1" dirty="0" smtClean="0"/>
              <a:t/>
            </a:r>
            <a:br>
              <a:rPr lang="ru-RU" sz="2900" b="1" dirty="0" smtClean="0"/>
            </a:br>
            <a:r>
              <a:rPr lang="ru-RU" sz="2900" dirty="0" smtClean="0"/>
              <a:t>Участники сосуда   делают еще один небольшой шаг друг к другу. Возмож­но, плотное прилегание тел участни­ков, изображающих «сосуд».</a:t>
            </a:r>
            <a:br>
              <a:rPr lang="ru-RU" sz="2900" dirty="0" smtClean="0"/>
            </a:br>
            <a:r>
              <a:rPr lang="ru-RU" sz="2900" dirty="0" smtClean="0"/>
              <a:t>«Сердце» толкает «кровь» при про­хождении участников «кровь» через «сосуд».</a:t>
            </a:r>
          </a:p>
          <a:p>
            <a:pPr algn="l"/>
            <a:r>
              <a:rPr lang="ru-RU" sz="2900" dirty="0" smtClean="0"/>
              <a:t>П</a:t>
            </a:r>
            <a:r>
              <a:rPr lang="ru-RU" sz="2900" u="sng" dirty="0" smtClean="0"/>
              <a:t>римечание</a:t>
            </a:r>
            <a:r>
              <a:rPr lang="ru-RU" sz="2900" dirty="0" smtClean="0"/>
              <a:t>. В этой части модели­рующего упражнения возможны ди­намические проявления: возможно столпотворение ребят- «закупорка сосудов» и прорывы шеренг - «лопание сосудов». Ведущий отслеживает динамику, предохраняя ребят от ушибов.</a:t>
            </a:r>
          </a:p>
          <a:p>
            <a:pPr algn="l"/>
            <a:r>
              <a:rPr lang="ru-RU" sz="2900" dirty="0" smtClean="0"/>
              <a:t>По окончании моделирования «сосуды» и «кровь»  делятся полученными ощущениями.</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467544" y="107517"/>
            <a:ext cx="8676456"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Кому ни в коем случае нельзя курить электронные сигарет любых видов?</a:t>
            </a:r>
            <a:endParaRPr kumimoji="0" lang="ru-RU" sz="24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Беременным женщинам</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Аллергикам</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Лицам в возрасте до 18 лет</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Некурящим</a:t>
            </a:r>
          </a:p>
          <a:p>
            <a:pPr marL="0" marR="0" lvl="0" indent="0" algn="l" defTabSz="914400" rtl="0" eaLnBrk="0" fontAlgn="base" latinLnBrk="0" hangingPunct="0">
              <a:lnSpc>
                <a:spcPct val="100000"/>
              </a:lnSpc>
              <a:spcBef>
                <a:spcPct val="0"/>
              </a:spcBef>
              <a:spcAft>
                <a:spcPct val="0"/>
              </a:spcAft>
              <a:buClrTx/>
              <a:buSzTx/>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Каждый курильщик электронных устройств обязан знать, что:</a:t>
            </a:r>
            <a:endParaRPr kumimoji="0" lang="ru-RU" sz="24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Курение парящих устройств не является альтернативой курению обычных сигарет.</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Курение электронных устройств может вызвать рак, заболевания легких и сердца.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Курение электронных устройств не исключает никотиновую зависимость.</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Общее использование одним устройством может привести к заражению гепатитом и туберкулезом, </a:t>
            </a:r>
            <a:r>
              <a:rPr kumimoji="0" lang="ru-RU" sz="2400" b="0" i="0" u="none" strike="noStrike" cap="none" normalizeH="0" baseline="0" dirty="0" err="1" smtClean="0">
                <a:ln>
                  <a:noFill/>
                </a:ln>
                <a:solidFill>
                  <a:srgbClr val="212529"/>
                </a:solidFill>
                <a:effectLst/>
                <a:latin typeface="Times New Roman" pitchFamily="18" charset="0"/>
                <a:ea typeface="Times New Roman" pitchFamily="18" charset="0"/>
                <a:cs typeface="Times New Roman" pitchFamily="18" charset="0"/>
              </a:rPr>
              <a:t>ковидом</a:t>
            </a:r>
            <a:r>
              <a:rPr kumimoji="0" lang="ru-RU" sz="2400" b="0" i="0" u="none" strike="noStrike" cap="none" normalizeH="0" baseline="0" dirty="0" smtClean="0">
                <a:ln>
                  <a:noFill/>
                </a:ln>
                <a:solidFill>
                  <a:srgbClr val="212529"/>
                </a:solidFill>
                <a:effectLst/>
                <a:latin typeface="Times New Roman" pitchFamily="18" charset="0"/>
                <a:ea typeface="Times New Roman" pitchFamily="18" charset="0"/>
                <a:cs typeface="Times New Roman" pitchFamily="18" charset="0"/>
              </a:rPr>
              <a:t>.</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effectLst/>
                <a:latin typeface="Times New Roman" pitchFamily="18" charset="0"/>
                <a:cs typeface="Times New Roman" pitchFamily="18" charset="0"/>
              </a:rPr>
              <a:t>Законодательство РФ</a:t>
            </a:r>
            <a:endParaRPr lang="ru-RU" b="1" dirty="0">
              <a:solidFill>
                <a:schemeClr val="tx1"/>
              </a:solidFill>
              <a:effectLst/>
              <a:latin typeface="Times New Roman" pitchFamily="18" charset="0"/>
              <a:cs typeface="Times New Roman" pitchFamily="18" charset="0"/>
            </a:endParaRPr>
          </a:p>
        </p:txBody>
      </p:sp>
      <p:sp>
        <p:nvSpPr>
          <p:cNvPr id="3" name="Прямоугольник 2"/>
          <p:cNvSpPr/>
          <p:nvPr/>
        </p:nvSpPr>
        <p:spPr>
          <a:xfrm>
            <a:off x="3635896" y="1484784"/>
            <a:ext cx="4824536" cy="2585323"/>
          </a:xfrm>
          <a:prstGeom prst="rect">
            <a:avLst/>
          </a:prstGeom>
        </p:spPr>
        <p:txBody>
          <a:bodyPr wrap="square">
            <a:spAutoFit/>
          </a:bodyPr>
          <a:lstStyle/>
          <a:p>
            <a:r>
              <a:rPr lang="ru-RU" dirty="0" smtClean="0">
                <a:latin typeface="Times New Roman" pitchFamily="18" charset="0"/>
                <a:cs typeface="Times New Roman" pitchFamily="18" charset="0"/>
              </a:rPr>
              <a:t>Федеральный закон от 23 февраля 2013 г. № </a:t>
            </a:r>
            <a:r>
              <a:rPr lang="ru-RU" b="1" dirty="0" smtClean="0">
                <a:latin typeface="Times New Roman" pitchFamily="18" charset="0"/>
                <a:cs typeface="Times New Roman" pitchFamily="18" charset="0"/>
              </a:rPr>
              <a:t>15-ФЗ</a:t>
            </a:r>
            <a:r>
              <a:rPr lang="ru-RU" dirty="0" smtClean="0">
                <a:latin typeface="Times New Roman" pitchFamily="18" charset="0"/>
                <a:cs typeface="Times New Roman" pitchFamily="18" charset="0"/>
              </a:rPr>
              <a:t> «Об охране здоровья граждан от воздействия окружающего табачного дыма, последствий потребления табака или потребления </a:t>
            </a:r>
            <a:r>
              <a:rPr lang="ru-RU" dirty="0" err="1" smtClean="0">
                <a:latin typeface="Times New Roman" pitchFamily="18" charset="0"/>
                <a:cs typeface="Times New Roman" pitchFamily="18" charset="0"/>
              </a:rPr>
              <a:t>никотинсодержащей</a:t>
            </a:r>
            <a:r>
              <a:rPr lang="ru-RU" dirty="0" smtClean="0">
                <a:latin typeface="Times New Roman" pitchFamily="18" charset="0"/>
                <a:cs typeface="Times New Roman" pitchFamily="18" charset="0"/>
              </a:rPr>
              <a:t> продукции» устанавливает однозначный запрет на курение «</a:t>
            </a:r>
            <a:r>
              <a:rPr lang="ru-RU" dirty="0" err="1" smtClean="0">
                <a:latin typeface="Times New Roman" pitchFamily="18" charset="0"/>
                <a:cs typeface="Times New Roman" pitchFamily="18" charset="0"/>
              </a:rPr>
              <a:t>вейпов</a:t>
            </a:r>
            <a:r>
              <a:rPr lang="ru-RU" dirty="0" smtClean="0">
                <a:latin typeface="Times New Roman" pitchFamily="18" charset="0"/>
                <a:cs typeface="Times New Roman" pitchFamily="18" charset="0"/>
              </a:rPr>
              <a:t>» на территории школ в </a:t>
            </a:r>
            <a:r>
              <a:rPr lang="ru-RU" dirty="0" err="1" smtClean="0">
                <a:latin typeface="Times New Roman" pitchFamily="18" charset="0"/>
                <a:cs typeface="Times New Roman" pitchFamily="18" charset="0"/>
              </a:rPr>
              <a:t>пп</a:t>
            </a:r>
            <a:r>
              <a:rPr lang="ru-RU" dirty="0" smtClean="0">
                <a:latin typeface="Times New Roman" pitchFamily="18" charset="0"/>
                <a:cs typeface="Times New Roman" pitchFamily="18" charset="0"/>
              </a:rPr>
              <a:t>. 1 части 1 статьи 12.</a:t>
            </a:r>
          </a:p>
          <a:p>
            <a:endParaRPr lang="ru-RU" dirty="0">
              <a:latin typeface="Times New Roman" pitchFamily="18" charset="0"/>
              <a:cs typeface="Times New Roman" pitchFamily="18" charset="0"/>
            </a:endParaRPr>
          </a:p>
        </p:txBody>
      </p:sp>
      <p:sp>
        <p:nvSpPr>
          <p:cNvPr id="4" name="Прямоугольник 3"/>
          <p:cNvSpPr/>
          <p:nvPr/>
        </p:nvSpPr>
        <p:spPr>
          <a:xfrm>
            <a:off x="899592" y="4293096"/>
            <a:ext cx="6984776" cy="1754326"/>
          </a:xfrm>
          <a:prstGeom prst="rect">
            <a:avLst/>
          </a:prstGeom>
        </p:spPr>
        <p:txBody>
          <a:bodyPr wrap="square">
            <a:spAutoFit/>
          </a:bodyPr>
          <a:lstStyle/>
          <a:p>
            <a:r>
              <a:rPr lang="ru-RU" dirty="0" smtClean="0">
                <a:latin typeface="Times New Roman" pitchFamily="18" charset="0"/>
                <a:cs typeface="Times New Roman" pitchFamily="18" charset="0"/>
              </a:rPr>
              <a:t>Нарушение установленного федеральным законом запрета курения табака на отдельных территориях, в помещениях и на объектах влечет наложение административного штрафа на граждан в размере от 500 до 1500 рублей (ч. 1 ст. 6.24 </a:t>
            </a:r>
            <a:r>
              <a:rPr lang="ru-RU" dirty="0" err="1" smtClean="0">
                <a:latin typeface="Times New Roman" pitchFamily="18" charset="0"/>
                <a:cs typeface="Times New Roman" pitchFamily="18" charset="0"/>
              </a:rPr>
              <a:t>КоАП</a:t>
            </a:r>
            <a:r>
              <a:rPr lang="ru-RU" dirty="0" smtClean="0">
                <a:latin typeface="Times New Roman" pitchFamily="18" charset="0"/>
                <a:cs typeface="Times New Roman" pitchFamily="18" charset="0"/>
              </a:rPr>
              <a:t> РФ). </a:t>
            </a:r>
          </a:p>
          <a:p>
            <a:r>
              <a:rPr lang="ru-RU" dirty="0" smtClean="0">
                <a:latin typeface="Times New Roman" pitchFamily="18" charset="0"/>
                <a:cs typeface="Times New Roman" pitchFamily="18" charset="0"/>
              </a:rPr>
              <a:t>Более жесткое наказание – от 2000 до 3000 рублей предусмотрено для тех, кто курит на детских площадках (ч. 2 ст. 6.24 </a:t>
            </a:r>
            <a:r>
              <a:rPr lang="ru-RU" dirty="0" err="1" smtClean="0">
                <a:latin typeface="Times New Roman" pitchFamily="18" charset="0"/>
                <a:cs typeface="Times New Roman" pitchFamily="18" charset="0"/>
              </a:rPr>
              <a:t>КоАП</a:t>
            </a:r>
            <a:r>
              <a:rPr lang="ru-RU" dirty="0" smtClean="0">
                <a:latin typeface="Times New Roman" pitchFamily="18" charset="0"/>
                <a:cs typeface="Times New Roman" pitchFamily="18" charset="0"/>
              </a:rPr>
              <a:t> РФ).</a:t>
            </a:r>
            <a:endParaRPr lang="ru-RU" dirty="0">
              <a:latin typeface="Times New Roman" pitchFamily="18" charset="0"/>
              <a:cs typeface="Times New Roman" pitchFamily="18" charset="0"/>
            </a:endParaRPr>
          </a:p>
        </p:txBody>
      </p:sp>
      <p:pic>
        <p:nvPicPr>
          <p:cNvPr id="5122" name="Picture 2" descr="https://phonoteka.org/uploads/posts/2021-04/1619489630_8-phonoteka_org-p-fon-dlya-prezentatsii-po-trudovomu-pravu-8.jpg"/>
          <p:cNvPicPr>
            <a:picLocks noChangeAspect="1" noChangeArrowheads="1"/>
          </p:cNvPicPr>
          <p:nvPr/>
        </p:nvPicPr>
        <p:blipFill>
          <a:blip r:embed="rId2" cstate="print"/>
          <a:srcRect/>
          <a:stretch>
            <a:fillRect/>
          </a:stretch>
        </p:blipFill>
        <p:spPr bwMode="auto">
          <a:xfrm>
            <a:off x="179512" y="1844824"/>
            <a:ext cx="3223381" cy="221234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2290266"/>
          </a:xfrm>
        </p:spPr>
        <p:txBody>
          <a:bodyPr/>
          <a:lstStyle/>
          <a:p>
            <a:r>
              <a:rPr lang="ru-RU" dirty="0" smtClean="0"/>
              <a:t>Спасибо за внимание.</a:t>
            </a:r>
            <a:endParaRPr lang="ru-RU" dirty="0"/>
          </a:p>
        </p:txBody>
      </p:sp>
      <p:pic>
        <p:nvPicPr>
          <p:cNvPr id="4098" name="Picture 2"/>
          <p:cNvPicPr>
            <a:picLocks noChangeAspect="1" noChangeArrowheads="1"/>
          </p:cNvPicPr>
          <p:nvPr/>
        </p:nvPicPr>
        <p:blipFill>
          <a:blip r:embed="rId2" cstate="print"/>
          <a:srcRect/>
          <a:stretch>
            <a:fillRect/>
          </a:stretch>
        </p:blipFill>
        <p:spPr bwMode="auto">
          <a:xfrm>
            <a:off x="-7145" y="0"/>
            <a:ext cx="915114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323527" y="548680"/>
            <a:ext cx="8644439" cy="51125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20688"/>
            <a:ext cx="5400600" cy="5328592"/>
          </a:xfrm>
        </p:spPr>
        <p:txBody>
          <a:bodyPr>
            <a:normAutofit/>
          </a:bodyPr>
          <a:lstStyle/>
          <a:p>
            <a:pPr algn="l"/>
            <a:r>
              <a:rPr lang="ru-RU" sz="2200" b="1" dirty="0" smtClean="0">
                <a:solidFill>
                  <a:schemeClr val="tx1"/>
                </a:solidFill>
                <a:effectLst/>
                <a:latin typeface="Times New Roman" pitchFamily="18" charset="0"/>
                <a:cs typeface="Times New Roman" pitchFamily="18" charset="0"/>
              </a:rPr>
              <a:t>В 1963 году Герберт Гилберт </a:t>
            </a:r>
            <a:r>
              <a:rPr lang="ru-RU" sz="2200" dirty="0" smtClean="0">
                <a:solidFill>
                  <a:schemeClr val="tx1"/>
                </a:solidFill>
                <a:effectLst/>
                <a:latin typeface="Times New Roman" pitchFamily="18" charset="0"/>
                <a:cs typeface="Times New Roman" pitchFamily="18" charset="0"/>
              </a:rPr>
              <a:t>предложил альтернативный способ курения. </a:t>
            </a:r>
            <a:br>
              <a:rPr lang="ru-RU" sz="2200" dirty="0" smtClean="0">
                <a:solidFill>
                  <a:schemeClr val="tx1"/>
                </a:solidFill>
                <a:effectLst/>
                <a:latin typeface="Times New Roman" pitchFamily="18" charset="0"/>
                <a:cs typeface="Times New Roman" pitchFamily="18" charset="0"/>
              </a:rPr>
            </a:br>
            <a:r>
              <a:rPr lang="ru-RU" sz="2200" dirty="0" smtClean="0">
                <a:solidFill>
                  <a:schemeClr val="tx1"/>
                </a:solidFill>
                <a:effectLst/>
                <a:latin typeface="Times New Roman" pitchFamily="18" charset="0"/>
                <a:cs typeface="Times New Roman" pitchFamily="18" charset="0"/>
              </a:rPr>
              <a:t>Эффект в его устройстве достигался прохождением воздуха через специальный фильтр, смачивающийся табачным </a:t>
            </a:r>
            <a:r>
              <a:rPr lang="ru-RU" sz="2200" dirty="0" err="1" smtClean="0">
                <a:solidFill>
                  <a:schemeClr val="tx1"/>
                </a:solidFill>
                <a:effectLst/>
                <a:latin typeface="Times New Roman" pitchFamily="18" charset="0"/>
                <a:cs typeface="Times New Roman" pitchFamily="18" charset="0"/>
              </a:rPr>
              <a:t>ароматизатором</a:t>
            </a:r>
            <a:r>
              <a:rPr lang="ru-RU" sz="2200" dirty="0" smtClean="0">
                <a:solidFill>
                  <a:schemeClr val="tx1"/>
                </a:solidFill>
                <a:effectLst/>
                <a:latin typeface="Times New Roman" pitchFamily="18" charset="0"/>
                <a:cs typeface="Times New Roman" pitchFamily="18" charset="0"/>
              </a:rPr>
              <a:t>. </a:t>
            </a:r>
            <a:br>
              <a:rPr lang="ru-RU" sz="2200" dirty="0" smtClean="0">
                <a:solidFill>
                  <a:schemeClr val="tx1"/>
                </a:solidFill>
                <a:effectLst/>
                <a:latin typeface="Times New Roman" pitchFamily="18" charset="0"/>
                <a:cs typeface="Times New Roman" pitchFamily="18" charset="0"/>
              </a:rPr>
            </a:br>
            <a:r>
              <a:rPr lang="ru-RU" sz="2200" dirty="0" smtClean="0">
                <a:solidFill>
                  <a:schemeClr val="tx1"/>
                </a:solidFill>
                <a:effectLst/>
                <a:latin typeface="Times New Roman" pitchFamily="18" charset="0"/>
                <a:cs typeface="Times New Roman" pitchFamily="18" charset="0"/>
              </a:rPr>
              <a:t>Нагревательный элемент отвечал за повышение температуры самого воздуха, проходящего через фильтрующий элемент. </a:t>
            </a:r>
            <a:br>
              <a:rPr lang="ru-RU" sz="2200" dirty="0" smtClean="0">
                <a:solidFill>
                  <a:schemeClr val="tx1"/>
                </a:solidFill>
                <a:effectLst/>
                <a:latin typeface="Times New Roman" pitchFamily="18" charset="0"/>
                <a:cs typeface="Times New Roman" pitchFamily="18" charset="0"/>
              </a:rPr>
            </a:br>
            <a:r>
              <a:rPr lang="ru-RU" sz="2200" dirty="0" smtClean="0">
                <a:solidFill>
                  <a:schemeClr val="tx1"/>
                </a:solidFill>
                <a:effectLst/>
                <a:latin typeface="Times New Roman" pitchFamily="18" charset="0"/>
                <a:cs typeface="Times New Roman" pitchFamily="18" charset="0"/>
              </a:rPr>
              <a:t>Нежелание компаний связываться с непроверенными в бизнесе изобретениями не позволили «электронной сигарете» Гилберта выйти на рынок. </a:t>
            </a:r>
            <a:endParaRPr lang="ru-RU" sz="2200" dirty="0">
              <a:solidFill>
                <a:schemeClr val="tx1"/>
              </a:solidFill>
              <a:effectLst/>
            </a:endParaRPr>
          </a:p>
        </p:txBody>
      </p:sp>
      <p:pic>
        <p:nvPicPr>
          <p:cNvPr id="13313" name="Picture 1" descr="C:\Users\1\Desktop\картинка 2.jpg"/>
          <p:cNvPicPr>
            <a:picLocks noChangeAspect="1" noChangeArrowheads="1"/>
          </p:cNvPicPr>
          <p:nvPr/>
        </p:nvPicPr>
        <p:blipFill>
          <a:blip r:embed="rId2" cstate="print"/>
          <a:srcRect/>
          <a:stretch>
            <a:fillRect/>
          </a:stretch>
        </p:blipFill>
        <p:spPr bwMode="auto">
          <a:xfrm>
            <a:off x="6084168" y="548680"/>
            <a:ext cx="2665105" cy="259228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20" y="548680"/>
            <a:ext cx="4834880" cy="5832648"/>
          </a:xfrm>
        </p:spPr>
        <p:txBody>
          <a:bodyPr>
            <a:normAutofit fontScale="90000"/>
          </a:bodyPr>
          <a:lstStyle/>
          <a:p>
            <a:pPr algn="l"/>
            <a:r>
              <a:rPr lang="ru-RU" sz="2200" b="1" dirty="0" smtClean="0">
                <a:solidFill>
                  <a:schemeClr val="tx1"/>
                </a:solidFill>
                <a:effectLst/>
                <a:latin typeface="Times New Roman" pitchFamily="18" charset="0"/>
                <a:cs typeface="Times New Roman" pitchFamily="18" charset="0"/>
              </a:rPr>
              <a:t>В 1998 году </a:t>
            </a:r>
            <a:r>
              <a:rPr lang="ru-RU" sz="2200" dirty="0" smtClean="0">
                <a:solidFill>
                  <a:schemeClr val="tx1"/>
                </a:solidFill>
                <a:effectLst/>
                <a:latin typeface="Times New Roman" pitchFamily="18" charset="0"/>
                <a:cs typeface="Times New Roman" pitchFamily="18" charset="0"/>
              </a:rPr>
              <a:t>знаменитая табачная компания </a:t>
            </a:r>
            <a:r>
              <a:rPr lang="ru-RU" sz="2200" b="1" dirty="0" err="1" smtClean="0">
                <a:solidFill>
                  <a:schemeClr val="tx1"/>
                </a:solidFill>
                <a:effectLst/>
                <a:latin typeface="Times New Roman" pitchFamily="18" charset="0"/>
                <a:cs typeface="Times New Roman" pitchFamily="18" charset="0"/>
              </a:rPr>
              <a:t>Phillip</a:t>
            </a:r>
            <a:r>
              <a:rPr lang="ru-RU" sz="2200" b="1" dirty="0" smtClean="0">
                <a:solidFill>
                  <a:schemeClr val="tx1"/>
                </a:solidFill>
                <a:effectLst/>
                <a:latin typeface="Times New Roman" pitchFamily="18" charset="0"/>
                <a:cs typeface="Times New Roman" pitchFamily="18" charset="0"/>
              </a:rPr>
              <a:t> </a:t>
            </a:r>
            <a:r>
              <a:rPr lang="ru-RU" sz="2200" b="1" dirty="0" err="1" smtClean="0">
                <a:solidFill>
                  <a:schemeClr val="tx1"/>
                </a:solidFill>
                <a:effectLst/>
                <a:latin typeface="Times New Roman" pitchFamily="18" charset="0"/>
                <a:cs typeface="Times New Roman" pitchFamily="18" charset="0"/>
              </a:rPr>
              <a:t>Morris</a:t>
            </a:r>
            <a:r>
              <a:rPr lang="ru-RU" sz="2200" b="1" dirty="0" smtClean="0">
                <a:solidFill>
                  <a:schemeClr val="tx1"/>
                </a:solidFill>
                <a:effectLst/>
                <a:latin typeface="Times New Roman" pitchFamily="18" charset="0"/>
                <a:cs typeface="Times New Roman" pitchFamily="18" charset="0"/>
              </a:rPr>
              <a:t> </a:t>
            </a:r>
            <a:r>
              <a:rPr lang="ru-RU" sz="2200" dirty="0" smtClean="0">
                <a:solidFill>
                  <a:schemeClr val="tx1"/>
                </a:solidFill>
                <a:effectLst/>
                <a:latin typeface="Times New Roman" pitchFamily="18" charset="0"/>
                <a:cs typeface="Times New Roman" pitchFamily="18" charset="0"/>
              </a:rPr>
              <a:t>попыталась использовать наработки </a:t>
            </a:r>
            <a:r>
              <a:rPr lang="ru-RU" sz="2200" dirty="0" err="1" smtClean="0">
                <a:solidFill>
                  <a:schemeClr val="tx1"/>
                </a:solidFill>
                <a:effectLst/>
                <a:latin typeface="Times New Roman" pitchFamily="18" charset="0"/>
                <a:cs typeface="Times New Roman" pitchFamily="18" charset="0"/>
              </a:rPr>
              <a:t>Генберта</a:t>
            </a:r>
            <a:r>
              <a:rPr lang="ru-RU" sz="2200" dirty="0" smtClean="0">
                <a:solidFill>
                  <a:schemeClr val="tx1"/>
                </a:solidFill>
                <a:effectLst/>
                <a:latin typeface="Times New Roman" pitchFamily="18" charset="0"/>
                <a:cs typeface="Times New Roman" pitchFamily="18" charset="0"/>
              </a:rPr>
              <a:t> Гилберта, создав «</a:t>
            </a:r>
            <a:r>
              <a:rPr lang="ru-RU" sz="2200" dirty="0" err="1" smtClean="0">
                <a:solidFill>
                  <a:schemeClr val="tx1"/>
                </a:solidFill>
                <a:effectLst/>
                <a:latin typeface="Times New Roman" pitchFamily="18" charset="0"/>
                <a:cs typeface="Times New Roman" pitchFamily="18" charset="0"/>
              </a:rPr>
              <a:t>вапорайзер</a:t>
            </a:r>
            <a:r>
              <a:rPr lang="ru-RU" sz="2200" dirty="0" smtClean="0">
                <a:solidFill>
                  <a:schemeClr val="tx1"/>
                </a:solidFill>
                <a:effectLst/>
                <a:latin typeface="Times New Roman" pitchFamily="18" charset="0"/>
                <a:cs typeface="Times New Roman" pitchFamily="18" charset="0"/>
              </a:rPr>
              <a:t>». </a:t>
            </a:r>
            <a:br>
              <a:rPr lang="ru-RU" sz="2200" dirty="0" smtClean="0">
                <a:solidFill>
                  <a:schemeClr val="tx1"/>
                </a:solidFill>
                <a:effectLst/>
                <a:latin typeface="Times New Roman" pitchFamily="18" charset="0"/>
                <a:cs typeface="Times New Roman" pitchFamily="18" charset="0"/>
              </a:rPr>
            </a:br>
            <a:r>
              <a:rPr lang="ru-RU" sz="2200" dirty="0" smtClean="0">
                <a:solidFill>
                  <a:schemeClr val="tx1"/>
                </a:solidFill>
                <a:effectLst/>
                <a:latin typeface="Times New Roman" pitchFamily="18" charset="0"/>
                <a:cs typeface="Times New Roman" pitchFamily="18" charset="0"/>
              </a:rPr>
              <a:t>Это устройство в качестве расходного материала использовало аналоговую сигарету, которая в нем подвергалась нагреву, но не горению, на что делали упор инженеры производителя табачной продукции. 	Устройство не прижилось, так как какого-либо принципиального различия с обычным курением люди не видели. Потеряв на неудачной разработке серьезные деньги, </a:t>
            </a:r>
            <a:r>
              <a:rPr lang="ru-RU" sz="2200" b="1" dirty="0" err="1" smtClean="0">
                <a:solidFill>
                  <a:schemeClr val="tx1"/>
                </a:solidFill>
                <a:effectLst/>
                <a:latin typeface="Times New Roman" pitchFamily="18" charset="0"/>
                <a:cs typeface="Times New Roman" pitchFamily="18" charset="0"/>
              </a:rPr>
              <a:t>Phillip</a:t>
            </a:r>
            <a:r>
              <a:rPr lang="ru-RU" sz="2200" b="1" dirty="0" smtClean="0">
                <a:solidFill>
                  <a:schemeClr val="tx1"/>
                </a:solidFill>
                <a:effectLst/>
                <a:latin typeface="Times New Roman" pitchFamily="18" charset="0"/>
                <a:cs typeface="Times New Roman" pitchFamily="18" charset="0"/>
              </a:rPr>
              <a:t> </a:t>
            </a:r>
            <a:r>
              <a:rPr lang="ru-RU" sz="2200" b="1" dirty="0" err="1" smtClean="0">
                <a:solidFill>
                  <a:schemeClr val="tx1"/>
                </a:solidFill>
                <a:effectLst/>
                <a:latin typeface="Times New Roman" pitchFamily="18" charset="0"/>
                <a:cs typeface="Times New Roman" pitchFamily="18" charset="0"/>
              </a:rPr>
              <a:t>Morris</a:t>
            </a:r>
            <a:r>
              <a:rPr lang="ru-RU" sz="2200" b="1" dirty="0" smtClean="0">
                <a:solidFill>
                  <a:schemeClr val="tx1"/>
                </a:solidFill>
                <a:effectLst/>
                <a:latin typeface="Times New Roman" pitchFamily="18" charset="0"/>
                <a:cs typeface="Times New Roman" pitchFamily="18" charset="0"/>
              </a:rPr>
              <a:t> </a:t>
            </a:r>
            <a:r>
              <a:rPr lang="ru-RU" sz="2200" dirty="0" smtClean="0">
                <a:solidFill>
                  <a:schemeClr val="tx1"/>
                </a:solidFill>
                <a:effectLst/>
                <a:latin typeface="Times New Roman" pitchFamily="18" charset="0"/>
                <a:cs typeface="Times New Roman" pitchFamily="18" charset="0"/>
              </a:rPr>
              <a:t>не стала дальше развивать идею. </a:t>
            </a:r>
            <a:r>
              <a:rPr lang="ru-RU" sz="2000" dirty="0" smtClean="0">
                <a:solidFill>
                  <a:schemeClr val="bg1"/>
                </a:solidFill>
                <a:effectLst/>
              </a:rPr>
              <a:t/>
            </a:r>
            <a:br>
              <a:rPr lang="ru-RU" sz="2000" dirty="0" smtClean="0">
                <a:solidFill>
                  <a:schemeClr val="bg1"/>
                </a:solidFill>
                <a:effectLst/>
              </a:rPr>
            </a:br>
            <a:endParaRPr lang="ru-RU" sz="2000" dirty="0">
              <a:solidFill>
                <a:schemeClr val="bg1"/>
              </a:solidFill>
              <a:effectLst/>
            </a:endParaRPr>
          </a:p>
        </p:txBody>
      </p:sp>
      <p:pic>
        <p:nvPicPr>
          <p:cNvPr id="2050" name="Picture 2"/>
          <p:cNvPicPr>
            <a:picLocks noChangeAspect="1" noChangeArrowheads="1"/>
          </p:cNvPicPr>
          <p:nvPr/>
        </p:nvPicPr>
        <p:blipFill>
          <a:blip r:embed="rId2" cstate="print"/>
          <a:srcRect/>
          <a:stretch>
            <a:fillRect/>
          </a:stretch>
        </p:blipFill>
        <p:spPr bwMode="auto">
          <a:xfrm>
            <a:off x="395536" y="1196752"/>
            <a:ext cx="3048000"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08920"/>
            <a:ext cx="8435280" cy="4032448"/>
          </a:xfrm>
        </p:spPr>
        <p:txBody>
          <a:bodyPr>
            <a:normAutofit fontScale="90000"/>
          </a:bodyPr>
          <a:lstStyle/>
          <a:p>
            <a:pPr algn="l"/>
            <a:r>
              <a:rPr lang="ru-RU" sz="2000" dirty="0" smtClean="0">
                <a:latin typeface="Times New Roman" pitchFamily="18" charset="0"/>
                <a:cs typeface="Times New Roman" pitchFamily="18" charset="0"/>
              </a:rPr>
              <a:t>	</a:t>
            </a:r>
            <a:r>
              <a:rPr lang="ru-RU" sz="2400" dirty="0" smtClean="0">
                <a:solidFill>
                  <a:schemeClr val="tx1"/>
                </a:solidFill>
                <a:effectLst/>
                <a:latin typeface="Times New Roman" pitchFamily="18" charset="0"/>
                <a:cs typeface="Times New Roman" pitchFamily="18" charset="0"/>
              </a:rPr>
              <a:t>Началом же «современного» </a:t>
            </a:r>
            <a:r>
              <a:rPr lang="ru-RU" sz="2400" b="1" dirty="0" err="1" smtClean="0">
                <a:solidFill>
                  <a:schemeClr val="tx1"/>
                </a:solidFill>
                <a:effectLst/>
                <a:latin typeface="Times New Roman" pitchFamily="18" charset="0"/>
                <a:cs typeface="Times New Roman" pitchFamily="18" charset="0"/>
              </a:rPr>
              <a:t>вейпинга</a:t>
            </a:r>
            <a:r>
              <a:rPr lang="ru-RU" sz="2400" dirty="0" smtClean="0">
                <a:solidFill>
                  <a:schemeClr val="tx1"/>
                </a:solidFill>
                <a:effectLst/>
                <a:latin typeface="Times New Roman" pitchFamily="18" charset="0"/>
                <a:cs typeface="Times New Roman" pitchFamily="18" charset="0"/>
              </a:rPr>
              <a:t> можно считать </a:t>
            </a:r>
            <a:r>
              <a:rPr lang="ru-RU" sz="2400" b="1" dirty="0" smtClean="0">
                <a:solidFill>
                  <a:schemeClr val="tx1"/>
                </a:solidFill>
                <a:effectLst/>
                <a:latin typeface="Times New Roman" pitchFamily="18" charset="0"/>
                <a:cs typeface="Times New Roman" pitchFamily="18" charset="0"/>
              </a:rPr>
              <a:t>2003 год</a:t>
            </a:r>
            <a:r>
              <a:rPr lang="ru-RU" sz="2400" dirty="0" smtClean="0">
                <a:solidFill>
                  <a:schemeClr val="tx1"/>
                </a:solidFill>
                <a:effectLst/>
                <a:latin typeface="Times New Roman" pitchFamily="18" charset="0"/>
                <a:cs typeface="Times New Roman" pitchFamily="18" charset="0"/>
              </a:rPr>
              <a:t>, когда было изобретено и запатентовано устройство ЭСДН (электронное средство доставки никотина). И его «отцом» стал </a:t>
            </a:r>
            <a:r>
              <a:rPr lang="ru-RU" sz="2400" b="1" dirty="0" smtClean="0">
                <a:solidFill>
                  <a:schemeClr val="tx1"/>
                </a:solidFill>
                <a:effectLst/>
                <a:latin typeface="Times New Roman" pitchFamily="18" charset="0"/>
                <a:cs typeface="Times New Roman" pitchFamily="18" charset="0"/>
              </a:rPr>
              <a:t>китаец Хон Лик</a:t>
            </a:r>
            <a:r>
              <a:rPr lang="ru-RU" sz="2400" dirty="0" smtClean="0">
                <a:solidFill>
                  <a:schemeClr val="tx1"/>
                </a:solidFill>
                <a:effectLst/>
                <a:latin typeface="Times New Roman" pitchFamily="18" charset="0"/>
                <a:cs typeface="Times New Roman" pitchFamily="18" charset="0"/>
              </a:rPr>
              <a:t>. Будучи заядлым курильщиком, как и его отец, который страдал серьезным заболеванием легких на этой почве, китаец искал замену вредной привычке. И в этом ему помогали собственные знания фармацевтики. Понимая, что средства типа никотинового пластыря или жвачки показали низкую эффективность, Хон Лик идет другим путем. </a:t>
            </a:r>
            <a:br>
              <a:rPr lang="ru-RU" sz="2400" dirty="0" smtClean="0">
                <a:solidFill>
                  <a:schemeClr val="tx1"/>
                </a:solidFill>
                <a:effectLst/>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	</a:t>
            </a:r>
            <a:r>
              <a:rPr lang="ru-RU" sz="2400" b="1" dirty="0" smtClean="0">
                <a:solidFill>
                  <a:schemeClr val="tx1"/>
                </a:solidFill>
                <a:effectLst/>
                <a:latin typeface="Times New Roman" pitchFamily="18" charset="0"/>
                <a:cs typeface="Times New Roman" pitchFamily="18" charset="0"/>
              </a:rPr>
              <a:t>Результатом стало появление электронной сигареты, которая по виду повторяла своего аналогового собрата.</a:t>
            </a:r>
            <a:endParaRPr lang="ru-RU" sz="2400" b="1" dirty="0">
              <a:solidFill>
                <a:schemeClr val="tx1"/>
              </a:solidFill>
              <a:effectLst/>
              <a:latin typeface="Times New Roman" pitchFamily="18" charset="0"/>
              <a:cs typeface="Times New Roman" pitchFamily="18" charset="0"/>
            </a:endParaRPr>
          </a:p>
        </p:txBody>
      </p:sp>
      <p:pic>
        <p:nvPicPr>
          <p:cNvPr id="11265" name="Picture 1" descr="C:\Users\1\Desktop\карттинка Ли.jpg"/>
          <p:cNvPicPr>
            <a:picLocks noChangeAspect="1" noChangeArrowheads="1"/>
          </p:cNvPicPr>
          <p:nvPr/>
        </p:nvPicPr>
        <p:blipFill>
          <a:blip r:embed="rId2" cstate="print"/>
          <a:srcRect/>
          <a:stretch>
            <a:fillRect/>
          </a:stretch>
        </p:blipFill>
        <p:spPr bwMode="auto">
          <a:xfrm>
            <a:off x="2123728" y="188640"/>
            <a:ext cx="5000902" cy="250600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Работа 2021-2022\соцпедагог планы, отчёты\конкурс соцпедагогов\картинка 1.jpg"/>
          <p:cNvPicPr>
            <a:picLocks noChangeAspect="1" noChangeArrowheads="1"/>
          </p:cNvPicPr>
          <p:nvPr/>
        </p:nvPicPr>
        <p:blipFill>
          <a:blip r:embed="rId2" cstate="print"/>
          <a:srcRect/>
          <a:stretch>
            <a:fillRect/>
          </a:stretch>
        </p:blipFill>
        <p:spPr bwMode="auto">
          <a:xfrm>
            <a:off x="395536" y="620688"/>
            <a:ext cx="4065171" cy="5208704"/>
          </a:xfrm>
          <a:prstGeom prst="rect">
            <a:avLst/>
          </a:prstGeom>
          <a:noFill/>
        </p:spPr>
      </p:pic>
      <p:pic>
        <p:nvPicPr>
          <p:cNvPr id="22531" name="Picture 3"/>
          <p:cNvPicPr>
            <a:picLocks noChangeAspect="1" noChangeArrowheads="1"/>
          </p:cNvPicPr>
          <p:nvPr/>
        </p:nvPicPr>
        <p:blipFill>
          <a:blip r:embed="rId3" cstate="print"/>
          <a:srcRect/>
          <a:stretch>
            <a:fillRect/>
          </a:stretch>
        </p:blipFill>
        <p:spPr bwMode="auto">
          <a:xfrm>
            <a:off x="4860032" y="764704"/>
            <a:ext cx="3851920" cy="2567155"/>
          </a:xfrm>
          <a:prstGeom prst="rect">
            <a:avLst/>
          </a:prstGeom>
          <a:noFill/>
          <a:ln w="9525">
            <a:noFill/>
            <a:miter lim="800000"/>
            <a:headEnd/>
            <a:tailEnd/>
          </a:ln>
          <a:effectLst/>
        </p:spPr>
      </p:pic>
      <p:pic>
        <p:nvPicPr>
          <p:cNvPr id="22532" name="Picture 4"/>
          <p:cNvPicPr>
            <a:picLocks noChangeAspect="1" noChangeArrowheads="1"/>
          </p:cNvPicPr>
          <p:nvPr/>
        </p:nvPicPr>
        <p:blipFill>
          <a:blip r:embed="rId4" cstate="print"/>
          <a:srcRect/>
          <a:stretch>
            <a:fillRect/>
          </a:stretch>
        </p:blipFill>
        <p:spPr bwMode="auto">
          <a:xfrm>
            <a:off x="5076056" y="3861048"/>
            <a:ext cx="3597871" cy="23997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Работа 2021-2022\соцпедагог планы, отчёты\конкурс соцпедагогов\картинка 2.jpg"/>
          <p:cNvPicPr>
            <a:picLocks noChangeAspect="1" noChangeArrowheads="1"/>
          </p:cNvPicPr>
          <p:nvPr/>
        </p:nvPicPr>
        <p:blipFill>
          <a:blip r:embed="rId2" cstate="print"/>
          <a:srcRect/>
          <a:stretch>
            <a:fillRect/>
          </a:stretch>
        </p:blipFill>
        <p:spPr bwMode="auto">
          <a:xfrm>
            <a:off x="571472" y="714356"/>
            <a:ext cx="8177644" cy="514353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1\Desktop\картинка 2.jpg"/>
          <p:cNvPicPr>
            <a:picLocks noChangeAspect="1" noChangeArrowheads="1"/>
          </p:cNvPicPr>
          <p:nvPr/>
        </p:nvPicPr>
        <p:blipFill>
          <a:blip r:embed="rId2" cstate="print"/>
          <a:srcRect/>
          <a:stretch>
            <a:fillRect/>
          </a:stretch>
        </p:blipFill>
        <p:spPr bwMode="auto">
          <a:xfrm>
            <a:off x="1331640" y="1196752"/>
            <a:ext cx="6143328" cy="383958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147248" cy="2218258"/>
          </a:xfrm>
        </p:spPr>
        <p:txBody>
          <a:bodyPr>
            <a:normAutofit/>
          </a:bodyPr>
          <a:lstStyle/>
          <a:p>
            <a:r>
              <a:rPr lang="ru-RU" dirty="0" smtClean="0">
                <a:solidFill>
                  <a:schemeClr val="tx1"/>
                </a:solidFill>
                <a:effectLst/>
              </a:rPr>
              <a:t>Упражнение «Сердце»</a:t>
            </a:r>
            <a:endParaRPr lang="ru-RU" dirty="0">
              <a:solidFill>
                <a:schemeClr val="tx1"/>
              </a:solidFill>
              <a:effectLst/>
            </a:endParaRPr>
          </a:p>
        </p:txBody>
      </p:sp>
      <p:pic>
        <p:nvPicPr>
          <p:cNvPr id="8193" name="Picture 1"/>
          <p:cNvPicPr>
            <a:picLocks noChangeAspect="1" noChangeArrowheads="1"/>
          </p:cNvPicPr>
          <p:nvPr/>
        </p:nvPicPr>
        <p:blipFill>
          <a:blip r:embed="rId2" cstate="print"/>
          <a:srcRect/>
          <a:stretch>
            <a:fillRect/>
          </a:stretch>
        </p:blipFill>
        <p:spPr bwMode="auto">
          <a:xfrm>
            <a:off x="2195736" y="2132856"/>
            <a:ext cx="4161334" cy="38483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705</TotalTime>
  <Words>378</Words>
  <Application>Microsoft Office PowerPoint</Application>
  <PresentationFormat>Экран (4:3)</PresentationFormat>
  <Paragraphs>43</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Апекс</vt:lpstr>
      <vt:lpstr>Вейп за и против.</vt:lpstr>
      <vt:lpstr>Слайд 2</vt:lpstr>
      <vt:lpstr>В 1963 году Герберт Гилберт предложил альтернативный способ курения.  Эффект в его устройстве достигался прохождением воздуха через специальный фильтр, смачивающийся табачным ароматизатором.  Нагревательный элемент отвечал за повышение температуры самого воздуха, проходящего через фильтрующий элемент.  Нежелание компаний связываться с непроверенными в бизнесе изобретениями не позволили «электронной сигарете» Гилберта выйти на рынок. </vt:lpstr>
      <vt:lpstr>В 1998 году знаменитая табачная компания Phillip Morris попыталась использовать наработки Генберта Гилберта, создав «вапорайзер».  Это устройство в качестве расходного материала использовало аналоговую сигарету, которая в нем подвергалась нагреву, но не горению, на что делали упор инженеры производителя табачной продукции.  Устройство не прижилось, так как какого-либо принципиального различия с обычным курением люди не видели. Потеряв на неудачной разработке серьезные деньги, Phillip Morris не стала дальше развивать идею.  </vt:lpstr>
      <vt:lpstr> Началом же «современного» вейпинга можно считать 2003 год, когда было изобретено и запатентовано устройство ЭСДН (электронное средство доставки никотина). И его «отцом» стал китаец Хон Лик. Будучи заядлым курильщиком, как и его отец, который страдал серьезным заболеванием легких на этой почве, китаец искал замену вредной привычке. И в этом ему помогали собственные знания фармацевтики. Понимая, что средства типа никотинового пластыря или жвачки показали низкую эффективность, Хон Лик идет другим путем.   Результатом стало появление электронной сигареты, которая по виду повторяла своего аналогового собрата.</vt:lpstr>
      <vt:lpstr>Слайд 6</vt:lpstr>
      <vt:lpstr>Слайд 7</vt:lpstr>
      <vt:lpstr>Слайд 8</vt:lpstr>
      <vt:lpstr>Упражнение «Сердце»</vt:lpstr>
      <vt:lpstr>    Цель:  1.телесно прочувствовать физические изменения при курении от воздействия никотина на сердце. 2. телесно прочувствовать сердце и нарушение кровоснабжения органов всего тела при его перебоях.  3. построение ассоциации работы сердца с работой машины. Краткое ознакомление с заболеваниями курильщика. Загадка  Изо дня в день из минуты в минутку тикает что-то круглые сутки. Этот моторчик слева в груди, реки он крови гоняет внутри (сердце) Участники рассаживаются в круг – они органы человека. Органам раздаются карточки с названием ( лёгкое 1, лёгкое 2,почка 1, почка 2, печень, желудок, кишечник, мочевой пузырь, поджелудочная железа, селезёнка) Сердце, тот кто первый отгадает загадку про сердце. «Сердце» раздаёт фишки «органам», по одной каждому, по кругу, фишка это «кровь».  Условие на время выполнения упражнения «сердце» берёт по 2 фишки со стола – «кровотока». Засекается время работы сердца по снабжению всех органов «кровью». Это время работы «сердца» здорового человека.  I «Спокойное серцебиение» Сердце спокойно раздаёт фишки на которых написано слово «кровь». II  Парильщику 5 лет. Условия выполнения аналогичны вышеописанному, но время общего «снабжения кровью» сокращается вдвое. «Никотин», ведущий данного упражнения, словес­но подгоняет «сердце». III «Парильщику 10 лет». Условия выполнения аналогичны. Время выполнения опять сокращает­ся в 2 раза.    По окончании моделирования «Воз­действие никотина на сердце» глав­ные действующие лица, «сердце» и «органы» делятся полученными ощущениями.   </vt:lpstr>
      <vt:lpstr>Упражнение «Сосуды»</vt:lpstr>
      <vt:lpstr>Слайд 12</vt:lpstr>
      <vt:lpstr>Слайд 13</vt:lpstr>
      <vt:lpstr>Законодательство РФ</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Мы за здоровый образ жизни.</dc:title>
  <dc:creator>Trubinova</dc:creator>
  <cp:lastModifiedBy>Trubinova</cp:lastModifiedBy>
  <cp:revision>83</cp:revision>
  <dcterms:created xsi:type="dcterms:W3CDTF">2022-04-14T11:19:58Z</dcterms:created>
  <dcterms:modified xsi:type="dcterms:W3CDTF">2022-05-17T11:20:06Z</dcterms:modified>
</cp:coreProperties>
</file>