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4" r:id="rId20"/>
    <p:sldId id="273" r:id="rId21"/>
    <p:sldId id="275" r:id="rId22"/>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3587C16-B3BC-4B7E-BA34-F99BAD668B91}">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4"/>
            <p14:sldId id="273"/>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7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E5EA1E-6A06-4339-B015-AFC9F1B9C36C}" type="datetimeFigureOut">
              <a:rPr lang="ru-RU" smtClean="0"/>
              <a:t>01.03.2022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3B0134-B1B6-422E-95DC-894B604BB035}" type="slidenum">
              <a:rPr lang="ru-RU" smtClean="0"/>
              <a:t>‹#›</a:t>
            </a:fld>
            <a:endParaRPr lang="ru-RU"/>
          </a:p>
        </p:txBody>
      </p:sp>
    </p:spTree>
    <p:extLst>
      <p:ext uri="{BB962C8B-B14F-4D97-AF65-F5344CB8AC3E}">
        <p14:creationId xmlns:p14="http://schemas.microsoft.com/office/powerpoint/2010/main" val="2064373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83B0134-B1B6-422E-95DC-894B604BB035}" type="slidenum">
              <a:rPr lang="ru-RU" smtClean="0"/>
              <a:t>1</a:t>
            </a:fld>
            <a:endParaRPr lang="ru-RU"/>
          </a:p>
        </p:txBody>
      </p:sp>
    </p:spTree>
    <p:extLst>
      <p:ext uri="{BB962C8B-B14F-4D97-AF65-F5344CB8AC3E}">
        <p14:creationId xmlns:p14="http://schemas.microsoft.com/office/powerpoint/2010/main" val="3636106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83B0134-B1B6-422E-95DC-894B604BB035}" type="slidenum">
              <a:rPr lang="ru-RU" smtClean="0"/>
              <a:t>13</a:t>
            </a:fld>
            <a:endParaRPr lang="ru-RU"/>
          </a:p>
        </p:txBody>
      </p:sp>
    </p:spTree>
    <p:extLst>
      <p:ext uri="{BB962C8B-B14F-4D97-AF65-F5344CB8AC3E}">
        <p14:creationId xmlns:p14="http://schemas.microsoft.com/office/powerpoint/2010/main" val="2014821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3503285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558041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95286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2965496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160106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F9D1EDC-A2B1-4467-8D3F-4DFD9B83CAD8}"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38019010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9F9D1EDC-A2B1-4467-8D3F-4DFD9B83CAD8}" type="datetimeFigureOut">
              <a:rPr lang="uk-UA" smtClean="0"/>
              <a:t>01.03.2022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321834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9F9D1EDC-A2B1-4467-8D3F-4DFD9B83CAD8}" type="datetimeFigureOut">
              <a:rPr lang="uk-UA" smtClean="0"/>
              <a:t>01.03.2022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3635784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9F9D1EDC-A2B1-4467-8D3F-4DFD9B83CAD8}" type="datetimeFigureOut">
              <a:rPr lang="uk-UA" smtClean="0"/>
              <a:t>01.03.2022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312351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F9D1EDC-A2B1-4467-8D3F-4DFD9B83CAD8}" type="datetimeFigureOut">
              <a:rPr lang="uk-UA" smtClean="0"/>
              <a:t>01.03.2022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3251291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9D1EDC-A2B1-4467-8D3F-4DFD9B83CAD8}" type="datetimeFigureOut">
              <a:rPr lang="uk-UA" smtClean="0"/>
              <a:t>01.03.2022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2093366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1087789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9D1EDC-A2B1-4467-8D3F-4DFD9B83CAD8}" type="datetimeFigureOut">
              <a:rPr lang="uk-UA" smtClean="0"/>
              <a:t>01.03.2022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39162493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598699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t>‹#›</a:t>
            </a:fld>
            <a:endParaRPr lang="uk-UA"/>
          </a:p>
        </p:txBody>
      </p:sp>
    </p:spTree>
    <p:extLst>
      <p:ext uri="{BB962C8B-B14F-4D97-AF65-F5344CB8AC3E}">
        <p14:creationId xmlns:p14="http://schemas.microsoft.com/office/powerpoint/2010/main" val="4066487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94AC259-EBD3-4477-8ED1-9C4E8D32F78F}" type="datetimeFigureOut">
              <a:rPr lang="uk-UA" smtClean="0"/>
              <a:t>01.03.2022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3058400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394AC259-EBD3-4477-8ED1-9C4E8D32F78F}" type="datetimeFigureOut">
              <a:rPr lang="uk-UA" smtClean="0"/>
              <a:t>01.03.2022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3451749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394AC259-EBD3-4477-8ED1-9C4E8D32F78F}" type="datetimeFigureOut">
              <a:rPr lang="uk-UA" smtClean="0"/>
              <a:t>01.03.2022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132523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394AC259-EBD3-4477-8ED1-9C4E8D32F78F}" type="datetimeFigureOut">
              <a:rPr lang="uk-UA" smtClean="0"/>
              <a:t>01.03.2022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429694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94AC259-EBD3-4477-8ED1-9C4E8D32F78F}" type="datetimeFigureOut">
              <a:rPr lang="uk-UA" smtClean="0"/>
              <a:t>01.03.2022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1854304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4AC259-EBD3-4477-8ED1-9C4E8D32F78F}" type="datetimeFigureOut">
              <a:rPr lang="uk-UA" smtClean="0"/>
              <a:t>01.03.2022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487431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4AC259-EBD3-4477-8ED1-9C4E8D32F78F}" type="datetimeFigureOut">
              <a:rPr lang="uk-UA" smtClean="0"/>
              <a:t>01.03.2022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t>‹#›</a:t>
            </a:fld>
            <a:endParaRPr lang="uk-UA"/>
          </a:p>
        </p:txBody>
      </p:sp>
    </p:spTree>
    <p:extLst>
      <p:ext uri="{BB962C8B-B14F-4D97-AF65-F5344CB8AC3E}">
        <p14:creationId xmlns:p14="http://schemas.microsoft.com/office/powerpoint/2010/main" val="3642574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1"/>
            <a:ext cx="9144000" cy="6858000"/>
          </a:xfrm>
          <a:prstGeom prst="rect">
            <a:avLst/>
          </a:prstGeom>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4AC259-EBD3-4477-8ED1-9C4E8D32F78F}" type="datetimeFigureOut">
              <a:rPr lang="uk-UA" smtClean="0"/>
              <a:t>01.03.2022</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2C2C70-2A90-47DD-B4C7-2A4AE87F3363}" type="slidenum">
              <a:rPr lang="uk-UA" smtClean="0"/>
              <a:t>‹#›</a:t>
            </a:fld>
            <a:endParaRPr lang="uk-UA"/>
          </a:p>
        </p:txBody>
      </p:sp>
    </p:spTree>
    <p:extLst>
      <p:ext uri="{BB962C8B-B14F-4D97-AF65-F5344CB8AC3E}">
        <p14:creationId xmlns:p14="http://schemas.microsoft.com/office/powerpoint/2010/main" val="3991074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1"/>
            <a:ext cx="9144000" cy="6858000"/>
          </a:xfrm>
          <a:prstGeom prst="rect">
            <a:avLst/>
          </a:prstGeom>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D1EDC-A2B1-4467-8D3F-4DFD9B83CAD8}" type="datetimeFigureOut">
              <a:rPr lang="uk-UA" smtClean="0"/>
              <a:t>01.03.2022</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2570F2-E200-4629-A09A-B32E2C0D788B}" type="slidenum">
              <a:rPr lang="uk-UA" smtClean="0"/>
              <a:t>‹#›</a:t>
            </a:fld>
            <a:endParaRPr lang="uk-UA"/>
          </a:p>
        </p:txBody>
      </p:sp>
    </p:spTree>
    <p:extLst>
      <p:ext uri="{BB962C8B-B14F-4D97-AF65-F5344CB8AC3E}">
        <p14:creationId xmlns:p14="http://schemas.microsoft.com/office/powerpoint/2010/main" val="30853983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5.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4.jpeg"/><Relationship Id="rId1" Type="http://schemas.openxmlformats.org/officeDocument/2006/relationships/slideLayout" Target="../slideLayouts/slideLayout15.xml"/><Relationship Id="rId5" Type="http://schemas.openxmlformats.org/officeDocument/2006/relationships/image" Target="../media/image21.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60" y="3068960"/>
            <a:ext cx="8316416" cy="244827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Природная косметика и её преимущества</a:t>
            </a:r>
            <a:r>
              <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endParaRPr lang="uk-UA"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Подзаголовок 2"/>
          <p:cNvSpPr>
            <a:spLocks noGrp="1"/>
          </p:cNvSpPr>
          <p:nvPr>
            <p:ph type="subTitle" idx="1"/>
          </p:nvPr>
        </p:nvSpPr>
        <p:spPr>
          <a:xfrm>
            <a:off x="2339752" y="4941168"/>
            <a:ext cx="5832648" cy="1440160"/>
          </a:xfrm>
        </p:spPr>
        <p:txBody>
          <a:bodyPr>
            <a:normAutofit fontScale="85000" lnSpcReduction="20000"/>
          </a:bodyPr>
          <a:lstStyle/>
          <a:p>
            <a:pPr algn="r"/>
            <a:r>
              <a:rPr lang="ru-RU" sz="1300" dirty="0">
                <a:solidFill>
                  <a:schemeClr val="tx2">
                    <a:lumMod val="75000"/>
                  </a:schemeClr>
                </a:solidFill>
              </a:rPr>
              <a:t>Творческая работа учащихся</a:t>
            </a:r>
          </a:p>
          <a:p>
            <a:pPr algn="r"/>
            <a:r>
              <a:rPr lang="ru-RU" sz="1300" dirty="0">
                <a:solidFill>
                  <a:schemeClr val="tx2">
                    <a:lumMod val="75000"/>
                  </a:schemeClr>
                </a:solidFill>
              </a:rPr>
              <a:t>                                                         7 класса МОУ-ООШ села Ястребовка</a:t>
            </a:r>
          </a:p>
          <a:p>
            <a:pPr algn="r"/>
            <a:r>
              <a:rPr lang="ru-RU" sz="1300" dirty="0">
                <a:solidFill>
                  <a:schemeClr val="tx2">
                    <a:lumMod val="75000"/>
                  </a:schemeClr>
                </a:solidFill>
              </a:rPr>
              <a:t>                                                         </a:t>
            </a:r>
            <a:r>
              <a:rPr lang="ru-RU" sz="1300" dirty="0" err="1">
                <a:solidFill>
                  <a:schemeClr val="tx2">
                    <a:lumMod val="75000"/>
                  </a:schemeClr>
                </a:solidFill>
              </a:rPr>
              <a:t>Марксовского</a:t>
            </a:r>
            <a:r>
              <a:rPr lang="ru-RU" sz="1300" dirty="0">
                <a:solidFill>
                  <a:schemeClr val="tx2">
                    <a:lumMod val="75000"/>
                  </a:schemeClr>
                </a:solidFill>
              </a:rPr>
              <a:t> района</a:t>
            </a:r>
          </a:p>
          <a:p>
            <a:pPr algn="r"/>
            <a:r>
              <a:rPr lang="ru-RU" sz="1300" dirty="0">
                <a:solidFill>
                  <a:schemeClr val="tx2">
                    <a:lumMod val="75000"/>
                  </a:schemeClr>
                </a:solidFill>
              </a:rPr>
              <a:t>                                                         Саратовской области</a:t>
            </a:r>
          </a:p>
          <a:p>
            <a:pPr algn="r"/>
            <a:r>
              <a:rPr lang="ru-RU" sz="1300" dirty="0">
                <a:solidFill>
                  <a:schemeClr val="tx2">
                    <a:lumMod val="75000"/>
                  </a:schemeClr>
                </a:solidFill>
              </a:rPr>
              <a:t>                 Беликовой А.,</a:t>
            </a:r>
            <a:r>
              <a:rPr lang="ru-RU" sz="1300" dirty="0" err="1">
                <a:solidFill>
                  <a:schemeClr val="tx2">
                    <a:lumMod val="75000"/>
                  </a:schemeClr>
                </a:solidFill>
              </a:rPr>
              <a:t>Ламыкиной</a:t>
            </a:r>
            <a:r>
              <a:rPr lang="ru-RU" sz="1300" dirty="0">
                <a:solidFill>
                  <a:schemeClr val="tx2">
                    <a:lumMod val="75000"/>
                  </a:schemeClr>
                </a:solidFill>
              </a:rPr>
              <a:t> </a:t>
            </a:r>
            <a:r>
              <a:rPr lang="ru-RU" sz="1300" dirty="0" err="1">
                <a:solidFill>
                  <a:schemeClr val="tx2">
                    <a:lumMod val="75000"/>
                  </a:schemeClr>
                </a:solidFill>
              </a:rPr>
              <a:t>Д.,Яровой</a:t>
            </a:r>
            <a:r>
              <a:rPr lang="ru-RU" sz="1300" dirty="0">
                <a:solidFill>
                  <a:schemeClr val="tx2">
                    <a:lumMod val="75000"/>
                  </a:schemeClr>
                </a:solidFill>
              </a:rPr>
              <a:t>  </a:t>
            </a:r>
            <a:r>
              <a:rPr lang="ru-RU" sz="1300" dirty="0" smtClean="0">
                <a:solidFill>
                  <a:schemeClr val="tx2">
                    <a:lumMod val="75000"/>
                  </a:schemeClr>
                </a:solidFill>
              </a:rPr>
              <a:t>  </a:t>
            </a:r>
            <a:r>
              <a:rPr lang="ru-RU" sz="1300" dirty="0" err="1">
                <a:solidFill>
                  <a:schemeClr val="tx2">
                    <a:lumMod val="75000"/>
                  </a:schemeClr>
                </a:solidFill>
              </a:rPr>
              <a:t>А.,Ященко</a:t>
            </a:r>
            <a:r>
              <a:rPr lang="ru-RU" sz="1300" dirty="0">
                <a:solidFill>
                  <a:schemeClr val="tx2">
                    <a:lumMod val="75000"/>
                  </a:schemeClr>
                </a:solidFill>
              </a:rPr>
              <a:t> К.</a:t>
            </a:r>
          </a:p>
          <a:p>
            <a:pPr algn="r"/>
            <a:r>
              <a:rPr lang="ru-RU" sz="1300" dirty="0">
                <a:solidFill>
                  <a:schemeClr val="tx2">
                    <a:lumMod val="75000"/>
                  </a:schemeClr>
                </a:solidFill>
              </a:rPr>
              <a:t>                                                         Руководитель: учитель биологии </a:t>
            </a:r>
          </a:p>
          <a:p>
            <a:pPr algn="r"/>
            <a:r>
              <a:rPr lang="ru-RU" sz="1300" dirty="0">
                <a:solidFill>
                  <a:schemeClr val="tx2">
                    <a:lumMod val="75000"/>
                  </a:schemeClr>
                </a:solidFill>
              </a:rPr>
              <a:t>                                                         МОУ-ООШ села Ястребовка </a:t>
            </a:r>
          </a:p>
          <a:p>
            <a:pPr algn="r"/>
            <a:r>
              <a:rPr lang="ru-RU" sz="1300" dirty="0">
                <a:solidFill>
                  <a:schemeClr val="tx2">
                    <a:lumMod val="75000"/>
                  </a:schemeClr>
                </a:solidFill>
              </a:rPr>
              <a:t>                                                         </a:t>
            </a:r>
            <a:r>
              <a:rPr lang="ru-RU" sz="1300" dirty="0" err="1">
                <a:solidFill>
                  <a:schemeClr val="tx2">
                    <a:lumMod val="75000"/>
                  </a:schemeClr>
                </a:solidFill>
              </a:rPr>
              <a:t>Ламыкина</a:t>
            </a:r>
            <a:r>
              <a:rPr lang="ru-RU" sz="1300" dirty="0">
                <a:solidFill>
                  <a:schemeClr val="tx2">
                    <a:lumMod val="75000"/>
                  </a:schemeClr>
                </a:solidFill>
              </a:rPr>
              <a:t> Е.В.</a:t>
            </a:r>
          </a:p>
          <a:p>
            <a:pPr algn="r"/>
            <a:endParaRPr lang="uk-UA" sz="1200" dirty="0">
              <a:solidFill>
                <a:schemeClr val="tx2">
                  <a:lumMod val="75000"/>
                </a:schemeClr>
              </a:solidFill>
            </a:endParaRPr>
          </a:p>
        </p:txBody>
      </p:sp>
    </p:spTree>
    <p:extLst>
      <p:ext uri="{BB962C8B-B14F-4D97-AF65-F5344CB8AC3E}">
        <p14:creationId xmlns:p14="http://schemas.microsoft.com/office/powerpoint/2010/main" val="3342364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Картофель</a:t>
            </a:r>
            <a:endParaRPr lang="ru-RU" dirty="0"/>
          </a:p>
        </p:txBody>
      </p:sp>
      <p:sp>
        <p:nvSpPr>
          <p:cNvPr id="4" name="Объект 3"/>
          <p:cNvSpPr>
            <a:spLocks noGrp="1"/>
          </p:cNvSpPr>
          <p:nvPr>
            <p:ph sz="half" idx="2"/>
          </p:nvPr>
        </p:nvSpPr>
        <p:spPr>
          <a:xfrm>
            <a:off x="4355976" y="1600200"/>
            <a:ext cx="4330824" cy="4525963"/>
          </a:xfrm>
        </p:spPr>
        <p:txBody>
          <a:bodyPr>
            <a:noAutofit/>
          </a:bodyPr>
          <a:lstStyle/>
          <a:p>
            <a:r>
              <a:rPr lang="ru-RU" sz="1800" b="1" dirty="0" smtClean="0"/>
              <a:t>Сок </a:t>
            </a:r>
            <a:r>
              <a:rPr lang="ru-RU" sz="1800" b="1" dirty="0"/>
              <a:t>свежего картофеля обладает противовоспалительным действием. Применяется для лечения воспаленных угрей, ожогов, болезненных мозолей. Натертый картофель применяют в виде аппликаций, через 1,5-2 часа картофельную массу осторожно снимают и заменяют новой. </a:t>
            </a:r>
            <a:endParaRPr lang="ru-RU" sz="1800" b="1" dirty="0" smtClean="0"/>
          </a:p>
          <a:p>
            <a:r>
              <a:rPr lang="ru-RU" sz="1600" b="1" dirty="0" smtClean="0"/>
              <a:t>Для </a:t>
            </a:r>
            <a:r>
              <a:rPr lang="ru-RU" sz="1600" b="1" dirty="0"/>
              <a:t>уменьшения отечности под глазами («мешки») очистить сырой картофель, мелко натереть, положить между марлевыми салфетками и приложить к лицу на 25 - 30 мин, после чего снять, лицо протереть настоем ромашки. При отечности маски делать 2 - 3 раза в неделю.</a:t>
            </a:r>
          </a:p>
        </p:txBody>
      </p:sp>
      <p:pic>
        <p:nvPicPr>
          <p:cNvPr id="307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5536" y="1628800"/>
            <a:ext cx="3816424"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33280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Лимон</a:t>
            </a:r>
            <a:endParaRPr lang="ru-RU" dirty="0"/>
          </a:p>
        </p:txBody>
      </p:sp>
      <p:sp>
        <p:nvSpPr>
          <p:cNvPr id="4" name="Объект 3"/>
          <p:cNvSpPr>
            <a:spLocks noGrp="1"/>
          </p:cNvSpPr>
          <p:nvPr>
            <p:ph sz="half" idx="2"/>
          </p:nvPr>
        </p:nvSpPr>
        <p:spPr>
          <a:xfrm>
            <a:off x="4499992" y="1600200"/>
            <a:ext cx="4186808" cy="4525963"/>
          </a:xfrm>
        </p:spPr>
        <p:txBody>
          <a:bodyPr>
            <a:normAutofit fontScale="92500" lnSpcReduction="10000"/>
          </a:bodyPr>
          <a:lstStyle/>
          <a:p>
            <a:r>
              <a:rPr lang="ru-RU" dirty="0" smtClean="0"/>
              <a:t>Лимонная </a:t>
            </a:r>
            <a:r>
              <a:rPr lang="ru-RU" dirty="0"/>
              <a:t>кислота, содержащаяся в плодах лимона, применяется как антисептическое и вяжущее средство, отбеливающее. Ломтиком лимона несколько раз в день протирают лицо с целью вызвать побледнение веснушек и пигментных пятен.</a:t>
            </a:r>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67544" y="1700808"/>
            <a:ext cx="3960440"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75767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Лук</a:t>
            </a:r>
            <a:endParaRPr lang="ru-RU" dirty="0"/>
          </a:p>
        </p:txBody>
      </p:sp>
      <p:sp>
        <p:nvSpPr>
          <p:cNvPr id="4" name="Объект 3"/>
          <p:cNvSpPr>
            <a:spLocks noGrp="1"/>
          </p:cNvSpPr>
          <p:nvPr>
            <p:ph sz="half" idx="2"/>
          </p:nvPr>
        </p:nvSpPr>
        <p:spPr>
          <a:xfrm>
            <a:off x="4427984" y="1600200"/>
            <a:ext cx="4258816" cy="4525963"/>
          </a:xfrm>
        </p:spPr>
        <p:txBody>
          <a:bodyPr>
            <a:normAutofit fontScale="85000" lnSpcReduction="20000"/>
          </a:bodyPr>
          <a:lstStyle/>
          <a:p>
            <a:r>
              <a:rPr lang="ru-RU" b="1" dirty="0" smtClean="0"/>
              <a:t> </a:t>
            </a:r>
            <a:r>
              <a:rPr lang="ru-RU" b="1" dirty="0"/>
              <a:t>В народной медицине свежую кашицу из лука применяют как средство для укрепления волос. В шелухе лука содержится красящее вещество. </a:t>
            </a:r>
            <a:endParaRPr lang="ru-RU" b="1" dirty="0" smtClean="0"/>
          </a:p>
          <a:p>
            <a:r>
              <a:rPr lang="ru-RU" b="1" dirty="0" smtClean="0"/>
              <a:t>Для </a:t>
            </a:r>
            <a:r>
              <a:rPr lang="ru-RU" b="1" dirty="0"/>
              <a:t>окраски светлых волос в золотисто-рыжий цвет 30—50 г шелухи кипятят в 200 мл воды в течение 15—20 минут. Отвар процеживают и смачивают сухие волосы. Высушивают волосы, не вытирая их.</a:t>
            </a:r>
          </a:p>
        </p:txBody>
      </p:sp>
      <p:pic>
        <p:nvPicPr>
          <p:cNvPr id="512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5536" y="1628800"/>
            <a:ext cx="3816424"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06657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Рис</a:t>
            </a:r>
            <a:endParaRPr lang="ru-RU" dirty="0"/>
          </a:p>
        </p:txBody>
      </p:sp>
      <p:sp>
        <p:nvSpPr>
          <p:cNvPr id="4" name="Объект 3"/>
          <p:cNvSpPr>
            <a:spLocks noGrp="1"/>
          </p:cNvSpPr>
          <p:nvPr>
            <p:ph sz="half" idx="2"/>
          </p:nvPr>
        </p:nvSpPr>
        <p:spPr>
          <a:xfrm>
            <a:off x="4427984" y="1600200"/>
            <a:ext cx="4258816" cy="4525963"/>
          </a:xfrm>
        </p:spPr>
        <p:txBody>
          <a:bodyPr/>
          <a:lstStyle/>
          <a:p>
            <a:r>
              <a:rPr lang="ru-RU" dirty="0" smtClean="0"/>
              <a:t>рисовый </a:t>
            </a:r>
            <a:r>
              <a:rPr lang="ru-RU" dirty="0"/>
              <a:t>отвар в воде отбеливает и тонизирует кожу лица. Протирать лицо холодным отваром 2 раза в день. После того как кожа высохнет, протереть любым лосьоном.</a:t>
            </a:r>
          </a:p>
        </p:txBody>
      </p:sp>
      <p:pic>
        <p:nvPicPr>
          <p:cNvPr id="6146"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395536" y="1700808"/>
            <a:ext cx="3888432" cy="439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89497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Кофейный </a:t>
            </a:r>
            <a:r>
              <a:rPr lang="ru-RU" dirty="0" err="1"/>
              <a:t>скраб</a:t>
            </a:r>
            <a:r>
              <a:rPr lang="ru-RU" dirty="0"/>
              <a:t> с мылом.</a:t>
            </a:r>
          </a:p>
        </p:txBody>
      </p:sp>
      <p:sp>
        <p:nvSpPr>
          <p:cNvPr id="4" name="Объект 3"/>
          <p:cNvSpPr>
            <a:spLocks noGrp="1"/>
          </p:cNvSpPr>
          <p:nvPr>
            <p:ph sz="half" idx="2"/>
          </p:nvPr>
        </p:nvSpPr>
        <p:spPr/>
        <p:txBody>
          <a:bodyPr>
            <a:normAutofit fontScale="25000" lnSpcReduction="20000"/>
          </a:bodyPr>
          <a:lstStyle/>
          <a:p>
            <a:r>
              <a:rPr lang="ru-RU" sz="8000" b="1" dirty="0"/>
              <a:t>Состав: </a:t>
            </a:r>
            <a:r>
              <a:rPr lang="ru-RU" sz="8000" b="1" dirty="0" err="1"/>
              <a:t>Свежемолотые</a:t>
            </a:r>
            <a:r>
              <a:rPr lang="ru-RU" sz="8000" b="1" dirty="0"/>
              <a:t> зерна кофе – 2 ст. л. Жидкое мыло или гель для рук</a:t>
            </a:r>
          </a:p>
          <a:p>
            <a:r>
              <a:rPr lang="ru-RU" sz="8000" b="1" dirty="0"/>
              <a:t>Применение: Измельчить в кофемолке кофейные зерна или взять уже готовый покупной молотый кофе и смешать с мылом (гелем) в таком соотношении, чтобы получилась удобная для нанесения и массажа консистенция. Приготовленным средством 5 минут массировать кожу рук, а затем вымыть их теплой водой. Оно хорошо подходит для ежедневного применения и любого типа кожи.</a:t>
            </a:r>
          </a:p>
          <a:p>
            <a:endParaRPr lang="ru-RU" dirty="0"/>
          </a:p>
        </p:txBody>
      </p:sp>
      <p:pic>
        <p:nvPicPr>
          <p:cNvPr id="7170" name="Picture 2" descr="F:\проекты\проект 22\IMG_20220220_204116.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5536" y="1600200"/>
            <a:ext cx="2019814" cy="2476872"/>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F:\проекты\проект 22\IMG_20220220_20412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1628800"/>
            <a:ext cx="2050015" cy="244827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проекты\проект 22\IMG_20220220_2042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4221088"/>
            <a:ext cx="2016224" cy="2496277"/>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F:\проекты\проект 22\IMG_20220220_20423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4221087"/>
            <a:ext cx="2136829" cy="2496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787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74638"/>
            <a:ext cx="7571184" cy="1143000"/>
          </a:xfrm>
        </p:spPr>
        <p:txBody>
          <a:bodyPr>
            <a:normAutofit fontScale="90000"/>
          </a:bodyPr>
          <a:lstStyle/>
          <a:p>
            <a:r>
              <a:rPr lang="ru-RU" dirty="0" err="1"/>
              <a:t>Скраб</a:t>
            </a:r>
            <a:r>
              <a:rPr lang="ru-RU" dirty="0"/>
              <a:t> с сахаром и растительным маслом.</a:t>
            </a:r>
          </a:p>
        </p:txBody>
      </p:sp>
      <p:sp>
        <p:nvSpPr>
          <p:cNvPr id="4" name="Объект 3"/>
          <p:cNvSpPr>
            <a:spLocks noGrp="1"/>
          </p:cNvSpPr>
          <p:nvPr>
            <p:ph sz="half" idx="2"/>
          </p:nvPr>
        </p:nvSpPr>
        <p:spPr>
          <a:xfrm>
            <a:off x="4716016" y="1556792"/>
            <a:ext cx="4038600" cy="4525963"/>
          </a:xfrm>
        </p:spPr>
        <p:txBody>
          <a:bodyPr>
            <a:normAutofit fontScale="85000" lnSpcReduction="10000"/>
          </a:bodyPr>
          <a:lstStyle/>
          <a:p>
            <a:pPr marL="0" indent="0">
              <a:buNone/>
            </a:pPr>
            <a:endParaRPr lang="ru-RU" dirty="0"/>
          </a:p>
          <a:p>
            <a:r>
              <a:rPr lang="ru-RU" dirty="0"/>
              <a:t>Состав: Сода – щепотка Сахар (коричневый или белый) – 2 ст. л. Масло (подсолнечное, оливковое, миндальное, льняное) – 1 ст. л. Розовая вода – 1 ст. л.</a:t>
            </a:r>
          </a:p>
          <a:p>
            <a:r>
              <a:rPr lang="ru-RU" dirty="0"/>
              <a:t>Применение: Перемешать все компоненты. Полученным средством протереть руки, а затем смыть.</a:t>
            </a:r>
          </a:p>
          <a:p>
            <a:endParaRPr lang="ru-RU" dirty="0"/>
          </a:p>
        </p:txBody>
      </p:sp>
      <p:pic>
        <p:nvPicPr>
          <p:cNvPr id="8194" name="Picture 2" descr="F:\проекты\проект 22\IMG-20220221-WA0008.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916832"/>
            <a:ext cx="2098576" cy="2376264"/>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F:\проекты\проект 22\IMG-20220221-WA00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3176972"/>
            <a:ext cx="2016224" cy="252028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F:\проекты\проект 22\IMG-20220221-WA0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4437112"/>
            <a:ext cx="2088232"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1604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a:t>Скраб</a:t>
            </a:r>
            <a:r>
              <a:rPr lang="ru-RU" dirty="0"/>
              <a:t> с мёдом.</a:t>
            </a:r>
          </a:p>
        </p:txBody>
      </p:sp>
      <p:sp>
        <p:nvSpPr>
          <p:cNvPr id="4" name="Объект 3"/>
          <p:cNvSpPr>
            <a:spLocks noGrp="1"/>
          </p:cNvSpPr>
          <p:nvPr>
            <p:ph sz="half" idx="2"/>
          </p:nvPr>
        </p:nvSpPr>
        <p:spPr/>
        <p:txBody>
          <a:bodyPr/>
          <a:lstStyle/>
          <a:p>
            <a:r>
              <a:rPr lang="ru-RU" dirty="0"/>
              <a:t>Состав: мёд – 2 </a:t>
            </a:r>
            <a:r>
              <a:rPr lang="ru-RU" dirty="0" err="1"/>
              <a:t>ст</a:t>
            </a:r>
            <a:r>
              <a:rPr lang="ru-RU" dirty="0"/>
              <a:t> л., сахар 1 </a:t>
            </a:r>
            <a:r>
              <a:rPr lang="ru-RU" dirty="0" err="1"/>
              <a:t>ст</a:t>
            </a:r>
            <a:r>
              <a:rPr lang="ru-RU" dirty="0"/>
              <a:t> л.</a:t>
            </a:r>
          </a:p>
          <a:p>
            <a:r>
              <a:rPr lang="ru-RU" dirty="0"/>
              <a:t>Применение: Перемешать все компоненты. Полученным средством протереть руки, а затем смыть тёплой водой.</a:t>
            </a:r>
          </a:p>
          <a:p>
            <a:endParaRPr lang="ru-RU" dirty="0"/>
          </a:p>
        </p:txBody>
      </p:sp>
      <p:pic>
        <p:nvPicPr>
          <p:cNvPr id="9218" name="Picture 2" descr="F:\проекты\проект 22\IMG-20220216-WA0006.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5536" y="1844824"/>
            <a:ext cx="2664296" cy="288032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F:\проекты\проект 22\IMG-20220216-WA00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4" y="3889022"/>
            <a:ext cx="2902935" cy="268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2666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Твёрдая пена для ванны.</a:t>
            </a:r>
          </a:p>
        </p:txBody>
      </p:sp>
      <p:sp>
        <p:nvSpPr>
          <p:cNvPr id="4" name="Объект 3"/>
          <p:cNvSpPr>
            <a:spLocks noGrp="1"/>
          </p:cNvSpPr>
          <p:nvPr>
            <p:ph sz="half" idx="2"/>
          </p:nvPr>
        </p:nvSpPr>
        <p:spPr/>
        <p:txBody>
          <a:bodyPr>
            <a:normAutofit lnSpcReduction="10000"/>
          </a:bodyPr>
          <a:lstStyle/>
          <a:p>
            <a:r>
              <a:rPr lang="ru-RU" b="1" dirty="0"/>
              <a:t>Состав: крахмал-2ч.л., лимонная кислота-1 </a:t>
            </a:r>
            <a:r>
              <a:rPr lang="ru-RU" b="1" dirty="0" err="1"/>
              <a:t>ст.л</a:t>
            </a:r>
            <a:r>
              <a:rPr lang="ru-RU" b="1" dirty="0"/>
              <a:t>., гель для душа-1ст.л., эфирное масло по желанию.</a:t>
            </a:r>
          </a:p>
          <a:p>
            <a:r>
              <a:rPr lang="ru-RU" b="1" dirty="0"/>
              <a:t>Применение: Перемешать все компоненты. Поместить в </a:t>
            </a:r>
            <a:r>
              <a:rPr lang="ru-RU" b="1" dirty="0" smtClean="0"/>
              <a:t>форму. Убрать в холодильник.</a:t>
            </a:r>
            <a:endParaRPr lang="ru-RU" b="1" dirty="0"/>
          </a:p>
          <a:p>
            <a:endParaRPr lang="ru-RU" dirty="0"/>
          </a:p>
        </p:txBody>
      </p:sp>
      <p:pic>
        <p:nvPicPr>
          <p:cNvPr id="10242" name="Picture 2" descr="F:\проекты\проект 22\IMG-20220221-WA0000.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1700808"/>
            <a:ext cx="2527447" cy="2016224"/>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F:\проекты\проект 22\IMG-20220221-WA0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6536" y="3417853"/>
            <a:ext cx="2012550" cy="180020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F:\проекты\проект 22\IMG-20220221-WA00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581128"/>
            <a:ext cx="2481064" cy="1949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33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Объект 3"/>
          <p:cNvSpPr>
            <a:spLocks noGrp="1"/>
          </p:cNvSpPr>
          <p:nvPr>
            <p:ph sz="half" idx="2"/>
          </p:nvPr>
        </p:nvSpPr>
        <p:spPr/>
        <p:txBody>
          <a:bodyPr>
            <a:normAutofit fontScale="92500"/>
          </a:bodyPr>
          <a:lstStyle/>
          <a:p>
            <a:r>
              <a:rPr lang="ru-RU" dirty="0"/>
              <a:t>После применения данных </a:t>
            </a:r>
            <a:r>
              <a:rPr lang="ru-RU" dirty="0" err="1"/>
              <a:t>скрабов</a:t>
            </a:r>
            <a:r>
              <a:rPr lang="ru-RU" dirty="0"/>
              <a:t> руки стали мягкими, шелковистыми, ушло ощущение </a:t>
            </a:r>
            <a:r>
              <a:rPr lang="ru-RU" dirty="0" err="1"/>
              <a:t>стянутости</a:t>
            </a:r>
            <a:r>
              <a:rPr lang="ru-RU" dirty="0"/>
              <a:t>. Рецепты хороши ещё тем, что они </a:t>
            </a:r>
            <a:r>
              <a:rPr lang="ru-RU" dirty="0" smtClean="0"/>
              <a:t>легки </a:t>
            </a:r>
            <a:r>
              <a:rPr lang="ru-RU" dirty="0"/>
              <a:t>в приготовлении, все </a:t>
            </a:r>
            <a:r>
              <a:rPr lang="ru-RU" dirty="0" err="1"/>
              <a:t>ингридиенты</a:t>
            </a:r>
            <a:r>
              <a:rPr lang="ru-RU" dirty="0"/>
              <a:t> можно приобрести в магазине за небольшие деньги.</a:t>
            </a:r>
          </a:p>
          <a:p>
            <a:endParaRPr lang="ru-RU" dirty="0"/>
          </a:p>
        </p:txBody>
      </p:sp>
      <p:pic>
        <p:nvPicPr>
          <p:cNvPr id="1026" name="Picture 2" descr="F:\проекты\проект 22\IMG_20220220_204234.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77897" y="1539018"/>
            <a:ext cx="1846265" cy="246168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проекты\проект 22\IMG-20220216-WA00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9792" y="1556792"/>
            <a:ext cx="2088232" cy="250509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проекты\проект 22\IMG-20220221-WA0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2918" y="4152954"/>
            <a:ext cx="2016224" cy="206758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F:\проекты\проект 22\IMG-20220221-WA00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7845" y="4362497"/>
            <a:ext cx="2197995" cy="1648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5539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Заключение</a:t>
            </a:r>
          </a:p>
        </p:txBody>
      </p:sp>
      <p:sp>
        <p:nvSpPr>
          <p:cNvPr id="3" name="Объект 2"/>
          <p:cNvSpPr>
            <a:spLocks noGrp="1"/>
          </p:cNvSpPr>
          <p:nvPr>
            <p:ph idx="1"/>
          </p:nvPr>
        </p:nvSpPr>
        <p:spPr>
          <a:xfrm>
            <a:off x="457200" y="1600200"/>
            <a:ext cx="8229600" cy="4853136"/>
          </a:xfrm>
        </p:spPr>
        <p:txBody>
          <a:bodyPr>
            <a:normAutofit fontScale="77500" lnSpcReduction="20000"/>
          </a:bodyPr>
          <a:lstStyle/>
          <a:p>
            <a:r>
              <a:rPr lang="ru-RU" b="1" dirty="0"/>
              <a:t>Таким образом, работая над проектом, мы смогли решить поставленные задачи. В домашних условиях можно использовать природную косметику соблюдая рецепты приготовления домашних косметических средств. </a:t>
            </a:r>
          </a:p>
          <a:p>
            <a:r>
              <a:rPr lang="ru-RU" b="1" dirty="0"/>
              <a:t>Изучили соответствующую литературу и интернет ресурсы, узнали историю возникновения природной косметики и рецепты приготовления.</a:t>
            </a:r>
          </a:p>
          <a:p>
            <a:r>
              <a:rPr lang="ru-RU" b="1" dirty="0"/>
              <a:t>Чтобы минимизировать риски для здоровья, используйте только натуральную косметику, внимательно читайте этикетки продуктов и не пренебрегайте домашними рецептами красоты. Помните: мы живем в такое время, когда наше здоровье – в наших руках</a:t>
            </a:r>
            <a:r>
              <a:rPr lang="ru-RU" b="1" dirty="0" smtClean="0"/>
              <a:t>!</a:t>
            </a:r>
            <a:endParaRPr lang="ru-RU" b="1" dirty="0"/>
          </a:p>
          <a:p>
            <a:endParaRPr lang="ru-RU" dirty="0"/>
          </a:p>
        </p:txBody>
      </p:sp>
    </p:spTree>
    <p:extLst>
      <p:ext uri="{BB962C8B-B14F-4D97-AF65-F5344CB8AC3E}">
        <p14:creationId xmlns:p14="http://schemas.microsoft.com/office/powerpoint/2010/main" val="39673366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a:t>Цель работы</a:t>
            </a:r>
            <a:r>
              <a:rPr lang="ru-RU" sz="3600" dirty="0"/>
              <a:t>: выяснить, возможна ли замена декоративной косметики в нашей жизни</a:t>
            </a:r>
            <a:r>
              <a:rPr lang="ru-RU" dirty="0"/>
              <a:t>.</a:t>
            </a:r>
          </a:p>
        </p:txBody>
      </p:sp>
      <p:sp>
        <p:nvSpPr>
          <p:cNvPr id="3" name="Объект 2"/>
          <p:cNvSpPr>
            <a:spLocks noGrp="1"/>
          </p:cNvSpPr>
          <p:nvPr>
            <p:ph idx="1"/>
          </p:nvPr>
        </p:nvSpPr>
        <p:spPr/>
        <p:txBody>
          <a:bodyPr/>
          <a:lstStyle/>
          <a:p>
            <a:r>
              <a:rPr lang="ru-RU" sz="2800" b="1" dirty="0" smtClean="0"/>
              <a:t>ЗАДАЧИ</a:t>
            </a:r>
          </a:p>
          <a:p>
            <a:r>
              <a:rPr lang="ru-RU" sz="2800" dirty="0" smtClean="0"/>
              <a:t>Проанализировать </a:t>
            </a:r>
            <a:r>
              <a:rPr lang="ru-RU" sz="2800" dirty="0"/>
              <a:t>различные источники информации по данному вопросу.</a:t>
            </a:r>
          </a:p>
          <a:p>
            <a:r>
              <a:rPr lang="ru-RU" sz="2800" dirty="0"/>
              <a:t>-Рассмотреть основные косметические средства, их классификации.</a:t>
            </a:r>
          </a:p>
          <a:p>
            <a:r>
              <a:rPr lang="ru-RU" sz="2800" dirty="0"/>
              <a:t>-Предложить безвредные средства по уходу за здоровьем человека.</a:t>
            </a:r>
          </a:p>
          <a:p>
            <a:r>
              <a:rPr lang="ru-RU" sz="2800" dirty="0"/>
              <a:t>-Приготовить косметику (</a:t>
            </a:r>
            <a:r>
              <a:rPr lang="ru-RU" sz="2800" dirty="0" err="1"/>
              <a:t>скрабы</a:t>
            </a:r>
            <a:r>
              <a:rPr lang="ru-RU" sz="2800" dirty="0"/>
              <a:t> и крема) для рук и тела в домашних условиях.</a:t>
            </a:r>
          </a:p>
          <a:p>
            <a:endParaRPr lang="ru-RU" dirty="0"/>
          </a:p>
        </p:txBody>
      </p:sp>
    </p:spTree>
    <p:extLst>
      <p:ext uri="{BB962C8B-B14F-4D97-AF65-F5344CB8AC3E}">
        <p14:creationId xmlns:p14="http://schemas.microsoft.com/office/powerpoint/2010/main" val="6569585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18658"/>
          </a:xfrm>
        </p:spPr>
        <p:txBody>
          <a:bodyPr/>
          <a:lstStyle/>
          <a:p>
            <a:r>
              <a:rPr lang="ru-RU" dirty="0" smtClean="0"/>
              <a:t>СПАСИБО ЗА ВНИМАНИЕ)</a:t>
            </a:r>
            <a:endParaRPr lang="ru-RU" dirty="0"/>
          </a:p>
        </p:txBody>
      </p:sp>
    </p:spTree>
    <p:extLst>
      <p:ext uri="{BB962C8B-B14F-4D97-AF65-F5344CB8AC3E}">
        <p14:creationId xmlns:p14="http://schemas.microsoft.com/office/powerpoint/2010/main" val="36393989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t>Практическая значимость исследования: в результате работы составить сборник природных косметических рецептов, которыми </a:t>
            </a:r>
            <a:r>
              <a:rPr lang="ru-RU" sz="1800" dirty="0" smtClean="0"/>
              <a:t>в последствии </a:t>
            </a:r>
            <a:r>
              <a:rPr lang="ru-RU" sz="1800" dirty="0"/>
              <a:t>смогут пользоваться члены наших  семей</a:t>
            </a:r>
          </a:p>
        </p:txBody>
      </p:sp>
      <p:sp>
        <p:nvSpPr>
          <p:cNvPr id="3" name="Текст 2"/>
          <p:cNvSpPr>
            <a:spLocks noGrp="1"/>
          </p:cNvSpPr>
          <p:nvPr>
            <p:ph type="body" idx="1"/>
          </p:nvPr>
        </p:nvSpPr>
        <p:spPr>
          <a:xfrm>
            <a:off x="971599" y="1124745"/>
            <a:ext cx="7523113" cy="3282156"/>
          </a:xfrm>
        </p:spPr>
        <p:txBody>
          <a:bodyPr>
            <a:normAutofit fontScale="25000" lnSpcReduction="20000"/>
          </a:bodyPr>
          <a:lstStyle/>
          <a:p>
            <a:endParaRPr lang="ru-RU" dirty="0" smtClean="0"/>
          </a:p>
          <a:p>
            <a:endParaRPr lang="ru-RU" dirty="0" smtClean="0"/>
          </a:p>
          <a:p>
            <a:endParaRPr lang="ru-RU" dirty="0"/>
          </a:p>
          <a:p>
            <a:endParaRPr lang="ru-RU" dirty="0" smtClean="0"/>
          </a:p>
          <a:p>
            <a:endParaRPr lang="ru-RU" dirty="0" smtClean="0"/>
          </a:p>
          <a:p>
            <a:endParaRPr lang="ru-RU" dirty="0" smtClean="0"/>
          </a:p>
          <a:p>
            <a:endParaRPr lang="ru-RU" dirty="0"/>
          </a:p>
          <a:p>
            <a:r>
              <a:rPr lang="ru-RU" sz="11200" b="1" dirty="0">
                <a:solidFill>
                  <a:schemeClr val="tx1"/>
                </a:solidFill>
              </a:rPr>
              <a:t>Методы исследования</a:t>
            </a:r>
            <a:r>
              <a:rPr lang="ru-RU" sz="11200" dirty="0">
                <a:solidFill>
                  <a:schemeClr val="tx1"/>
                </a:solidFill>
              </a:rPr>
              <a:t>:</a:t>
            </a:r>
          </a:p>
          <a:p>
            <a:r>
              <a:rPr lang="ru-RU" sz="11200" dirty="0">
                <a:solidFill>
                  <a:schemeClr val="tx1"/>
                </a:solidFill>
              </a:rPr>
              <a:t>- теоретические: изучение литературы и интернет ресурсов,  сравнение, обобщение;</a:t>
            </a:r>
          </a:p>
          <a:p>
            <a:r>
              <a:rPr lang="ru-RU" sz="11200" dirty="0">
                <a:solidFill>
                  <a:schemeClr val="tx1"/>
                </a:solidFill>
              </a:rPr>
              <a:t>- практические.                                  </a:t>
            </a:r>
          </a:p>
          <a:p>
            <a:r>
              <a:rPr lang="ru-RU" sz="11200" b="1" dirty="0">
                <a:solidFill>
                  <a:schemeClr val="tx1"/>
                </a:solidFill>
              </a:rPr>
              <a:t>Объект исследования</a:t>
            </a:r>
            <a:r>
              <a:rPr lang="ru-RU" sz="11200" dirty="0">
                <a:solidFill>
                  <a:schemeClr val="tx1"/>
                </a:solidFill>
              </a:rPr>
              <a:t>: косметика</a:t>
            </a:r>
          </a:p>
          <a:p>
            <a:r>
              <a:rPr lang="ru-RU" sz="11200" b="1" dirty="0">
                <a:solidFill>
                  <a:schemeClr val="tx1"/>
                </a:solidFill>
              </a:rPr>
              <a:t>Предмет исследования</a:t>
            </a:r>
            <a:r>
              <a:rPr lang="ru-RU" sz="11200" dirty="0">
                <a:solidFill>
                  <a:schemeClr val="tx1"/>
                </a:solidFill>
              </a:rPr>
              <a:t>:  технологии изготовления косметических средств в домашних условиях</a:t>
            </a:r>
          </a:p>
          <a:p>
            <a:endParaRPr lang="ru-RU" dirty="0" smtClean="0"/>
          </a:p>
          <a:p>
            <a:endParaRPr lang="ru-RU" dirty="0"/>
          </a:p>
        </p:txBody>
      </p:sp>
    </p:spTree>
    <p:extLst>
      <p:ext uri="{BB962C8B-B14F-4D97-AF65-F5344CB8AC3E}">
        <p14:creationId xmlns:p14="http://schemas.microsoft.com/office/powerpoint/2010/main" val="2892864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352928" cy="5832648"/>
          </a:xfrm>
        </p:spPr>
        <p:txBody>
          <a:bodyPr>
            <a:normAutofit fontScale="90000"/>
          </a:bodyPr>
          <a:lstStyle/>
          <a:p>
            <a:r>
              <a:rPr lang="ru-RU" sz="2800" b="1" dirty="0"/>
              <a:t>Косметика — искусство быть красивой — является такой же древней, как и сама история человечества. По одной из легенд умение раскрашивать лицо было подарено человеку богом Гермесом. Люди украшали свои лица, чтобы лучше рос хлеб, приумножался домашний скот, рождались здоровые дети, не вредил дурной глаз и колдовство.</a:t>
            </a:r>
            <a:br>
              <a:rPr lang="ru-RU" sz="2800" b="1" dirty="0"/>
            </a:br>
            <a:r>
              <a:rPr lang="ru-RU" sz="2800" b="1" dirty="0"/>
              <a:t>Египет считается колыбелью косметики. Найденный в гробнице бюст царицы </a:t>
            </a:r>
            <a:r>
              <a:rPr lang="ru-RU" sz="2800" b="1" dirty="0" err="1"/>
              <a:t>Нефертити</a:t>
            </a:r>
            <a:r>
              <a:rPr lang="ru-RU" sz="2800" b="1" dirty="0"/>
              <a:t>, сделанный из известняка более 3500 лет тому назад, сохранил красоту этой женщины: лицо тщательно загримировано, брови скорректированы и удлинены, губы красиво подчеркнуты. </a:t>
            </a:r>
          </a:p>
        </p:txBody>
      </p:sp>
    </p:spTree>
    <p:extLst>
      <p:ext uri="{BB962C8B-B14F-4D97-AF65-F5344CB8AC3E}">
        <p14:creationId xmlns:p14="http://schemas.microsoft.com/office/powerpoint/2010/main" val="10208606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3648" y="692697"/>
            <a:ext cx="6408712" cy="5509200"/>
          </a:xfrm>
          <a:prstGeom prst="rect">
            <a:avLst/>
          </a:prstGeom>
        </p:spPr>
        <p:txBody>
          <a:bodyPr wrap="square">
            <a:spAutoFit/>
          </a:bodyPr>
          <a:lstStyle/>
          <a:p>
            <a:r>
              <a:rPr lang="ru-RU" sz="3200" b="1" dirty="0"/>
              <a:t>В Древней Руси гигиене, уходу за кожей также уделяли большое внимание. Особенно распространены были русские бани со своеобразным хлестким массажем вениками.</a:t>
            </a:r>
          </a:p>
          <a:p>
            <a:r>
              <a:rPr lang="ru-RU" sz="3200" b="1" dirty="0"/>
              <a:t>Для освежения тела делали массажи с мазями, приготовленными на травах, применяли так называемый «холодец» — настой из мяты.</a:t>
            </a:r>
            <a:endParaRPr lang="ru-RU" b="1" dirty="0"/>
          </a:p>
        </p:txBody>
      </p:sp>
    </p:spTree>
    <p:extLst>
      <p:ext uri="{BB962C8B-B14F-4D97-AF65-F5344CB8AC3E}">
        <p14:creationId xmlns:p14="http://schemas.microsoft.com/office/powerpoint/2010/main" val="18943690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Алоэ</a:t>
            </a:r>
            <a:endParaRPr lang="ru-RU" dirty="0"/>
          </a:p>
        </p:txBody>
      </p:sp>
      <p:sp>
        <p:nvSpPr>
          <p:cNvPr id="4" name="Объект 3"/>
          <p:cNvSpPr>
            <a:spLocks noGrp="1"/>
          </p:cNvSpPr>
          <p:nvPr>
            <p:ph sz="half" idx="2"/>
          </p:nvPr>
        </p:nvSpPr>
        <p:spPr>
          <a:xfrm>
            <a:off x="4355976" y="1600200"/>
            <a:ext cx="4330824" cy="4781128"/>
          </a:xfrm>
        </p:spPr>
        <p:txBody>
          <a:bodyPr>
            <a:noAutofit/>
          </a:bodyPr>
          <a:lstStyle/>
          <a:p>
            <a:pPr marL="0" indent="0">
              <a:buNone/>
            </a:pPr>
            <a:r>
              <a:rPr lang="ru-RU" sz="1600" b="1" dirty="0" smtClean="0"/>
              <a:t> </a:t>
            </a:r>
            <a:r>
              <a:rPr lang="ru-RU" sz="1800" b="1" dirty="0"/>
              <a:t>При угревой сыпи, сальной коже, раздражении лица хороший результат дает обтирание соком алоэ. </a:t>
            </a:r>
            <a:r>
              <a:rPr lang="ru-RU" sz="1600" b="1" dirty="0"/>
              <a:t>Для профилактики морщин полезно делать два раза в неделю примочки (один сеанс — 10 мин). Чтобы сок алоэ действовал эффективно, листья алоэ должны пройти </a:t>
            </a:r>
            <a:r>
              <a:rPr lang="ru-RU" sz="1600" b="1" dirty="0" err="1"/>
              <a:t>биостимуляцию</a:t>
            </a:r>
            <a:r>
              <a:rPr lang="ru-RU" sz="1600" b="1" dirty="0"/>
              <a:t>. Делается это так: листья промывают кипяченой водой, обсушивают, затем кладут в закрытый сосуд (лучше взять две тарелки) и на 12 дней помещают в прохладное место, чтобы температура была не выше +8° С. После этого листья алоэ измельчают и отжимают через марлю сок.</a:t>
            </a:r>
          </a:p>
        </p:txBody>
      </p:sp>
      <p:pic>
        <p:nvPicPr>
          <p:cNvPr id="205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67544" y="1988840"/>
            <a:ext cx="3744416"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46230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Берёза</a:t>
            </a:r>
            <a:endParaRPr lang="ru-RU" dirty="0"/>
          </a:p>
        </p:txBody>
      </p:sp>
      <p:sp>
        <p:nvSpPr>
          <p:cNvPr id="4" name="Объект 3"/>
          <p:cNvSpPr>
            <a:spLocks noGrp="1"/>
          </p:cNvSpPr>
          <p:nvPr>
            <p:ph sz="half" idx="2"/>
          </p:nvPr>
        </p:nvSpPr>
        <p:spPr>
          <a:xfrm>
            <a:off x="4499992" y="1600200"/>
            <a:ext cx="4186808" cy="4525963"/>
          </a:xfrm>
        </p:spPr>
        <p:txBody>
          <a:bodyPr>
            <a:noAutofit/>
          </a:bodyPr>
          <a:lstStyle/>
          <a:p>
            <a:r>
              <a:rPr lang="ru-RU" sz="1800" b="1" dirty="0" smtClean="0"/>
              <a:t>При </a:t>
            </a:r>
            <a:r>
              <a:rPr lang="ru-RU" sz="1800" b="1" dirty="0"/>
              <a:t>раздражении кожи с воспалительными явлениями, угрях применяются отвары или спиртовые настойки высушенных почек березы. </a:t>
            </a:r>
            <a:r>
              <a:rPr lang="ru-RU" sz="1600" b="1" dirty="0"/>
              <a:t>Березовый деготь в мазях и растворах с другими веществами оказывает прекрасное действие при себорее волосистой части головы. В кожу головы втирают мазь следующего состава: 5 — 10 г дегтя, 10 — 21 г касторового масла, 100 мл спирта 70%-</a:t>
            </a:r>
            <a:r>
              <a:rPr lang="ru-RU" sz="1600" b="1" dirty="0" err="1"/>
              <a:t>ного</a:t>
            </a:r>
            <a:r>
              <a:rPr lang="ru-RU" sz="1600" b="1" dirty="0"/>
              <a:t>.</a:t>
            </a:r>
          </a:p>
        </p:txBody>
      </p:sp>
      <p:pic>
        <p:nvPicPr>
          <p:cNvPr id="307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39552" y="1700808"/>
            <a:ext cx="3672407"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29604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Дуб</a:t>
            </a:r>
            <a:endParaRPr lang="ru-RU" dirty="0"/>
          </a:p>
        </p:txBody>
      </p:sp>
      <p:sp>
        <p:nvSpPr>
          <p:cNvPr id="4" name="Объект 3"/>
          <p:cNvSpPr>
            <a:spLocks noGrp="1"/>
          </p:cNvSpPr>
          <p:nvPr>
            <p:ph sz="half" idx="2"/>
          </p:nvPr>
        </p:nvSpPr>
        <p:spPr>
          <a:xfrm>
            <a:off x="4283968" y="1600200"/>
            <a:ext cx="4402832" cy="4709119"/>
          </a:xfrm>
        </p:spPr>
        <p:txBody>
          <a:bodyPr>
            <a:noAutofit/>
          </a:bodyPr>
          <a:lstStyle/>
          <a:p>
            <a:r>
              <a:rPr lang="ru-RU" sz="2400" b="1" dirty="0"/>
              <a:t>Дуб </a:t>
            </a:r>
            <a:r>
              <a:rPr lang="ru-RU" sz="2400" b="1" dirty="0" smtClean="0"/>
              <a:t>обыкновенный. </a:t>
            </a:r>
            <a:r>
              <a:rPr lang="ru-RU" sz="2400" b="1" dirty="0"/>
              <a:t>содержит дубильные вещества. Обладает антисептическим, вяжущим, противовоспалительным действием. При потливости делают протирания 5%-</a:t>
            </a:r>
            <a:r>
              <a:rPr lang="ru-RU" sz="2400" b="1" dirty="0" err="1"/>
              <a:t>ным</a:t>
            </a:r>
            <a:r>
              <a:rPr lang="ru-RU" sz="2400" b="1" dirty="0"/>
              <a:t> отваром коры. При жирной себорее кожи лица протирание 5—10%-</a:t>
            </a:r>
            <a:r>
              <a:rPr lang="ru-RU" sz="2400" b="1" dirty="0" err="1"/>
              <a:t>ным</a:t>
            </a:r>
            <a:r>
              <a:rPr lang="ru-RU" sz="2400" b="1" dirty="0"/>
              <a:t> отваром .</a:t>
            </a:r>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67544" y="1700808"/>
            <a:ext cx="3600400"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7549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Крапива</a:t>
            </a:r>
            <a:endParaRPr lang="ru-RU" dirty="0"/>
          </a:p>
        </p:txBody>
      </p:sp>
      <p:sp>
        <p:nvSpPr>
          <p:cNvPr id="4" name="Объект 3"/>
          <p:cNvSpPr>
            <a:spLocks noGrp="1"/>
          </p:cNvSpPr>
          <p:nvPr>
            <p:ph sz="half" idx="2"/>
          </p:nvPr>
        </p:nvSpPr>
        <p:spPr>
          <a:xfrm>
            <a:off x="4211960" y="1600200"/>
            <a:ext cx="4474840" cy="4525963"/>
          </a:xfrm>
        </p:spPr>
        <p:txBody>
          <a:bodyPr>
            <a:noAutofit/>
          </a:bodyPr>
          <a:lstStyle/>
          <a:p>
            <a:pPr marL="0" indent="0">
              <a:buNone/>
            </a:pPr>
            <a:r>
              <a:rPr lang="ru-RU" sz="1800" b="1" dirty="0" smtClean="0"/>
              <a:t> </a:t>
            </a:r>
            <a:r>
              <a:rPr lang="ru-RU" sz="2000" b="1" dirty="0"/>
              <a:t>Отвар из листьев крапивы широко применяется при перхоти, жирной себорее волосистой части головы: 1 столовую ложку сухих листьев крапивы заварить 1 стаканом кипятка и дать настояться в течение 1 ч. Втирать в кожу головы в течение нескольких месяцев 1-2 раза в неделю. </a:t>
            </a:r>
            <a:endParaRPr lang="ru-RU" sz="2000" b="1" dirty="0" smtClean="0"/>
          </a:p>
          <a:p>
            <a:pPr marL="0" indent="0">
              <a:buNone/>
            </a:pPr>
            <a:r>
              <a:rPr lang="ru-RU" sz="1800" b="1" dirty="0" smtClean="0"/>
              <a:t>Можно </a:t>
            </a:r>
            <a:r>
              <a:rPr lang="ru-RU" sz="1800" b="1" dirty="0"/>
              <a:t>приготовить спиртовую настойку, которая уничтожает перхоть и сальность кожи головы и волос.</a:t>
            </a:r>
          </a:p>
        </p:txBody>
      </p:sp>
      <p:pic>
        <p:nvPicPr>
          <p:cNvPr id="2051"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5536" y="1628800"/>
            <a:ext cx="352839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8566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TotalTime>
  <Words>1070</Words>
  <Application>Microsoft Office PowerPoint</Application>
  <PresentationFormat>Экран (4:3)</PresentationFormat>
  <Paragraphs>71</Paragraphs>
  <Slides>20</Slides>
  <Notes>2</Notes>
  <HiddenSlides>0</HiddenSlides>
  <MMClips>0</MMClips>
  <ScaleCrop>false</ScaleCrop>
  <HeadingPairs>
    <vt:vector size="4" baseType="variant">
      <vt:variant>
        <vt:lpstr>Тема</vt:lpstr>
      </vt:variant>
      <vt:variant>
        <vt:i4>2</vt:i4>
      </vt:variant>
      <vt:variant>
        <vt:lpstr>Заголовки слайдов</vt:lpstr>
      </vt:variant>
      <vt:variant>
        <vt:i4>20</vt:i4>
      </vt:variant>
    </vt:vector>
  </HeadingPairs>
  <TitlesOfParts>
    <vt:vector size="22" baseType="lpstr">
      <vt:lpstr>Тема Office</vt:lpstr>
      <vt:lpstr>Специальное оформление</vt:lpstr>
      <vt:lpstr>Природная косметика и её преимущества.</vt:lpstr>
      <vt:lpstr>Цель работы: выяснить, возможна ли замена декоративной косметики в нашей жизни.</vt:lpstr>
      <vt:lpstr>Практическая значимость исследования: в результате работы составить сборник природных косметических рецептов, которыми в последствии смогут пользоваться члены наших  семей</vt:lpstr>
      <vt:lpstr>Косметика — искусство быть красивой — является такой же древней, как и сама история человечества. По одной из легенд умение раскрашивать лицо было подарено человеку богом Гермесом. Люди украшали свои лица, чтобы лучше рос хлеб, приумножался домашний скот, рождались здоровые дети, не вредил дурной глаз и колдовство. Египет считается колыбелью косметики. Найденный в гробнице бюст царицы Нефертити, сделанный из известняка более 3500 лет тому назад, сохранил красоту этой женщины: лицо тщательно загримировано, брови скорректированы и удлинены, губы красиво подчеркнуты. </vt:lpstr>
      <vt:lpstr>Презентация PowerPoint</vt:lpstr>
      <vt:lpstr>Алоэ</vt:lpstr>
      <vt:lpstr>Берёза</vt:lpstr>
      <vt:lpstr>Дуб</vt:lpstr>
      <vt:lpstr>Крапива</vt:lpstr>
      <vt:lpstr>Картофель</vt:lpstr>
      <vt:lpstr>Лимон</vt:lpstr>
      <vt:lpstr>Лук</vt:lpstr>
      <vt:lpstr>Рис</vt:lpstr>
      <vt:lpstr>Кофейный скраб с мылом.</vt:lpstr>
      <vt:lpstr>Скраб с сахаром и растительным маслом.</vt:lpstr>
      <vt:lpstr>Скраб с мёдом.</vt:lpstr>
      <vt:lpstr>Твёрдая пена для ванны.</vt:lpstr>
      <vt:lpstr>Презентация PowerPoint</vt:lpstr>
      <vt:lpstr>Заключение</vt:lpstr>
      <vt:lpstr>СПАСИБО ЗА ВНИМАНИЕ)</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презентации</dc:title>
  <dc:creator>Павел</dc:creator>
  <cp:lastModifiedBy>User</cp:lastModifiedBy>
  <cp:revision>19</cp:revision>
  <dcterms:created xsi:type="dcterms:W3CDTF">2009-01-08T12:15:48Z</dcterms:created>
  <dcterms:modified xsi:type="dcterms:W3CDTF">2022-03-01T10:38:02Z</dcterms:modified>
</cp:coreProperties>
</file>