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33040D-0739-4FC9-9D1F-1AAC868B7164}" v="161" dt="2022-05-16T20:30:52.93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2" autoAdjust="0"/>
    <p:restoredTop sz="94660"/>
  </p:normalViewPr>
  <p:slideViewPr>
    <p:cSldViewPr snapToGrid="0">
      <p:cViewPr>
        <p:scale>
          <a:sx n="84" d="100"/>
          <a:sy n="84" d="100"/>
        </p:scale>
        <p:origin x="-96" y="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79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727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261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711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369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762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02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335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754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695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169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FB779-270B-4192-84BA-A697F48306DC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97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71B2258F-86CA-4D4D-8270-BC05FCDEBFB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 descr="Изображение выглядит как наружный объект, паутина&#10;&#10;Автоматически созданное описание">
            <a:extLst>
              <a:ext uri="{FF2B5EF4-FFF2-40B4-BE49-F238E27FC236}">
                <a16:creationId xmlns="" xmlns:a16="http://schemas.microsoft.com/office/drawing/2014/main" id="{D0A7D151-D3F1-F1B8-81EC-D25E76F0CDF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2900518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FFFFFF"/>
                </a:solidFill>
                <a:cs typeface="Calibri Light"/>
              </a:rPr>
              <a:t>Деятельность выдающихся физиков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4159404"/>
            <a:ext cx="9144000" cy="1098395"/>
          </a:xfrm>
        </p:spPr>
        <p:txBody>
          <a:bodyPr>
            <a:normAutofit/>
          </a:bodyPr>
          <a:lstStyle/>
          <a:p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6515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8D32A86-C7C4-D88F-7EE7-3A04BCF1A2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158" y="803325"/>
            <a:ext cx="5259707" cy="1325563"/>
          </a:xfrm>
        </p:spPr>
        <p:txBody>
          <a:bodyPr>
            <a:normAutofit/>
          </a:bodyPr>
          <a:lstStyle/>
          <a:p>
            <a:r>
              <a:rPr lang="ru-RU" dirty="0">
                <a:ea typeface="+mj-lt"/>
                <a:cs typeface="+mj-lt"/>
              </a:rPr>
              <a:t>Энрико Ферми</a:t>
            </a:r>
            <a:endParaRPr lang="ru-RU" dirty="0"/>
          </a:p>
        </p:txBody>
      </p:sp>
      <p:sp>
        <p:nvSpPr>
          <p:cNvPr id="16" name="Freeform: Shape 8">
            <a:extLst>
              <a:ext uri="{FF2B5EF4-FFF2-40B4-BE49-F238E27FC236}">
                <a16:creationId xmlns="" xmlns:a16="http://schemas.microsoft.com/office/drawing/2014/main" id="{357DD0D3-F869-46D0-944C-6EC60E19E35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6136816" cy="5254922"/>
          </a:xfrm>
          <a:custGeom>
            <a:avLst/>
            <a:gdLst>
              <a:gd name="connsiteX0" fmla="*/ 0 w 6136816"/>
              <a:gd name="connsiteY0" fmla="*/ 0 h 5254922"/>
              <a:gd name="connsiteX1" fmla="*/ 6136816 w 6136816"/>
              <a:gd name="connsiteY1" fmla="*/ 0 h 5254922"/>
              <a:gd name="connsiteX2" fmla="*/ 6134892 w 6136816"/>
              <a:gd name="connsiteY2" fmla="*/ 111520 h 5254922"/>
              <a:gd name="connsiteX3" fmla="*/ 6066513 w 6136816"/>
              <a:gd name="connsiteY3" fmla="*/ 752995 h 5254922"/>
              <a:gd name="connsiteX4" fmla="*/ 140712 w 6136816"/>
              <a:gd name="connsiteY4" fmla="*/ 5219363 h 5254922"/>
              <a:gd name="connsiteX5" fmla="*/ 0 w 6136816"/>
              <a:gd name="connsiteY5" fmla="*/ 5199534 h 5254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36816" h="5254922">
                <a:moveTo>
                  <a:pt x="0" y="0"/>
                </a:moveTo>
                <a:lnTo>
                  <a:pt x="6136816" y="0"/>
                </a:lnTo>
                <a:lnTo>
                  <a:pt x="6134892" y="111520"/>
                </a:lnTo>
                <a:cubicBezTo>
                  <a:pt x="6124961" y="323936"/>
                  <a:pt x="6102367" y="538040"/>
                  <a:pt x="6066513" y="752995"/>
                </a:cubicBezTo>
                <a:cubicBezTo>
                  <a:pt x="5592281" y="3596146"/>
                  <a:pt x="2972232" y="5545369"/>
                  <a:pt x="140712" y="5219363"/>
                </a:cubicBezTo>
                <a:lnTo>
                  <a:pt x="0" y="5199534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4" name="Рисунок 4" descr="Изображение выглядит как текст, мужчина, человек, стена&#10;&#10;Автоматически созданное описание">
            <a:extLst>
              <a:ext uri="{FF2B5EF4-FFF2-40B4-BE49-F238E27FC236}">
                <a16:creationId xmlns="" xmlns:a16="http://schemas.microsoft.com/office/drawing/2014/main" id="{8902BD92-CF8D-EC8C-3472-28F3EF22306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248" r="25998"/>
          <a:stretch/>
        </p:blipFill>
        <p:spPr>
          <a:xfrm>
            <a:off x="1" y="2"/>
            <a:ext cx="5863721" cy="4984915"/>
          </a:xfrm>
          <a:custGeom>
            <a:avLst/>
            <a:gdLst/>
            <a:ahLst/>
            <a:cxnLst/>
            <a:rect l="l" t="t" r="r" b="b"/>
            <a:pathLst>
              <a:path w="5863721" h="4984915">
                <a:moveTo>
                  <a:pt x="0" y="0"/>
                </a:moveTo>
                <a:lnTo>
                  <a:pt x="5863721" y="0"/>
                </a:lnTo>
                <a:lnTo>
                  <a:pt x="5844576" y="326138"/>
                </a:lnTo>
                <a:cubicBezTo>
                  <a:pt x="5833049" y="448313"/>
                  <a:pt x="5817094" y="570952"/>
                  <a:pt x="5796589" y="693884"/>
                </a:cubicBezTo>
                <a:cubicBezTo>
                  <a:pt x="5344573" y="3403845"/>
                  <a:pt x="2847261" y="5261756"/>
                  <a:pt x="148386" y="4951022"/>
                </a:cubicBezTo>
                <a:lnTo>
                  <a:pt x="0" y="4930112"/>
                </a:lnTo>
                <a:close/>
              </a:path>
            </a:pathLst>
          </a:custGeom>
        </p:spPr>
      </p:pic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B69DAB5-1129-C114-81F8-FA6FCF5F10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9158" y="2279018"/>
            <a:ext cx="5259714" cy="3375920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ru-RU" sz="2400" dirty="0">
                <a:ea typeface="+mn-lt"/>
                <a:cs typeface="+mn-lt"/>
              </a:rPr>
              <a:t>Итальянский ученый. Физик. Известен как создатель первого в мире ядерного реактора. Внес большой вклад в развитие ядерной физики, физики элементарных частиц. Член Национальной академии </a:t>
            </a:r>
            <a:r>
              <a:rPr lang="ru-RU" sz="2400" dirty="0" err="1">
                <a:ea typeface="+mn-lt"/>
                <a:cs typeface="+mn-lt"/>
              </a:rPr>
              <a:t>деи</a:t>
            </a:r>
            <a:r>
              <a:rPr lang="ru-RU" sz="2400" dirty="0">
                <a:ea typeface="+mn-lt"/>
                <a:cs typeface="+mn-lt"/>
              </a:rPr>
              <a:t> </a:t>
            </a:r>
            <a:r>
              <a:rPr lang="ru-RU" sz="2400" dirty="0" err="1">
                <a:ea typeface="+mn-lt"/>
                <a:cs typeface="+mn-lt"/>
              </a:rPr>
              <a:t>Линчеи</a:t>
            </a:r>
            <a:r>
              <a:rPr lang="ru-RU" sz="2400" dirty="0">
                <a:ea typeface="+mn-lt"/>
                <a:cs typeface="+mn-lt"/>
              </a:rPr>
              <a:t> и Национальной академии наук Соединенных Штатов Америки. Считается одним из «отцов атомной бомбы». Лауреат Нобелевской премии по физике.</a:t>
            </a:r>
            <a:endParaRPr lang="ru-RU" sz="24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753877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="" xmlns:a16="http://schemas.microsoft.com/office/drawing/2014/main" id="{23E547B5-89CF-4EC0-96DE-25771AED079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3F0B8CEB-8279-4E5E-A0CE-1FC9F71736F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770782" y="0"/>
            <a:ext cx="7421217" cy="6857999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9CEC66C-EB59-535D-7987-71AB9BC93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0466" y="609600"/>
            <a:ext cx="4140014" cy="1330839"/>
          </a:xfrm>
        </p:spPr>
        <p:txBody>
          <a:bodyPr>
            <a:normAutofit/>
          </a:bodyPr>
          <a:lstStyle/>
          <a:p>
            <a:endParaRPr lang="ru-RU"/>
          </a:p>
        </p:txBody>
      </p:sp>
      <p:pic>
        <p:nvPicPr>
          <p:cNvPr id="4" name="Рисунок 4" descr="Изображение выглядит как внутренний, двигатель&#10;&#10;Автоматически созданное описание">
            <a:extLst>
              <a:ext uri="{FF2B5EF4-FFF2-40B4-BE49-F238E27FC236}">
                <a16:creationId xmlns="" xmlns:a16="http://schemas.microsoft.com/office/drawing/2014/main" id="{89DD6F90-BCEF-CB68-2BA9-2B2FAF3A170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285" r="13107"/>
          <a:stretch/>
        </p:blipFill>
        <p:spPr>
          <a:xfrm>
            <a:off x="20" y="10"/>
            <a:ext cx="6901711" cy="6857990"/>
          </a:xfrm>
          <a:custGeom>
            <a:avLst/>
            <a:gdLst/>
            <a:ahLst/>
            <a:cxnLst/>
            <a:rect l="l" t="t" r="r" b="b"/>
            <a:pathLst>
              <a:path w="6901731" h="6858000">
                <a:moveTo>
                  <a:pt x="0" y="0"/>
                </a:moveTo>
                <a:lnTo>
                  <a:pt x="6897896" y="5958"/>
                </a:lnTo>
                <a:lnTo>
                  <a:pt x="6866823" y="62592"/>
                </a:lnTo>
                <a:lnTo>
                  <a:pt x="6901731" y="89476"/>
                </a:lnTo>
                <a:lnTo>
                  <a:pt x="6901731" y="103833"/>
                </a:lnTo>
                <a:lnTo>
                  <a:pt x="6900034" y="110092"/>
                </a:lnTo>
                <a:lnTo>
                  <a:pt x="6901731" y="113679"/>
                </a:lnTo>
                <a:lnTo>
                  <a:pt x="6901731" y="405560"/>
                </a:lnTo>
                <a:lnTo>
                  <a:pt x="6900456" y="429509"/>
                </a:lnTo>
                <a:cubicBezTo>
                  <a:pt x="6892773" y="535647"/>
                  <a:pt x="6878314" y="537918"/>
                  <a:pt x="6886342" y="636808"/>
                </a:cubicBezTo>
                <a:cubicBezTo>
                  <a:pt x="6892506" y="756883"/>
                  <a:pt x="6864504" y="771443"/>
                  <a:pt x="6851784" y="839073"/>
                </a:cubicBezTo>
                <a:cubicBezTo>
                  <a:pt x="6838675" y="892655"/>
                  <a:pt x="6864124" y="961738"/>
                  <a:pt x="6845760" y="994930"/>
                </a:cubicBezTo>
                <a:cubicBezTo>
                  <a:pt x="6833572" y="1024166"/>
                  <a:pt x="6859282" y="1058905"/>
                  <a:pt x="6845601" y="1112932"/>
                </a:cubicBezTo>
                <a:cubicBezTo>
                  <a:pt x="6838700" y="1149910"/>
                  <a:pt x="6829138" y="1151035"/>
                  <a:pt x="6820235" y="1187433"/>
                </a:cubicBezTo>
                <a:cubicBezTo>
                  <a:pt x="6815504" y="1196464"/>
                  <a:pt x="6777707" y="1338549"/>
                  <a:pt x="6759643" y="1337010"/>
                </a:cubicBezTo>
                <a:cubicBezTo>
                  <a:pt x="6737660" y="1337296"/>
                  <a:pt x="6760650" y="1396341"/>
                  <a:pt x="6736375" y="1382272"/>
                </a:cubicBezTo>
                <a:cubicBezTo>
                  <a:pt x="6755741" y="1415836"/>
                  <a:pt x="6714675" y="1414567"/>
                  <a:pt x="6701292" y="1432111"/>
                </a:cubicBezTo>
                <a:cubicBezTo>
                  <a:pt x="6721110" y="1460185"/>
                  <a:pt x="6692106" y="1490815"/>
                  <a:pt x="6686578" y="1518624"/>
                </a:cubicBezTo>
                <a:cubicBezTo>
                  <a:pt x="6682512" y="1567002"/>
                  <a:pt x="6679579" y="1571443"/>
                  <a:pt x="6670824" y="1607743"/>
                </a:cubicBezTo>
                <a:cubicBezTo>
                  <a:pt x="6671133" y="1629590"/>
                  <a:pt x="6663161" y="1656870"/>
                  <a:pt x="6664392" y="1696405"/>
                </a:cubicBezTo>
                <a:cubicBezTo>
                  <a:pt x="6655686" y="1770486"/>
                  <a:pt x="6641938" y="1757082"/>
                  <a:pt x="6642880" y="1812372"/>
                </a:cubicBezTo>
                <a:cubicBezTo>
                  <a:pt x="6638579" y="1872475"/>
                  <a:pt x="6619231" y="1825476"/>
                  <a:pt x="6612547" y="1876437"/>
                </a:cubicBezTo>
                <a:cubicBezTo>
                  <a:pt x="6600695" y="1913834"/>
                  <a:pt x="6591061" y="1923231"/>
                  <a:pt x="6571760" y="1953331"/>
                </a:cubicBezTo>
                <a:cubicBezTo>
                  <a:pt x="6561039" y="1989021"/>
                  <a:pt x="6544090" y="2087896"/>
                  <a:pt x="6520213" y="2096455"/>
                </a:cubicBezTo>
                <a:lnTo>
                  <a:pt x="6492461" y="2188148"/>
                </a:lnTo>
                <a:cubicBezTo>
                  <a:pt x="6504372" y="2211333"/>
                  <a:pt x="6489131" y="2253220"/>
                  <a:pt x="6471854" y="2259117"/>
                </a:cubicBezTo>
                <a:cubicBezTo>
                  <a:pt x="6466151" y="2287829"/>
                  <a:pt x="6440452" y="2301346"/>
                  <a:pt x="6439832" y="2328334"/>
                </a:cubicBezTo>
                <a:cubicBezTo>
                  <a:pt x="6431013" y="2351201"/>
                  <a:pt x="6444250" y="2396409"/>
                  <a:pt x="6425162" y="2408211"/>
                </a:cubicBezTo>
                <a:lnTo>
                  <a:pt x="6417221" y="2427382"/>
                </a:lnTo>
                <a:lnTo>
                  <a:pt x="6425030" y="2464387"/>
                </a:lnTo>
                <a:lnTo>
                  <a:pt x="6406293" y="2472223"/>
                </a:lnTo>
                <a:cubicBezTo>
                  <a:pt x="6406862" y="2477277"/>
                  <a:pt x="6406486" y="2491723"/>
                  <a:pt x="6405400" y="2493547"/>
                </a:cubicBezTo>
                <a:lnTo>
                  <a:pt x="6374829" y="2532070"/>
                </a:lnTo>
                <a:cubicBezTo>
                  <a:pt x="6374597" y="2545374"/>
                  <a:pt x="6360976" y="2563797"/>
                  <a:pt x="6350864" y="2577422"/>
                </a:cubicBezTo>
                <a:cubicBezTo>
                  <a:pt x="6327056" y="2632768"/>
                  <a:pt x="6341262" y="2616275"/>
                  <a:pt x="6329174" y="2663854"/>
                </a:cubicBezTo>
                <a:cubicBezTo>
                  <a:pt x="6326303" y="2703642"/>
                  <a:pt x="6332854" y="2709643"/>
                  <a:pt x="6315095" y="2741507"/>
                </a:cubicBezTo>
                <a:cubicBezTo>
                  <a:pt x="6319921" y="2740191"/>
                  <a:pt x="6321925" y="2742004"/>
                  <a:pt x="6322463" y="2745641"/>
                </a:cubicBezTo>
                <a:cubicBezTo>
                  <a:pt x="6322245" y="2747982"/>
                  <a:pt x="6322027" y="2750323"/>
                  <a:pt x="6321808" y="2752663"/>
                </a:cubicBezTo>
                <a:lnTo>
                  <a:pt x="6314569" y="2756718"/>
                </a:lnTo>
                <a:cubicBezTo>
                  <a:pt x="6289324" y="2773686"/>
                  <a:pt x="6317551" y="2780051"/>
                  <a:pt x="6315211" y="2811618"/>
                </a:cubicBezTo>
                <a:cubicBezTo>
                  <a:pt x="6315620" y="2826627"/>
                  <a:pt x="6296047" y="2885298"/>
                  <a:pt x="6302211" y="2882314"/>
                </a:cubicBezTo>
                <a:lnTo>
                  <a:pt x="6286167" y="2949597"/>
                </a:lnTo>
                <a:cubicBezTo>
                  <a:pt x="6286401" y="2994618"/>
                  <a:pt x="6286615" y="2971464"/>
                  <a:pt x="6287037" y="3008578"/>
                </a:cubicBezTo>
                <a:cubicBezTo>
                  <a:pt x="6293795" y="3029535"/>
                  <a:pt x="6274405" y="3114154"/>
                  <a:pt x="6259150" y="3123139"/>
                </a:cubicBezTo>
                <a:cubicBezTo>
                  <a:pt x="6250085" y="3189063"/>
                  <a:pt x="6269067" y="3151280"/>
                  <a:pt x="6272249" y="3227854"/>
                </a:cubicBezTo>
                <a:cubicBezTo>
                  <a:pt x="6278775" y="3295842"/>
                  <a:pt x="6289216" y="3303765"/>
                  <a:pt x="6292288" y="3378383"/>
                </a:cubicBezTo>
                <a:cubicBezTo>
                  <a:pt x="6303894" y="3395995"/>
                  <a:pt x="6287498" y="3432581"/>
                  <a:pt x="6288328" y="3459618"/>
                </a:cubicBezTo>
                <a:cubicBezTo>
                  <a:pt x="6289158" y="3486653"/>
                  <a:pt x="6299937" y="3538735"/>
                  <a:pt x="6297272" y="3540603"/>
                </a:cubicBezTo>
                <a:cubicBezTo>
                  <a:pt x="6296849" y="3577379"/>
                  <a:pt x="6294184" y="3587943"/>
                  <a:pt x="6291001" y="3638374"/>
                </a:cubicBezTo>
                <a:cubicBezTo>
                  <a:pt x="6283026" y="3666794"/>
                  <a:pt x="6265833" y="3731744"/>
                  <a:pt x="6283592" y="3763609"/>
                </a:cubicBezTo>
                <a:cubicBezTo>
                  <a:pt x="6264286" y="3758340"/>
                  <a:pt x="6290177" y="3803150"/>
                  <a:pt x="6274068" y="3814506"/>
                </a:cubicBezTo>
                <a:cubicBezTo>
                  <a:pt x="6260645" y="3821643"/>
                  <a:pt x="6265372" y="3836902"/>
                  <a:pt x="6262850" y="3850454"/>
                </a:cubicBezTo>
                <a:cubicBezTo>
                  <a:pt x="6250418" y="3863479"/>
                  <a:pt x="6250660" y="3955243"/>
                  <a:pt x="6257357" y="3975474"/>
                </a:cubicBezTo>
                <a:cubicBezTo>
                  <a:pt x="6245091" y="4036737"/>
                  <a:pt x="6237535" y="4029237"/>
                  <a:pt x="6257889" y="4073155"/>
                </a:cubicBezTo>
                <a:cubicBezTo>
                  <a:pt x="6259272" y="4085906"/>
                  <a:pt x="6239882" y="4116397"/>
                  <a:pt x="6237441" y="4126638"/>
                </a:cubicBezTo>
                <a:lnTo>
                  <a:pt x="6245587" y="4172738"/>
                </a:lnTo>
                <a:lnTo>
                  <a:pt x="6235772" y="4176721"/>
                </a:lnTo>
                <a:lnTo>
                  <a:pt x="6233287" y="4195136"/>
                </a:lnTo>
                <a:lnTo>
                  <a:pt x="6234619" y="4280850"/>
                </a:lnTo>
                <a:cubicBezTo>
                  <a:pt x="6239453" y="4320763"/>
                  <a:pt x="6223309" y="4337596"/>
                  <a:pt x="6219318" y="4402526"/>
                </a:cubicBezTo>
                <a:cubicBezTo>
                  <a:pt x="6205466" y="4516209"/>
                  <a:pt x="6216183" y="4588729"/>
                  <a:pt x="6216810" y="4651172"/>
                </a:cubicBezTo>
                <a:cubicBezTo>
                  <a:pt x="6217673" y="4756959"/>
                  <a:pt x="6228654" y="4824005"/>
                  <a:pt x="6225945" y="4916779"/>
                </a:cubicBezTo>
                <a:cubicBezTo>
                  <a:pt x="6217032" y="4993010"/>
                  <a:pt x="6264271" y="4984591"/>
                  <a:pt x="6230174" y="5051379"/>
                </a:cubicBezTo>
                <a:cubicBezTo>
                  <a:pt x="6235713" y="5056951"/>
                  <a:pt x="6239420" y="5163714"/>
                  <a:pt x="6242600" y="5170879"/>
                </a:cubicBezTo>
                <a:lnTo>
                  <a:pt x="6235996" y="5216428"/>
                </a:lnTo>
                <a:lnTo>
                  <a:pt x="6214638" y="5285298"/>
                </a:lnTo>
                <a:cubicBezTo>
                  <a:pt x="6211392" y="5297492"/>
                  <a:pt x="6225576" y="5312063"/>
                  <a:pt x="6228432" y="5317696"/>
                </a:cubicBezTo>
                <a:lnTo>
                  <a:pt x="6246496" y="5398787"/>
                </a:lnTo>
                <a:lnTo>
                  <a:pt x="6244793" y="5399530"/>
                </a:lnTo>
                <a:lnTo>
                  <a:pt x="6241695" y="5406948"/>
                </a:lnTo>
                <a:lnTo>
                  <a:pt x="6267461" y="5499413"/>
                </a:lnTo>
                <a:cubicBezTo>
                  <a:pt x="6285387" y="5533848"/>
                  <a:pt x="6284888" y="5550029"/>
                  <a:pt x="6295987" y="5582659"/>
                </a:cubicBezTo>
                <a:cubicBezTo>
                  <a:pt x="6311253" y="5681724"/>
                  <a:pt x="6295439" y="5695558"/>
                  <a:pt x="6364803" y="5784263"/>
                </a:cubicBezTo>
                <a:cubicBezTo>
                  <a:pt x="6379348" y="5818651"/>
                  <a:pt x="6412475" y="5906802"/>
                  <a:pt x="6423050" y="5922637"/>
                </a:cubicBezTo>
                <a:cubicBezTo>
                  <a:pt x="6445210" y="5973612"/>
                  <a:pt x="6468179" y="6023873"/>
                  <a:pt x="6497767" y="6090108"/>
                </a:cubicBezTo>
                <a:cubicBezTo>
                  <a:pt x="6571895" y="6150548"/>
                  <a:pt x="6572491" y="6236583"/>
                  <a:pt x="6606710" y="6281543"/>
                </a:cubicBezTo>
                <a:cubicBezTo>
                  <a:pt x="6633675" y="6335892"/>
                  <a:pt x="6654357" y="6388782"/>
                  <a:pt x="6667540" y="6443715"/>
                </a:cubicBezTo>
                <a:cubicBezTo>
                  <a:pt x="6685192" y="6466826"/>
                  <a:pt x="6650500" y="6508701"/>
                  <a:pt x="6659722" y="6550105"/>
                </a:cubicBezTo>
                <a:cubicBezTo>
                  <a:pt x="6665926" y="6645044"/>
                  <a:pt x="6669126" y="6627536"/>
                  <a:pt x="6671805" y="6687397"/>
                </a:cubicBezTo>
                <a:cubicBezTo>
                  <a:pt x="6682671" y="6733683"/>
                  <a:pt x="6665210" y="6772117"/>
                  <a:pt x="6669658" y="6806602"/>
                </a:cubicBezTo>
                <a:cubicBezTo>
                  <a:pt x="6661174" y="6812658"/>
                  <a:pt x="6667097" y="6831470"/>
                  <a:pt x="6675783" y="6850325"/>
                </a:cubicBezTo>
                <a:lnTo>
                  <a:pt x="6679704" y="6858000"/>
                </a:lnTo>
                <a:lnTo>
                  <a:pt x="4532241" y="6858000"/>
                </a:lnTo>
                <a:lnTo>
                  <a:pt x="120859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1D4D25A-7F94-4FF7-34C9-306C08BCC3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55634" y="1887"/>
            <a:ext cx="4140013" cy="3908586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ru-RU" sz="2400" dirty="0">
                <a:ea typeface="+mn-lt"/>
                <a:cs typeface="+mn-lt"/>
              </a:rPr>
              <a:t>Исследования Ферми относятся к области ядерной физики, статистической механики, физики высоких энергий, астрофизики. В том же 1926 году опубликована его работа по статистической механике частиц, подчиняющихся принципу Паули. Данная работа послужила фундаментом так называемой статистики Ферми - Дирака, которая объясняла поведение электронов в твердых телах, а также многие явления в самых разных разделах физики: от ядерной физики до астрофизики</a:t>
            </a:r>
            <a:endParaRPr lang="ru-RU" sz="2400" dirty="0"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262438097"/>
      </p:ext>
    </p:extLst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="" xmlns:a16="http://schemas.microsoft.com/office/drawing/2014/main" id="{9AA72BD9-2C5A-4EDC-931F-5AA08EACA0F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>
            <a:extLst>
              <a:ext uri="{FF2B5EF4-FFF2-40B4-BE49-F238E27FC236}">
                <a16:creationId xmlns="" xmlns:a16="http://schemas.microsoft.com/office/drawing/2014/main" id="{E891F2A0-8E47-1FF3-F13D-B11472C0620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88" t="5973" r="27473" b="-1"/>
          <a:stretch/>
        </p:blipFill>
        <p:spPr>
          <a:xfrm>
            <a:off x="3522468" y="10"/>
            <a:ext cx="8669532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DD3981AC-7B61-4947-BCF3-F7AA7FA385B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8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3B19EBD-D67B-5507-ED93-20CDEE329F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3438144" cy="1124712"/>
          </a:xfrm>
        </p:spPr>
        <p:txBody>
          <a:bodyPr anchor="b">
            <a:normAutofit/>
          </a:bodyPr>
          <a:lstStyle/>
          <a:p>
            <a:endParaRPr lang="ru-RU" sz="2800"/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55D4142C-5077-457F-A6AD-3FECFDB3968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7A5F0580-5EE9-419F-96EE-B6529EF6E7D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28244" y="2443480"/>
            <a:ext cx="3300984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2D4DFAD-4FBA-2434-194D-75FA4FA0B7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094" y="2718054"/>
            <a:ext cx="3438906" cy="320725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 sz="1600">
                <a:ea typeface="+mn-lt"/>
                <a:cs typeface="+mn-lt"/>
              </a:rPr>
              <a:t>В 1946 году Энрико стал сотрудником созданного в Чикаго Института ядерных исследований. Последние годы его жизни посвящены физике высоких энергий. Ферми выдвинул гипотезу о происхождении космических лучей высоких энергий. В 1950 году выступил со статистической теорией множественного образования мезонов. Через два года внес новый вклад в физику элементарных частиц: открыл первый адронный резонанс.</a:t>
            </a:r>
            <a:endParaRPr lang="ru-RU" sz="1600">
              <a:cs typeface="Calibri"/>
            </a:endParaRPr>
          </a:p>
          <a:p>
            <a:endParaRPr lang="ru-RU" sz="160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149019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="" xmlns:a16="http://schemas.microsoft.com/office/drawing/2014/main" id="{C0A1ED06-4733-4020-9C60-81D4D801408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B0CA3509-3AF9-45FE-93ED-57BB5D5E8E0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87388" y="181576"/>
            <a:ext cx="11823637" cy="6501088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 descr="Изображение выглядит как легкий, наружный объект, темный, ночь&#10;&#10;Автоматически созданное описание">
            <a:extLst>
              <a:ext uri="{FF2B5EF4-FFF2-40B4-BE49-F238E27FC236}">
                <a16:creationId xmlns="" xmlns:a16="http://schemas.microsoft.com/office/drawing/2014/main" id="{2B55225C-3363-1CF8-D3C6-B4637366A39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0000"/>
          </a:blip>
          <a:srcRect b="2270"/>
          <a:stretch/>
        </p:blipFill>
        <p:spPr>
          <a:xfrm>
            <a:off x="180975" y="182880"/>
            <a:ext cx="11823637" cy="6499784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72E58E7-A186-1517-00C6-5953BBAC8E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5195"/>
            <a:ext cx="10165218" cy="2806506"/>
          </a:xfrm>
        </p:spPr>
        <p:txBody>
          <a:bodyPr anchor="b">
            <a:normAutofit/>
          </a:bodyPr>
          <a:lstStyle/>
          <a:p>
            <a:endParaRPr lang="ru-RU" sz="4000">
              <a:solidFill>
                <a:srgbClr val="FFFFFF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287335D-504B-3860-3B45-1E4CB4E3B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851008"/>
            <a:ext cx="10165218" cy="2588458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ru-RU" sz="2000">
                <a:solidFill>
                  <a:srgbClr val="FFFFFF"/>
                </a:solidFill>
                <a:ea typeface="+mn-lt"/>
                <a:cs typeface="+mn-lt"/>
              </a:rPr>
              <a:t>Эксперименты, которые привели нашего героя к Нобелевской премии (скажем сразу, номинировали Ферми и после присуждения высшей физической награды, например, за создание ядерного реактора), начались в 1930 году, когда физику было 29 лет, и он приступил к охоте на нейтрон — гипотетическую нейтральную частицу в составе атомного ядра (кстати, потом именно Ферми придумал итальянское название другой гипотетической нейтральной частице — нейтрино, что по-итальянски значит «нейтрончик»).</a:t>
            </a:r>
            <a:endParaRPr lang="ru-RU" sz="2000">
              <a:solidFill>
                <a:srgbClr val="FFFFFF"/>
              </a:solidFill>
              <a:cs typeface="Calibri"/>
            </a:endParaRPr>
          </a:p>
          <a:p>
            <a:endParaRPr lang="ru-RU" sz="2000">
              <a:solidFill>
                <a:srgbClr val="FFFFFF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42386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="" xmlns:a16="http://schemas.microsoft.com/office/drawing/2014/main" id="{04812C46-200A-4DEB-A05E-3ED6C68C238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 descr="Изображение выглядит как стена, человек, мужчина, костюм&#10;&#10;Автоматически созданное описание">
            <a:extLst>
              <a:ext uri="{FF2B5EF4-FFF2-40B4-BE49-F238E27FC236}">
                <a16:creationId xmlns="" xmlns:a16="http://schemas.microsoft.com/office/drawing/2014/main" id="{2973049D-48EC-EDA1-EED4-B7CAD832A5E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59"/>
          <a:stretch/>
        </p:blipFill>
        <p:spPr>
          <a:xfrm>
            <a:off x="2522356" y="10"/>
            <a:ext cx="9669642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D1EA859B-E555-4109-94F3-6700E046E00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5544F7A-6F71-A085-652E-388C21DAA4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822189" cy="1899912"/>
          </a:xfrm>
        </p:spPr>
        <p:txBody>
          <a:bodyPr>
            <a:normAutofit/>
          </a:bodyPr>
          <a:lstStyle/>
          <a:p>
            <a:r>
              <a:rPr lang="ru-RU" sz="4000">
                <a:ea typeface="+mj-lt"/>
                <a:cs typeface="+mj-lt"/>
              </a:rPr>
              <a:t>Антуан Беккерель</a:t>
            </a:r>
            <a:endParaRPr lang="ru-RU" sz="400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8C678EE-6D9D-6844-D584-4467073B9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34201"/>
            <a:ext cx="3822189" cy="3742762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ru-RU" sz="2000">
                <a:ea typeface="+mn-lt"/>
                <a:cs typeface="+mn-lt"/>
              </a:rPr>
              <a:t>французский исследователь, ученый-физик, преподаватель. Признан официальным первооткрывателем радиоактивности. Стал лауреатом Нобелевской премии, которую ему вручали вместе с Пьером и Марией Кюри.</a:t>
            </a:r>
            <a:endParaRPr lang="ru-RU" sz="2000"/>
          </a:p>
        </p:txBody>
      </p:sp>
    </p:spTree>
    <p:extLst>
      <p:ext uri="{BB962C8B-B14F-4D97-AF65-F5344CB8AC3E}">
        <p14:creationId xmlns:p14="http://schemas.microsoft.com/office/powerpoint/2010/main" val="3495125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8">
            <a:extLst>
              <a:ext uri="{FF2B5EF4-FFF2-40B4-BE49-F238E27FC236}">
                <a16:creationId xmlns="" xmlns:a16="http://schemas.microsoft.com/office/drawing/2014/main" id="{6EBF06A5-4173-45DE-87B1-0791E098A37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 descr="Изображение выглядит как небо, внешний, вода, город&#10;&#10;Автоматически созданное описание">
            <a:extLst>
              <a:ext uri="{FF2B5EF4-FFF2-40B4-BE49-F238E27FC236}">
                <a16:creationId xmlns="" xmlns:a16="http://schemas.microsoft.com/office/drawing/2014/main" id="{B4D1B76B-15DB-CEE1-502F-5DB4C0769FF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551" r="5161" b="-2"/>
          <a:stretch/>
        </p:blipFill>
        <p:spPr>
          <a:xfrm>
            <a:off x="5511589" y="523804"/>
            <a:ext cx="6680411" cy="5696039"/>
          </a:xfrm>
          <a:custGeom>
            <a:avLst/>
            <a:gdLst/>
            <a:ahLst/>
            <a:cxnLst/>
            <a:rect l="l" t="t" r="r" b="b"/>
            <a:pathLst>
              <a:path w="6680411" h="5696039">
                <a:moveTo>
                  <a:pt x="3592766" y="0"/>
                </a:moveTo>
                <a:lnTo>
                  <a:pt x="4718262" y="0"/>
                </a:lnTo>
                <a:lnTo>
                  <a:pt x="4718262" y="2"/>
                </a:lnTo>
                <a:lnTo>
                  <a:pt x="6680411" y="2"/>
                </a:lnTo>
                <a:lnTo>
                  <a:pt x="6680411" y="5696022"/>
                </a:lnTo>
                <a:lnTo>
                  <a:pt x="3888773" y="5696022"/>
                </a:lnTo>
                <a:lnTo>
                  <a:pt x="3888773" y="5696039"/>
                </a:lnTo>
                <a:lnTo>
                  <a:pt x="0" y="5696039"/>
                </a:lnTo>
                <a:lnTo>
                  <a:pt x="2763278" y="19"/>
                </a:lnTo>
                <a:lnTo>
                  <a:pt x="3447183" y="19"/>
                </a:lnTo>
                <a:lnTo>
                  <a:pt x="3447183" y="2"/>
                </a:lnTo>
                <a:lnTo>
                  <a:pt x="3592765" y="2"/>
                </a:lnTo>
                <a:close/>
              </a:path>
            </a:pathLst>
          </a:custGeom>
        </p:spPr>
      </p:pic>
      <p:sp>
        <p:nvSpPr>
          <p:cNvPr id="11" name="Freeform: Shape 10">
            <a:extLst>
              <a:ext uri="{FF2B5EF4-FFF2-40B4-BE49-F238E27FC236}">
                <a16:creationId xmlns="" xmlns:a16="http://schemas.microsoft.com/office/drawing/2014/main" id="{206E9F47-DC46-4A02-B5DB-26B56C39C97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" y="523805"/>
            <a:ext cx="7800441" cy="5696020"/>
          </a:xfrm>
          <a:custGeom>
            <a:avLst/>
            <a:gdLst>
              <a:gd name="connsiteX0" fmla="*/ 0 w 7800441"/>
              <a:gd name="connsiteY0" fmla="*/ 0 h 5696020"/>
              <a:gd name="connsiteX1" fmla="*/ 7800441 w 7800441"/>
              <a:gd name="connsiteY1" fmla="*/ 0 h 5696020"/>
              <a:gd name="connsiteX2" fmla="*/ 5037161 w 7800441"/>
              <a:gd name="connsiteY2" fmla="*/ 5696020 h 5696020"/>
              <a:gd name="connsiteX3" fmla="*/ 0 w 7800441"/>
              <a:gd name="connsiteY3" fmla="*/ 5696020 h 5696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00441" h="5696020">
                <a:moveTo>
                  <a:pt x="0" y="0"/>
                </a:moveTo>
                <a:lnTo>
                  <a:pt x="7800441" y="0"/>
                </a:lnTo>
                <a:lnTo>
                  <a:pt x="5037161" y="5696020"/>
                </a:lnTo>
                <a:lnTo>
                  <a:pt x="0" y="5696020"/>
                </a:lnTo>
                <a:close/>
              </a:path>
            </a:pathLst>
          </a:custGeom>
          <a:solidFill>
            <a:srgbClr val="30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876E5D0-A3AF-85C7-CE42-1FBF6F33EC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7" y="914400"/>
            <a:ext cx="5111877" cy="1095375"/>
          </a:xfrm>
        </p:spPr>
        <p:txBody>
          <a:bodyPr anchor="ctr">
            <a:normAutofit/>
          </a:bodyPr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9F9CF98-6385-4659-ED68-0324D08B11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248" y="2333625"/>
            <a:ext cx="4378452" cy="354330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 sz="2000">
                <a:solidFill>
                  <a:srgbClr val="FFFFFF"/>
                </a:solidFill>
                <a:ea typeface="+mn-lt"/>
                <a:cs typeface="+mn-lt"/>
              </a:rPr>
              <a:t>Антуан родился 15 декабря 1852 года во французской столице. Карьера ученого мальчику была предопределена с самого детства: его отец и дед являлись известными физиками, входившими в Парижскую академию наук и Лондонское королевское общество.</a:t>
            </a:r>
            <a:endParaRPr lang="ru-RU" sz="2000">
              <a:solidFill>
                <a:srgbClr val="FFFFFF"/>
              </a:solidFill>
              <a:cs typeface="Calibri"/>
            </a:endParaRPr>
          </a:p>
          <a:p>
            <a:endParaRPr lang="ru-RU" sz="2000">
              <a:solidFill>
                <a:srgbClr val="FFFFFF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857148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Изображение выглядит как текст, внешний, желтый, знак&#10;&#10;Автоматически созданное описание">
            <a:extLst>
              <a:ext uri="{FF2B5EF4-FFF2-40B4-BE49-F238E27FC236}">
                <a16:creationId xmlns="" xmlns:a16="http://schemas.microsoft.com/office/drawing/2014/main" id="{3195F186-F03B-641E-56FD-15DE44C7C48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33"/>
          <a:stretch/>
        </p:blipFill>
        <p:spPr>
          <a:xfrm>
            <a:off x="-1" y="10"/>
            <a:ext cx="12192000" cy="6857990"/>
          </a:xfrm>
          <a:prstGeom prst="rect">
            <a:avLst/>
          </a:prstGeom>
        </p:spPr>
      </p:pic>
      <p:sp>
        <p:nvSpPr>
          <p:cNvPr id="9" name="Freeform 5">
            <a:extLst>
              <a:ext uri="{FF2B5EF4-FFF2-40B4-BE49-F238E27FC236}">
                <a16:creationId xmlns="" xmlns:a16="http://schemas.microsoft.com/office/drawing/2014/main" id="{3CD9DF72-87A3-404E-A828-84CBF11A830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grayWhite">
          <a:xfrm flipH="1">
            <a:off x="0" y="998175"/>
            <a:ext cx="6017172" cy="5859825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5000"/>
            </a:schemeClr>
          </a:solidFill>
          <a:ln w="50800" cap="sq" cmpd="dbl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26D9E96-8A66-F124-9CCA-190EA2874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448" y="1913950"/>
            <a:ext cx="4204137" cy="1342754"/>
          </a:xfrm>
        </p:spPr>
        <p:txBody>
          <a:bodyPr>
            <a:normAutofit/>
          </a:bodyPr>
          <a:lstStyle/>
          <a:p>
            <a:pPr algn="ctr"/>
            <a:endParaRPr lang="ru-RU" sz="3600"/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20E3A342-4D61-4E3F-AF90-1AB42AEB96C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2287051" y="3337139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C6A8E56-2E8E-574C-7780-3BA59D9FF9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1024" y="2913481"/>
            <a:ext cx="4593021" cy="2619839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ru-RU" sz="1800" dirty="0">
                <a:ea typeface="+mn-lt"/>
                <a:cs typeface="+mn-lt"/>
              </a:rPr>
              <a:t>Во время проведения опытов с солями урана, Антуан случайным образом открыл радиоактивность. Изучая исследования Рентгена, 44-летний ученый поместил </a:t>
            </a:r>
            <a:r>
              <a:rPr lang="ru-RU" sz="1800" dirty="0" err="1">
                <a:ea typeface="+mn-lt"/>
                <a:cs typeface="+mn-lt"/>
              </a:rPr>
              <a:t>уранилсульфат</a:t>
            </a:r>
            <a:r>
              <a:rPr lang="ru-RU" sz="1800" dirty="0">
                <a:ea typeface="+mn-lt"/>
                <a:cs typeface="+mn-lt"/>
              </a:rPr>
              <a:t> калия вместе с фотопластинками в непрозрачную ткань. В самом начале эксперимента исследователь с удивлением обнаружил, что каждая из фотопластинок оказалась </a:t>
            </a:r>
            <a:r>
              <a:rPr lang="ru-RU" sz="1800" dirty="0" err="1">
                <a:ea typeface="+mn-lt"/>
                <a:cs typeface="+mn-lt"/>
              </a:rPr>
              <a:t>засвеченной.Это</a:t>
            </a:r>
            <a:r>
              <a:rPr lang="ru-RU" sz="1800" dirty="0">
                <a:ea typeface="+mn-lt"/>
                <a:cs typeface="+mn-lt"/>
              </a:rPr>
              <a:t> обстоятельство заставило экспериментатора более детально изучить спонтанное испускание ядерного излучения. Дальнейшую научную биографию Антуан посвятил бесконечным лабораторным опытам по изучению природы собственного открытия.</a:t>
            </a:r>
            <a:endParaRPr lang="ru-RU" sz="1800" dirty="0">
              <a:cs typeface="Calibri"/>
            </a:endParaRPr>
          </a:p>
          <a:p>
            <a:endParaRPr lang="ru-RU" sz="150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43738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="" xmlns:a16="http://schemas.microsoft.com/office/drawing/2014/main" id="{D009D6D5-DAC2-4A8B-A17A-E206B9012D0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F5AB8E9-2398-1561-6BCA-2C16E3EFFD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5251316" cy="180730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EA94B76-E931-6726-4889-287352F177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046" y="246589"/>
            <a:ext cx="4619621" cy="3843666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ru-RU" sz="2000" dirty="0">
                <a:ea typeface="+mn-lt"/>
                <a:cs typeface="+mn-lt"/>
              </a:rPr>
              <a:t>В конце изысканий ученый пришел к выводу, что излучение исходило именно от урана, который вырабатывал энергию без каких-либо внешних источников. С 1896-го вышел ряд трудов Беккереля, посвященных этому потрясающему </a:t>
            </a:r>
            <a:r>
              <a:rPr lang="ru-RU" sz="2000" dirty="0" err="1">
                <a:ea typeface="+mn-lt"/>
                <a:cs typeface="+mn-lt"/>
              </a:rPr>
              <a:t>открытию.Еще</a:t>
            </a:r>
            <a:r>
              <a:rPr lang="ru-RU" sz="2000" dirty="0">
                <a:ea typeface="+mn-lt"/>
                <a:cs typeface="+mn-lt"/>
              </a:rPr>
              <a:t> одно «случайное» открытие Антуана привело к бурным дискуссиям в научных кругах. В 1902 году он готовился к очередной лекции в университете, для которой ему требовалось небольшое количество радиоактивного материала. Необходимый хлорид натрия ему любезно предоставили коллеги – ученые Пьер и Мария Кюри.</a:t>
            </a:r>
            <a:endParaRPr lang="ru-RU" sz="2000" dirty="0">
              <a:cs typeface="Calibri"/>
            </a:endParaRPr>
          </a:p>
          <a:p>
            <a:endParaRPr lang="ru-RU" sz="1700">
              <a:cs typeface="Calibri"/>
            </a:endParaRPr>
          </a:p>
        </p:txBody>
      </p:sp>
      <p:pic>
        <p:nvPicPr>
          <p:cNvPr id="4" name="Рисунок 4" descr="Изображение выглядит как легкий&#10;&#10;Автоматически созданное описание">
            <a:extLst>
              <a:ext uri="{FF2B5EF4-FFF2-40B4-BE49-F238E27FC236}">
                <a16:creationId xmlns="" xmlns:a16="http://schemas.microsoft.com/office/drawing/2014/main" id="{06EA5B67-FF64-4DF6-4F6E-B7140C572F4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58" r="8096"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111330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25F58CF-6A38-9364-D331-E3EE820E16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013" y="3752849"/>
            <a:ext cx="3290887" cy="2452687"/>
          </a:xfrm>
        </p:spPr>
        <p:txBody>
          <a:bodyPr anchor="ctr">
            <a:normAutofit/>
          </a:bodyPr>
          <a:lstStyle/>
          <a:p>
            <a:endParaRPr lang="ru-RU" sz="3600"/>
          </a:p>
        </p:txBody>
      </p:sp>
      <p:pic>
        <p:nvPicPr>
          <p:cNvPr id="4" name="Рисунок 4" descr="Изображение выглядит как человек, в позе, одежда, группа&#10;&#10;Автоматически созданное описание">
            <a:extLst>
              <a:ext uri="{FF2B5EF4-FFF2-40B4-BE49-F238E27FC236}">
                <a16:creationId xmlns="" xmlns:a16="http://schemas.microsoft.com/office/drawing/2014/main" id="{35F05D1A-1916-9660-07DE-83455ED414D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975" b="34919"/>
          <a:stretch/>
        </p:blipFill>
        <p:spPr>
          <a:xfrm>
            <a:off x="20" y="10"/>
            <a:ext cx="12191980" cy="3710603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</p:spPr>
      </p:pic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2B4776B-996A-1AAF-0FD9-F0A61F582D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14537" y="3717682"/>
            <a:ext cx="9876920" cy="245268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ru-RU" sz="2400" dirty="0">
                <a:ea typeface="+mn-lt"/>
                <a:cs typeface="+mn-lt"/>
              </a:rPr>
              <a:t>Получив мировое признание, Беккерель продолжил вести преподавательскую деятельность и выступать перед научным сообществом. Ученому удалось не только достойно продолжить династию, но и превзойти в гениальности деда и отца.</a:t>
            </a:r>
            <a:endParaRPr lang="ru-RU" sz="2400" dirty="0">
              <a:cs typeface="Calibri"/>
            </a:endParaRPr>
          </a:p>
          <a:p>
            <a:endParaRPr lang="ru-RU" sz="24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87994572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8">
            <a:extLst>
              <a:ext uri="{FF2B5EF4-FFF2-40B4-BE49-F238E27FC236}">
                <a16:creationId xmlns="" xmlns:a16="http://schemas.microsoft.com/office/drawing/2014/main" id="{9AA72BD9-2C5A-4EDC-931F-5AA08EACA0F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 descr="Изображение выглядит как галстук, человек, мужчина, носит&#10;&#10;Автоматически созданное описание">
            <a:extLst>
              <a:ext uri="{FF2B5EF4-FFF2-40B4-BE49-F238E27FC236}">
                <a16:creationId xmlns="" xmlns:a16="http://schemas.microsoft.com/office/drawing/2014/main" id="{AE523DA8-9956-CD62-01B5-AE271968821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254" r="13808" b="4837"/>
          <a:stretch/>
        </p:blipFill>
        <p:spPr>
          <a:xfrm>
            <a:off x="3522468" y="10"/>
            <a:ext cx="8669532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DD3981AC-7B61-4947-BCF3-F7AA7FA385B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8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4EAF7F7-EACC-58F3-0417-77556DDD82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4094636" cy="1124712"/>
          </a:xfrm>
        </p:spPr>
        <p:txBody>
          <a:bodyPr anchor="b">
            <a:normAutofit/>
          </a:bodyPr>
          <a:lstStyle/>
          <a:p>
            <a:r>
              <a:rPr lang="ru-RU" sz="3600" dirty="0">
                <a:ea typeface="+mj-lt"/>
                <a:cs typeface="+mj-lt"/>
              </a:rPr>
              <a:t>Эрнест Резерфорд</a:t>
            </a:r>
            <a:endParaRPr lang="ru-RU" sz="3600" dirty="0">
              <a:cs typeface="Calibri Light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55D4142C-5077-457F-A6AD-3FECFDB3968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7A5F0580-5EE9-419F-96EE-B6529EF6E7D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28244" y="2443480"/>
            <a:ext cx="3300984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EA426AF-D999-34CE-477A-BEC60FA14A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094" y="2694608"/>
            <a:ext cx="5021521" cy="320725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 sz="2400" dirty="0">
                <a:ea typeface="+mn-lt"/>
                <a:cs typeface="+mn-lt"/>
              </a:rPr>
              <a:t>британский ученый-физик с новозеландскими корнями, именуемый отцом ядерной физики. Нобелевский лауреат, рыцарь-бакалавр, обладатель титула английского барона.</a:t>
            </a:r>
            <a:endParaRPr lang="ru-RU" sz="2400" dirty="0"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5341822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5A0118C5-4F8D-4CF4-BADD-53FEACC6C42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5EF6D7B-A741-7AE9-3A3D-3D0A40193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4865" y="568517"/>
            <a:ext cx="5248221" cy="1067209"/>
          </a:xfrm>
        </p:spPr>
        <p:txBody>
          <a:bodyPr>
            <a:normAutofit/>
          </a:bodyPr>
          <a:lstStyle/>
          <a:p>
            <a:endParaRPr lang="ru-RU">
              <a:solidFill>
                <a:schemeClr val="bg1"/>
              </a:solidFill>
            </a:endParaRPr>
          </a:p>
        </p:txBody>
      </p:sp>
      <p:pic>
        <p:nvPicPr>
          <p:cNvPr id="4" name="Рисунок 4" descr="Изображение выглядит как облака&#10;&#10;Автоматически созданное описание">
            <a:extLst>
              <a:ext uri="{FF2B5EF4-FFF2-40B4-BE49-F238E27FC236}">
                <a16:creationId xmlns="" xmlns:a16="http://schemas.microsoft.com/office/drawing/2014/main" id="{B55AAC65-6E72-3B02-151B-B08EE4ED2A7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861" r="15889"/>
          <a:stretch/>
        </p:blipFill>
        <p:spPr>
          <a:xfrm>
            <a:off x="739959" y="1095407"/>
            <a:ext cx="4754947" cy="4754947"/>
          </a:xfrm>
          <a:custGeom>
            <a:avLst/>
            <a:gdLst/>
            <a:ahLst/>
            <a:cxnLst/>
            <a:rect l="l" t="t" r="r" b="b"/>
            <a:pathLst>
              <a:path w="2388070" h="2388070">
                <a:moveTo>
                  <a:pt x="1194035" y="0"/>
                </a:moveTo>
                <a:cubicBezTo>
                  <a:pt x="1853482" y="0"/>
                  <a:pt x="2388070" y="534588"/>
                  <a:pt x="2388070" y="1194035"/>
                </a:cubicBezTo>
                <a:cubicBezTo>
                  <a:pt x="2388070" y="1853482"/>
                  <a:pt x="1853482" y="2388070"/>
                  <a:pt x="1194035" y="2388070"/>
                </a:cubicBezTo>
                <a:cubicBezTo>
                  <a:pt x="534588" y="2388070"/>
                  <a:pt x="0" y="1853482"/>
                  <a:pt x="0" y="1194035"/>
                </a:cubicBezTo>
                <a:cubicBezTo>
                  <a:pt x="0" y="534588"/>
                  <a:pt x="534588" y="0"/>
                  <a:pt x="1194035" y="0"/>
                </a:cubicBezTo>
                <a:close/>
              </a:path>
            </a:pathLst>
          </a:custGeom>
          <a:ln w="28575">
            <a:noFill/>
          </a:ln>
        </p:spPr>
      </p:pic>
      <p:grpSp>
        <p:nvGrpSpPr>
          <p:cNvPr id="26" name="Group 25">
            <a:extLst>
              <a:ext uri="{FF2B5EF4-FFF2-40B4-BE49-F238E27FC236}">
                <a16:creationId xmlns="" xmlns:a16="http://schemas.microsoft.com/office/drawing/2014/main" id="{B894EFA8-F425-4D19-A94B-445388B31E2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0" y="377893"/>
            <a:ext cx="1861854" cy="717514"/>
            <a:chOff x="0" y="377893"/>
            <a:chExt cx="1861854" cy="717514"/>
          </a:xfrm>
          <a:solidFill>
            <a:schemeClr val="bg1"/>
          </a:solidFill>
        </p:grpSpPr>
        <p:sp>
          <p:nvSpPr>
            <p:cNvPr id="27" name="Freeform: Shape 26">
              <a:extLst>
                <a:ext uri="{FF2B5EF4-FFF2-40B4-BE49-F238E27FC236}">
                  <a16:creationId xmlns="" xmlns:a16="http://schemas.microsoft.com/office/drawing/2014/main" id="{C5A741B9-65EC-4C5B-9FE0-4A18575771A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0" y="377893"/>
              <a:ext cx="1861854" cy="277779"/>
            </a:xfrm>
            <a:custGeom>
              <a:avLst/>
              <a:gdLst>
                <a:gd name="connsiteX0" fmla="*/ 180458 w 1861854"/>
                <a:gd name="connsiteY0" fmla="*/ 0 h 277779"/>
                <a:gd name="connsiteX1" fmla="*/ 419222 w 1861854"/>
                <a:gd name="connsiteY1" fmla="*/ 238761 h 277779"/>
                <a:gd name="connsiteX2" fmla="*/ 657984 w 1861854"/>
                <a:gd name="connsiteY2" fmla="*/ 0 h 277779"/>
                <a:gd name="connsiteX3" fmla="*/ 896745 w 1861854"/>
                <a:gd name="connsiteY3" fmla="*/ 238761 h 277779"/>
                <a:gd name="connsiteX4" fmla="*/ 1135754 w 1861854"/>
                <a:gd name="connsiteY4" fmla="*/ 0 h 277779"/>
                <a:gd name="connsiteX5" fmla="*/ 1374516 w 1861854"/>
                <a:gd name="connsiteY5" fmla="*/ 238761 h 277779"/>
                <a:gd name="connsiteX6" fmla="*/ 1613277 w 1861854"/>
                <a:gd name="connsiteY6" fmla="*/ 0 h 277779"/>
                <a:gd name="connsiteX7" fmla="*/ 1861854 w 1861854"/>
                <a:gd name="connsiteY7" fmla="*/ 248577 h 277779"/>
                <a:gd name="connsiteX8" fmla="*/ 1842470 w 1861854"/>
                <a:gd name="connsiteY8" fmla="*/ 267963 h 277779"/>
                <a:gd name="connsiteX9" fmla="*/ 1613277 w 1861854"/>
                <a:gd name="connsiteY9" fmla="*/ 39017 h 277779"/>
                <a:gd name="connsiteX10" fmla="*/ 1374516 w 1861854"/>
                <a:gd name="connsiteY10" fmla="*/ 277779 h 277779"/>
                <a:gd name="connsiteX11" fmla="*/ 1135754 w 1861854"/>
                <a:gd name="connsiteY11" fmla="*/ 39017 h 277779"/>
                <a:gd name="connsiteX12" fmla="*/ 896745 w 1861854"/>
                <a:gd name="connsiteY12" fmla="*/ 277779 h 277779"/>
                <a:gd name="connsiteX13" fmla="*/ 657984 w 1861854"/>
                <a:gd name="connsiteY13" fmla="*/ 39017 h 277779"/>
                <a:gd name="connsiteX14" fmla="*/ 419222 w 1861854"/>
                <a:gd name="connsiteY14" fmla="*/ 277779 h 277779"/>
                <a:gd name="connsiteX15" fmla="*/ 180458 w 1861854"/>
                <a:gd name="connsiteY15" fmla="*/ 39017 h 277779"/>
                <a:gd name="connsiteX16" fmla="*/ 0 w 1861854"/>
                <a:gd name="connsiteY16" fmla="*/ 219283 h 277779"/>
                <a:gd name="connsiteX17" fmla="*/ 0 w 1861854"/>
                <a:gd name="connsiteY17" fmla="*/ 180458 h 277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61854" h="277779">
                  <a:moveTo>
                    <a:pt x="180458" y="0"/>
                  </a:moveTo>
                  <a:lnTo>
                    <a:pt x="419222" y="238761"/>
                  </a:lnTo>
                  <a:lnTo>
                    <a:pt x="657984" y="0"/>
                  </a:lnTo>
                  <a:lnTo>
                    <a:pt x="896745" y="238761"/>
                  </a:lnTo>
                  <a:lnTo>
                    <a:pt x="1135754" y="0"/>
                  </a:lnTo>
                  <a:lnTo>
                    <a:pt x="1374516" y="238761"/>
                  </a:lnTo>
                  <a:lnTo>
                    <a:pt x="1613277" y="0"/>
                  </a:lnTo>
                  <a:lnTo>
                    <a:pt x="1861854" y="248577"/>
                  </a:lnTo>
                  <a:lnTo>
                    <a:pt x="1842470" y="267963"/>
                  </a:lnTo>
                  <a:lnTo>
                    <a:pt x="1613277" y="39017"/>
                  </a:lnTo>
                  <a:lnTo>
                    <a:pt x="1374516" y="277779"/>
                  </a:lnTo>
                  <a:lnTo>
                    <a:pt x="1135754" y="39017"/>
                  </a:lnTo>
                  <a:lnTo>
                    <a:pt x="896745" y="277779"/>
                  </a:lnTo>
                  <a:lnTo>
                    <a:pt x="657984" y="39017"/>
                  </a:lnTo>
                  <a:lnTo>
                    <a:pt x="419222" y="277779"/>
                  </a:lnTo>
                  <a:lnTo>
                    <a:pt x="180458" y="39017"/>
                  </a:lnTo>
                  <a:lnTo>
                    <a:pt x="0" y="219283"/>
                  </a:lnTo>
                  <a:lnTo>
                    <a:pt x="0" y="1804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="" xmlns:a16="http://schemas.microsoft.com/office/drawing/2014/main" id="{C0BB4301-41FA-4453-956F-A11CC664B68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0" y="817628"/>
              <a:ext cx="1861854" cy="277779"/>
            </a:xfrm>
            <a:custGeom>
              <a:avLst/>
              <a:gdLst>
                <a:gd name="connsiteX0" fmla="*/ 180458 w 1861854"/>
                <a:gd name="connsiteY0" fmla="*/ 0 h 277779"/>
                <a:gd name="connsiteX1" fmla="*/ 419222 w 1861854"/>
                <a:gd name="connsiteY1" fmla="*/ 238761 h 277779"/>
                <a:gd name="connsiteX2" fmla="*/ 657984 w 1861854"/>
                <a:gd name="connsiteY2" fmla="*/ 0 h 277779"/>
                <a:gd name="connsiteX3" fmla="*/ 896745 w 1861854"/>
                <a:gd name="connsiteY3" fmla="*/ 238761 h 277779"/>
                <a:gd name="connsiteX4" fmla="*/ 1135754 w 1861854"/>
                <a:gd name="connsiteY4" fmla="*/ 0 h 277779"/>
                <a:gd name="connsiteX5" fmla="*/ 1374516 w 1861854"/>
                <a:gd name="connsiteY5" fmla="*/ 238761 h 277779"/>
                <a:gd name="connsiteX6" fmla="*/ 1613277 w 1861854"/>
                <a:gd name="connsiteY6" fmla="*/ 0 h 277779"/>
                <a:gd name="connsiteX7" fmla="*/ 1861854 w 1861854"/>
                <a:gd name="connsiteY7" fmla="*/ 248577 h 277779"/>
                <a:gd name="connsiteX8" fmla="*/ 1842470 w 1861854"/>
                <a:gd name="connsiteY8" fmla="*/ 268208 h 277779"/>
                <a:gd name="connsiteX9" fmla="*/ 1613277 w 1861854"/>
                <a:gd name="connsiteY9" fmla="*/ 39017 h 277779"/>
                <a:gd name="connsiteX10" fmla="*/ 1374516 w 1861854"/>
                <a:gd name="connsiteY10" fmla="*/ 277779 h 277779"/>
                <a:gd name="connsiteX11" fmla="*/ 1135754 w 1861854"/>
                <a:gd name="connsiteY11" fmla="*/ 39017 h 277779"/>
                <a:gd name="connsiteX12" fmla="*/ 896745 w 1861854"/>
                <a:gd name="connsiteY12" fmla="*/ 277779 h 277779"/>
                <a:gd name="connsiteX13" fmla="*/ 657984 w 1861854"/>
                <a:gd name="connsiteY13" fmla="*/ 39017 h 277779"/>
                <a:gd name="connsiteX14" fmla="*/ 419222 w 1861854"/>
                <a:gd name="connsiteY14" fmla="*/ 277779 h 277779"/>
                <a:gd name="connsiteX15" fmla="*/ 180458 w 1861854"/>
                <a:gd name="connsiteY15" fmla="*/ 39017 h 277779"/>
                <a:gd name="connsiteX16" fmla="*/ 0 w 1861854"/>
                <a:gd name="connsiteY16" fmla="*/ 219475 h 277779"/>
                <a:gd name="connsiteX17" fmla="*/ 0 w 1861854"/>
                <a:gd name="connsiteY17" fmla="*/ 180458 h 277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61854" h="277779">
                  <a:moveTo>
                    <a:pt x="180458" y="0"/>
                  </a:moveTo>
                  <a:lnTo>
                    <a:pt x="419222" y="238761"/>
                  </a:lnTo>
                  <a:lnTo>
                    <a:pt x="657984" y="0"/>
                  </a:lnTo>
                  <a:lnTo>
                    <a:pt x="896745" y="238761"/>
                  </a:lnTo>
                  <a:lnTo>
                    <a:pt x="1135754" y="0"/>
                  </a:lnTo>
                  <a:lnTo>
                    <a:pt x="1374516" y="238761"/>
                  </a:lnTo>
                  <a:lnTo>
                    <a:pt x="1613277" y="0"/>
                  </a:lnTo>
                  <a:lnTo>
                    <a:pt x="1861854" y="248577"/>
                  </a:lnTo>
                  <a:lnTo>
                    <a:pt x="1842470" y="268208"/>
                  </a:lnTo>
                  <a:lnTo>
                    <a:pt x="1613277" y="39017"/>
                  </a:lnTo>
                  <a:lnTo>
                    <a:pt x="1374516" y="277779"/>
                  </a:lnTo>
                  <a:lnTo>
                    <a:pt x="1135754" y="39017"/>
                  </a:lnTo>
                  <a:lnTo>
                    <a:pt x="896745" y="277779"/>
                  </a:lnTo>
                  <a:lnTo>
                    <a:pt x="657984" y="39017"/>
                  </a:lnTo>
                  <a:lnTo>
                    <a:pt x="419222" y="277779"/>
                  </a:lnTo>
                  <a:lnTo>
                    <a:pt x="180458" y="39017"/>
                  </a:lnTo>
                  <a:lnTo>
                    <a:pt x="0" y="219475"/>
                  </a:lnTo>
                  <a:lnTo>
                    <a:pt x="0" y="1804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1F6E72F-7752-204D-ACDC-935EAB3A9E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6314" y="38461"/>
            <a:ext cx="5709542" cy="435133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chemeClr val="bg1"/>
                </a:solidFill>
                <a:ea typeface="+mn-lt"/>
                <a:cs typeface="+mn-lt"/>
              </a:rPr>
              <a:t>Лорд Эрнест Резерфорд – ученый с мировым именем, чьи заслуги перед наукой стоят в одном ряду с достижениями Эйнштейна, Планка и Бора. В 2021 году исполнилось 150 лет со дня рождения исследователя: это прекрасный повод вспомнить, как мальчику с берегов пролива Кука удалось заглянуть в самое сердце атома и получить Нобелевскую </a:t>
            </a:r>
            <a:r>
              <a:rPr lang="ru-RU" sz="2400" dirty="0" err="1">
                <a:solidFill>
                  <a:schemeClr val="bg1"/>
                </a:solidFill>
                <a:ea typeface="+mn-lt"/>
                <a:cs typeface="+mn-lt"/>
              </a:rPr>
              <a:t>премию.Об</a:t>
            </a:r>
            <a:r>
              <a:rPr lang="ru-RU" sz="2400" dirty="0">
                <a:solidFill>
                  <a:schemeClr val="bg1"/>
                </a:solidFill>
                <a:ea typeface="+mn-lt"/>
                <a:cs typeface="+mn-lt"/>
              </a:rPr>
              <a:t> открытиях Резерфорда знает каждый школьник. В учебниках описываются его опыты по изучению строения атома, положившие начало огромному направлению в науке – ядерной физике. Благодаря изысканиям ученого человечество получило ядерное оружие и атомные станции, узнало о возможностях Большого адронного коллайдера.</a:t>
            </a:r>
            <a:endParaRPr lang="ru-RU" sz="2400" dirty="0">
              <a:solidFill>
                <a:schemeClr val="bg1"/>
              </a:solidFill>
              <a:cs typeface="Calibri"/>
            </a:endParaRPr>
          </a:p>
          <a:p>
            <a:endParaRPr lang="ru-RU" sz="2400" dirty="0">
              <a:solidFill>
                <a:schemeClr val="bg1"/>
              </a:solidFill>
              <a:cs typeface="Calibri"/>
            </a:endParaRPr>
          </a:p>
        </p:txBody>
      </p:sp>
      <p:grpSp>
        <p:nvGrpSpPr>
          <p:cNvPr id="30" name="Graphic 185">
            <a:extLst>
              <a:ext uri="{FF2B5EF4-FFF2-40B4-BE49-F238E27FC236}">
                <a16:creationId xmlns="" xmlns:a16="http://schemas.microsoft.com/office/drawing/2014/main" id="{582A903B-6B78-4F0A-B7C9-3D80499020B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10428634" y="5987064"/>
            <a:ext cx="1054466" cy="469689"/>
            <a:chOff x="9841624" y="4115729"/>
            <a:chExt cx="602169" cy="268223"/>
          </a:xfrm>
          <a:solidFill>
            <a:schemeClr val="bg1"/>
          </a:solidFill>
        </p:grpSpPr>
        <p:sp>
          <p:nvSpPr>
            <p:cNvPr id="31" name="Freeform: Shape 30">
              <a:extLst>
                <a:ext uri="{FF2B5EF4-FFF2-40B4-BE49-F238E27FC236}">
                  <a16:creationId xmlns="" xmlns:a16="http://schemas.microsoft.com/office/drawing/2014/main" id="{D510EA93-8F64-42C8-A630-D449506E95E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="" xmlns:a16="http://schemas.microsoft.com/office/drawing/2014/main" id="{06CB53FC-E4DA-4001-928B-9998A85EA5B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="" xmlns:a16="http://schemas.microsoft.com/office/drawing/2014/main" id="{D210B969-4FDF-4AAC-9397-63D5434958D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="" xmlns:a16="http://schemas.microsoft.com/office/drawing/2014/main" id="{570B3EF0-84EA-4F47-86A3-1EA1F644A49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="" xmlns:a16="http://schemas.microsoft.com/office/drawing/2014/main" id="{259369A8-EF57-42A1-8EC8-F6A9F92A3AD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25569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8">
            <a:extLst>
              <a:ext uri="{FF2B5EF4-FFF2-40B4-BE49-F238E27FC236}">
                <a16:creationId xmlns="" xmlns:a16="http://schemas.microsoft.com/office/drawing/2014/main" id="{1557A916-FDD1-44A1-A7A1-70009FD6BE4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26C3081-EB4E-182B-3D4D-6D8D980D69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06085" y="1129084"/>
            <a:ext cx="3689091" cy="1960157"/>
          </a:xfrm>
        </p:spPr>
        <p:txBody>
          <a:bodyPr>
            <a:normAutofit/>
          </a:bodyPr>
          <a:lstStyle/>
          <a:p>
            <a:endParaRPr lang="ru-RU" sz="4000"/>
          </a:p>
        </p:txBody>
      </p:sp>
      <p:pic>
        <p:nvPicPr>
          <p:cNvPr id="4" name="Рисунок 4">
            <a:extLst>
              <a:ext uri="{FF2B5EF4-FFF2-40B4-BE49-F238E27FC236}">
                <a16:creationId xmlns="" xmlns:a16="http://schemas.microsoft.com/office/drawing/2014/main" id="{1140801A-2F8F-F912-73BD-2D301E06B4B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945" r="15539"/>
          <a:stretch/>
        </p:blipFill>
        <p:spPr>
          <a:xfrm>
            <a:off x="20" y="10"/>
            <a:ext cx="7743929" cy="6857990"/>
          </a:xfrm>
          <a:custGeom>
            <a:avLst/>
            <a:gdLst/>
            <a:ahLst/>
            <a:cxnLst/>
            <a:rect l="l" t="t" r="r" b="b"/>
            <a:pathLst>
              <a:path w="7743949" h="6858000">
                <a:moveTo>
                  <a:pt x="956085" y="2071857"/>
                </a:moveTo>
                <a:cubicBezTo>
                  <a:pt x="956085" y="2071857"/>
                  <a:pt x="956085" y="2071857"/>
                  <a:pt x="4999548" y="2071857"/>
                </a:cubicBezTo>
                <a:cubicBezTo>
                  <a:pt x="5252811" y="2071857"/>
                  <a:pt x="5497339" y="2211072"/>
                  <a:pt x="5619604" y="2437296"/>
                </a:cubicBezTo>
                <a:cubicBezTo>
                  <a:pt x="5619604" y="2437296"/>
                  <a:pt x="5619604" y="2437296"/>
                  <a:pt x="7645701" y="5926372"/>
                </a:cubicBezTo>
                <a:cubicBezTo>
                  <a:pt x="7776699" y="6143896"/>
                  <a:pt x="7776699" y="6422327"/>
                  <a:pt x="7645701" y="6639850"/>
                </a:cubicBezTo>
                <a:cubicBezTo>
                  <a:pt x="7645701" y="6639850"/>
                  <a:pt x="7645701" y="6639850"/>
                  <a:pt x="7538856" y="6823844"/>
                </a:cubicBezTo>
                <a:lnTo>
                  <a:pt x="7519022" y="6858000"/>
                </a:lnTo>
                <a:lnTo>
                  <a:pt x="0" y="6858000"/>
                </a:lnTo>
                <a:lnTo>
                  <a:pt x="0" y="3003362"/>
                </a:lnTo>
                <a:lnTo>
                  <a:pt x="144017" y="2754282"/>
                </a:lnTo>
                <a:cubicBezTo>
                  <a:pt x="203181" y="2651956"/>
                  <a:pt x="264254" y="2546330"/>
                  <a:pt x="327296" y="2437296"/>
                </a:cubicBezTo>
                <a:cubicBezTo>
                  <a:pt x="458294" y="2211072"/>
                  <a:pt x="694090" y="2071857"/>
                  <a:pt x="956085" y="2071857"/>
                </a:cubicBezTo>
                <a:close/>
                <a:moveTo>
                  <a:pt x="6281397" y="1163923"/>
                </a:moveTo>
                <a:cubicBezTo>
                  <a:pt x="6281397" y="1163923"/>
                  <a:pt x="6281397" y="1163923"/>
                  <a:pt x="7148441" y="1163923"/>
                </a:cubicBezTo>
                <a:cubicBezTo>
                  <a:pt x="7202749" y="1163923"/>
                  <a:pt x="7255183" y="1193775"/>
                  <a:pt x="7281401" y="1242285"/>
                </a:cubicBezTo>
                <a:cubicBezTo>
                  <a:pt x="7281401" y="1242285"/>
                  <a:pt x="7281401" y="1242285"/>
                  <a:pt x="7715859" y="1990451"/>
                </a:cubicBezTo>
                <a:cubicBezTo>
                  <a:pt x="7743949" y="2037095"/>
                  <a:pt x="7743949" y="2096799"/>
                  <a:pt x="7715859" y="2143443"/>
                </a:cubicBezTo>
                <a:cubicBezTo>
                  <a:pt x="7715859" y="2143443"/>
                  <a:pt x="7715859" y="2143443"/>
                  <a:pt x="7281401" y="2891610"/>
                </a:cubicBezTo>
                <a:cubicBezTo>
                  <a:pt x="7255183" y="2940119"/>
                  <a:pt x="7202749" y="2969971"/>
                  <a:pt x="7148441" y="2969971"/>
                </a:cubicBezTo>
                <a:cubicBezTo>
                  <a:pt x="7148441" y="2969971"/>
                  <a:pt x="7148441" y="2969971"/>
                  <a:pt x="6281397" y="2969971"/>
                </a:cubicBezTo>
                <a:cubicBezTo>
                  <a:pt x="6225217" y="2969971"/>
                  <a:pt x="6174655" y="2940119"/>
                  <a:pt x="6146565" y="2891610"/>
                </a:cubicBezTo>
                <a:cubicBezTo>
                  <a:pt x="6146565" y="2891610"/>
                  <a:pt x="6146565" y="2891610"/>
                  <a:pt x="5713979" y="2143443"/>
                </a:cubicBezTo>
                <a:cubicBezTo>
                  <a:pt x="5685889" y="2096799"/>
                  <a:pt x="5685889" y="2037095"/>
                  <a:pt x="5713979" y="1990451"/>
                </a:cubicBezTo>
                <a:cubicBezTo>
                  <a:pt x="5713979" y="1990451"/>
                  <a:pt x="5713979" y="1990451"/>
                  <a:pt x="6146565" y="1242285"/>
                </a:cubicBezTo>
                <a:cubicBezTo>
                  <a:pt x="6174655" y="1193775"/>
                  <a:pt x="6225217" y="1163923"/>
                  <a:pt x="6281397" y="1163923"/>
                </a:cubicBezTo>
                <a:close/>
                <a:moveTo>
                  <a:pt x="0" y="0"/>
                </a:moveTo>
                <a:lnTo>
                  <a:pt x="6600525" y="0"/>
                </a:lnTo>
                <a:lnTo>
                  <a:pt x="6486618" y="196155"/>
                </a:lnTo>
                <a:cubicBezTo>
                  <a:pt x="6261242" y="584267"/>
                  <a:pt x="5994130" y="1044253"/>
                  <a:pt x="5677553" y="1589421"/>
                </a:cubicBezTo>
                <a:cubicBezTo>
                  <a:pt x="5555288" y="1815646"/>
                  <a:pt x="5310759" y="1954861"/>
                  <a:pt x="5057496" y="1954861"/>
                </a:cubicBezTo>
                <a:cubicBezTo>
                  <a:pt x="5057496" y="1954861"/>
                  <a:pt x="5057496" y="1954861"/>
                  <a:pt x="1014033" y="1954861"/>
                </a:cubicBezTo>
                <a:cubicBezTo>
                  <a:pt x="752038" y="1954861"/>
                  <a:pt x="516243" y="1815646"/>
                  <a:pt x="385244" y="1589421"/>
                </a:cubicBezTo>
                <a:cubicBezTo>
                  <a:pt x="385244" y="1589421"/>
                  <a:pt x="385244" y="1589421"/>
                  <a:pt x="69234" y="1042874"/>
                </a:cubicBezTo>
                <a:lnTo>
                  <a:pt x="0" y="923133"/>
                </a:lnTo>
                <a:close/>
              </a:path>
            </a:pathLst>
          </a:custGeom>
        </p:spPr>
      </p:pic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4AB5229-99BE-57CC-8CB9-8303B38F85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06085" y="153012"/>
            <a:ext cx="3689091" cy="2195515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ru-RU" sz="2400" dirty="0">
                <a:ea typeface="+mn-lt"/>
                <a:cs typeface="+mn-lt"/>
              </a:rPr>
              <a:t>Резерфорд и Томсон сделали серьезное открытие: облучая газ, делали его электрическим проводником. Эта работа стала важнейшим шагом на пути к изучению строения атома. Статью «О прохождении электричества через </a:t>
            </a:r>
            <a:r>
              <a:rPr lang="ru-RU" sz="2400" dirty="0" err="1">
                <a:ea typeface="+mn-lt"/>
                <a:cs typeface="+mn-lt"/>
              </a:rPr>
              <a:t>газы</a:t>
            </a:r>
            <a:r>
              <a:rPr lang="ru-RU" sz="2400" dirty="0">
                <a:ea typeface="+mn-lt"/>
                <a:cs typeface="+mn-lt"/>
              </a:rPr>
              <a:t>, подвергнутые действию рентгеновых лучей» в 1896 году опубликовало лондонское научное издательство «</a:t>
            </a:r>
            <a:r>
              <a:rPr lang="ru-RU" sz="2400" dirty="0" err="1">
                <a:ea typeface="+mn-lt"/>
                <a:cs typeface="+mn-lt"/>
              </a:rPr>
              <a:t>Philosophical</a:t>
            </a:r>
            <a:r>
              <a:rPr lang="ru-RU" sz="2400" dirty="0">
                <a:ea typeface="+mn-lt"/>
                <a:cs typeface="+mn-lt"/>
              </a:rPr>
              <a:t> Magazine»</a:t>
            </a:r>
            <a:endParaRPr lang="ru-RU" sz="2400" dirty="0">
              <a:cs typeface="Calibri"/>
            </a:endParaRPr>
          </a:p>
          <a:p>
            <a:endParaRPr lang="ru-RU" sz="150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50364155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687</Words>
  <Application>Microsoft Office PowerPoint</Application>
  <PresentationFormat>Произвольный</PresentationFormat>
  <Paragraphs>16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Деятельность выдающихся физиков</vt:lpstr>
      <vt:lpstr>Антуан Беккерель</vt:lpstr>
      <vt:lpstr>Презентация PowerPoint</vt:lpstr>
      <vt:lpstr>Презентация PowerPoint</vt:lpstr>
      <vt:lpstr>Презентация PowerPoint</vt:lpstr>
      <vt:lpstr>Презентация PowerPoint</vt:lpstr>
      <vt:lpstr>Эрнест Резерфорд</vt:lpstr>
      <vt:lpstr>Презентация PowerPoint</vt:lpstr>
      <vt:lpstr>Презентация PowerPoint</vt:lpstr>
      <vt:lpstr>Энрико Ферми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Romanova</dc:creator>
  <cp:lastModifiedBy>Romanova</cp:lastModifiedBy>
  <cp:revision>128</cp:revision>
  <dcterms:created xsi:type="dcterms:W3CDTF">2022-05-16T19:41:56Z</dcterms:created>
  <dcterms:modified xsi:type="dcterms:W3CDTF">2022-05-17T11:31:13Z</dcterms:modified>
</cp:coreProperties>
</file>