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78" r:id="rId20"/>
    <p:sldId id="279" r:id="rId21"/>
    <p:sldId id="280" r:id="rId22"/>
    <p:sldId id="281" r:id="rId23"/>
    <p:sldId id="287" r:id="rId24"/>
    <p:sldId id="286" r:id="rId25"/>
    <p:sldId id="285" r:id="rId26"/>
    <p:sldId id="282" r:id="rId27"/>
    <p:sldId id="288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8697"/>
    <a:srgbClr val="C6247A"/>
    <a:srgbClr val="C52378"/>
    <a:srgbClr val="98124D"/>
    <a:srgbClr val="853E5B"/>
    <a:srgbClr val="F94900"/>
    <a:srgbClr val="613125"/>
    <a:srgbClr val="AC187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86" d="100"/>
          <a:sy n="86" d="100"/>
        </p:scale>
        <p:origin x="-84" y="-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616E6-F5AC-4B9A-9D83-DCFF57E7FC36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F7D80-F99C-4820-9A84-73E9EB93C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252C-000E-4CB4-8C33-D654116CAB7A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FAC18-A7D1-435E-9D1D-EB87AC8C6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3ED7E-A78A-44AC-8454-EDB5A1679D9D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8910-FF9D-4A27-8094-19DF08529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DC0E3-19CB-444E-BEED-18F11172175B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45592-FA49-4E6D-B683-5877F6FCE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98E72-F893-44D4-909A-911C08942AFE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BEB9C-FA37-44B4-A910-62018CA9F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A051B-B87E-4961-AA43-13DE6119DF26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F3B0F-C9D0-4A60-8D6C-A4F08354E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7816B-E19C-49C4-A85B-3EC8A6064AAB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93FE3-6AC8-4DD8-8916-C4D8EA9BA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B207B-111C-4C33-B005-CF20056E4E45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7DEC0-08E2-4F96-B31F-B6258951D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BA19A-46D2-4302-8065-6FB8721D8395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22A02-C11F-44DE-A8C0-09AF7EF3D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B6156-112B-41F4-842B-F25C0109246A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4FF20-FE54-4C2C-A96D-E5769C46E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D0C17-81A8-45C7-99C8-18937D600EE9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7886E-0D62-401E-9F12-76B6D6360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B3B32E-FE26-42E0-81DA-D14C5941407C}" type="datetimeFigureOut">
              <a:rPr lang="ru-RU"/>
              <a:pPr>
                <a:defRPr/>
              </a:pPr>
              <a:t>07.10.2019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CACDD8-D9CD-4CC4-8509-8EF5AFEB5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oikompas.ru/tags/detskiy_sad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1501775" y="2647950"/>
            <a:ext cx="65151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«Адаптация детей раннего возраста к условиям ДОУ»</a:t>
            </a:r>
            <a:br>
              <a:rPr lang="ru-RU" alt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b="1" i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3981450" y="4938713"/>
            <a:ext cx="51371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>
                <a:ea typeface="Tahoma" pitchFamily="34" charset="0"/>
                <a:cs typeface="Arial" charset="0"/>
              </a:rPr>
              <a:t>Авторы:воспитатель Сагитова А.В.</a:t>
            </a:r>
          </a:p>
          <a:p>
            <a:pPr>
              <a:lnSpc>
                <a:spcPct val="150000"/>
              </a:lnSpc>
            </a:pPr>
            <a:r>
              <a:rPr lang="ru-RU" sz="2400">
                <a:ea typeface="Tahoma" pitchFamily="34" charset="0"/>
                <a:cs typeface="Arial" charset="0"/>
              </a:rPr>
              <a:t>Биктимирова М.М.</a:t>
            </a:r>
          </a:p>
          <a:p>
            <a:pPr>
              <a:lnSpc>
                <a:spcPct val="150000"/>
              </a:lnSpc>
            </a:pPr>
            <a:endParaRPr lang="ru-RU" sz="2400">
              <a:ea typeface="Tahom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9"/>
          <p:cNvSpPr>
            <a:spLocks noGrp="1"/>
          </p:cNvSpPr>
          <p:nvPr>
            <p:ph type="ctrTitle"/>
          </p:nvPr>
        </p:nvSpPr>
        <p:spPr>
          <a:xfrm>
            <a:off x="619125" y="1711325"/>
            <a:ext cx="7948613" cy="2870200"/>
          </a:xfrm>
        </p:spPr>
        <p:txBody>
          <a:bodyPr anchor="ctr"/>
          <a:lstStyle/>
          <a:p>
            <a:pPr algn="l" eaLnBrk="1" hangingPunct="1"/>
            <a:r>
              <a:rPr lang="ru-RU" sz="1800" b="1" smtClean="0">
                <a:solidFill>
                  <a:srgbClr val="7030A0"/>
                </a:solidFill>
              </a:rPr>
              <a:t>Взаимодействие семьи и детского сада</a:t>
            </a:r>
            <a:r>
              <a:rPr lang="ru-RU" sz="1800" i="1" smtClean="0">
                <a:solidFill>
                  <a:srgbClr val="7030A0"/>
                </a:solidFill>
              </a:rPr>
              <a:t>— </a:t>
            </a:r>
            <a:r>
              <a:rPr lang="ru-RU" sz="1800" smtClean="0">
                <a:solidFill>
                  <a:srgbClr val="7030A0"/>
                </a:solidFill>
              </a:rPr>
              <a:t>важная задача образовательной системы. Именно семья и семейные отношения — системообразующее ядро каждой образовательной программы. Необходимы взаимодействие и преемственность между детским садом и семьей. Ребенок часто находится между этими двумя важнейшими институтами воспитания, попадая в мир противоречивых требований, что влияет на его эмоциональное и психологическое развитие.</a:t>
            </a:r>
            <a:br>
              <a:rPr lang="ru-RU" sz="1800" smtClean="0">
                <a:solidFill>
                  <a:srgbClr val="7030A0"/>
                </a:solidFill>
              </a:rPr>
            </a:br>
            <a:r>
              <a:rPr lang="ru-RU" sz="1800" smtClean="0">
                <a:solidFill>
                  <a:srgbClr val="7030A0"/>
                </a:solidFill>
              </a:rPr>
              <a:t>Ребенок дошкольного возраста наиболее чувствителен к влиянию родителей. И если родитель</a:t>
            </a:r>
            <a:r>
              <a:rPr lang="ru-RU" sz="4000" smtClean="0">
                <a:solidFill>
                  <a:srgbClr val="7030A0"/>
                </a:solidFill>
              </a:rPr>
              <a:t> </a:t>
            </a:r>
            <a:r>
              <a:rPr lang="ru-RU" sz="1800" smtClean="0">
                <a:solidFill>
                  <a:srgbClr val="7030A0"/>
                </a:solidFill>
              </a:rPr>
              <a:t>не компетентен в вопросах воспитания, не имеет необходимых знаний, то все труды по воспитанию ребенка в дошкольном учреждении будут напрасными.</a:t>
            </a:r>
            <a:br>
              <a:rPr lang="ru-RU" sz="1800" smtClean="0">
                <a:solidFill>
                  <a:srgbClr val="7030A0"/>
                </a:solidFill>
              </a:rPr>
            </a:br>
            <a:endParaRPr lang="ru-RU" sz="180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5"/>
          <p:cNvSpPr>
            <a:spLocks noGrp="1"/>
          </p:cNvSpPr>
          <p:nvPr>
            <p:ph type="subTitle" idx="1"/>
          </p:nvPr>
        </p:nvSpPr>
        <p:spPr>
          <a:xfrm>
            <a:off x="1570038" y="1439863"/>
            <a:ext cx="6400800" cy="1752600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1.  Провести первое знакомство родителей и ребенка с детским садом: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- проконсультироваться у педагогом;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- посетить занятия;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- пройти с экскурсией по детскому саду;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2.  Приходя в детский сад, желательно познакомится с группой, куда будет ходить ребенок, с сотрудниками, работающими там.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3.  В адаптационный период нежелательно разрушать любые привычки, в том числе и вредные (например, если ребенок сосет палец, не засыпает без соски или пения и т.п.), так как это осложнит приспособление к новым условиям. На момент поступления в детский сад необходимо предупреждать воспитателя о «особых» привычках ребенка, если таковые имеются.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smtClean="0">
                <a:solidFill>
                  <a:srgbClr val="FF0000"/>
                </a:solidFill>
              </a:rPr>
              <a:t>4.  Необходимо тренировать у ребенка систему адаптационных механизмов, приучать его к ситуациям, в которых требуется менять формы</a:t>
            </a:r>
            <a:r>
              <a:rPr lang="ru-RU" sz="800" smtClean="0">
                <a:solidFill>
                  <a:srgbClr val="FF0000"/>
                </a:solidFill>
              </a:rPr>
              <a:t> </a:t>
            </a:r>
            <a:br>
              <a:rPr lang="ru-RU" sz="800" smtClean="0">
                <a:solidFill>
                  <a:srgbClr val="FF0000"/>
                </a:solidFill>
              </a:rPr>
            </a:br>
            <a:endParaRPr lang="ru-RU" sz="800" smtClean="0">
              <a:solidFill>
                <a:srgbClr val="FF0000"/>
              </a:solidFill>
            </a:endParaRPr>
          </a:p>
        </p:txBody>
      </p:sp>
      <p:sp>
        <p:nvSpPr>
          <p:cNvPr id="23555" name="Прямоугольник 3"/>
          <p:cNvSpPr>
            <a:spLocks noGrp="1" noChangeArrowheads="1"/>
          </p:cNvSpPr>
          <p:nvPr>
            <p:ph type="ctrTitle"/>
          </p:nvPr>
        </p:nvSpPr>
        <p:spPr>
          <a:xfrm>
            <a:off x="960438" y="1203325"/>
            <a:ext cx="7861300" cy="776288"/>
          </a:xfrm>
        </p:spPr>
        <p:txBody>
          <a:bodyPr anchor="ctr"/>
          <a:lstStyle/>
          <a:p>
            <a:pPr algn="l" eaLnBrk="1" hangingPunct="1"/>
            <a:r>
              <a:rPr lang="ru-RU" sz="2400" b="1" smtClean="0"/>
              <a:t>Вот некоторые предлагаемые в нашем детском саду меры, облегчающие адаптацию:</a:t>
            </a:r>
            <a:br>
              <a:rPr lang="ru-RU" sz="2400" b="1" smtClean="0"/>
            </a:br>
            <a:r>
              <a:rPr lang="ru-RU" sz="4000" b="1" smtClean="0"/>
              <a:t/>
            </a:r>
            <a:br>
              <a:rPr lang="ru-RU" sz="4000" b="1" smtClean="0"/>
            </a:br>
            <a:endParaRPr lang="ru-RU" sz="4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3"/>
          <p:cNvSpPr>
            <a:spLocks noChangeArrowheads="1"/>
          </p:cNvSpPr>
          <p:nvPr/>
        </p:nvSpPr>
        <p:spPr bwMode="auto">
          <a:xfrm>
            <a:off x="1139825" y="241300"/>
            <a:ext cx="7297738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>
                <a:solidFill>
                  <a:srgbClr val="FF0000"/>
                </a:solidFill>
              </a:rPr>
              <a:t>5. Нужно придерживаться режима дня максимально приближенного к режиму в детского сада.</a:t>
            </a:r>
          </a:p>
          <a:p>
            <a:pPr marL="514350" indent="-514350"/>
            <a:r>
              <a:rPr lang="ru-RU">
                <a:solidFill>
                  <a:srgbClr val="FF0000"/>
                </a:solidFill>
              </a:rPr>
              <a:t>6. Готовится к посещению сада лучше вместе. Ребенок будет более заинтересован посещением детского сада, если родители, покупая необходимые вещи, будут привлекать и ребенка.</a:t>
            </a:r>
          </a:p>
          <a:p>
            <a:pPr marL="514350" indent="-514350"/>
            <a:r>
              <a:rPr lang="ru-RU">
                <a:solidFill>
                  <a:srgbClr val="FF0000"/>
                </a:solidFill>
              </a:rPr>
              <a:t>7. Накануне первого посещения детского сада необходимо напомнить малышу, что завтра он идет в группу.</a:t>
            </a:r>
          </a:p>
          <a:p>
            <a:pPr marL="514350" indent="-514350"/>
            <a:r>
              <a:rPr lang="ru-RU">
                <a:solidFill>
                  <a:srgbClr val="FF0000"/>
                </a:solidFill>
              </a:rPr>
              <a:t>8. Рекомендуется укороченный день. Адаптация детей в основном начинается в теплый период (этот этап самый рациональный), когда малыши большую часть времени проводят на прогулке, что способствует более легкой адаптации, так как дети имеют больше возможности находиться в привычной, естественной обстановке: играть с песком, водой, которые являются прекрасными психопрофилактическими средствами. </a:t>
            </a:r>
          </a:p>
          <a:p>
            <a:pPr marL="514350" indent="-514350"/>
            <a:r>
              <a:rPr lang="ru-RU">
                <a:solidFill>
                  <a:srgbClr val="FF0000"/>
                </a:solidFill>
              </a:rPr>
              <a:t>9.  Важно избегать обсуждения при ребенке волнующих проблем, связанных с детским садом.</a:t>
            </a:r>
          </a:p>
          <a:p>
            <a:pPr marL="514350" indent="-514350"/>
            <a:r>
              <a:rPr lang="ru-RU">
                <a:solidFill>
                  <a:srgbClr val="FF0000"/>
                </a:solidFill>
              </a:rPr>
              <a:t>10. Необходимо подчеркивать, что ребенок по-прежнему дорог и любим .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11. Вежливое и приветливое обращение родителей к сотрудникам детского сада расположит ребенка к общению с ними.</a:t>
            </a:r>
          </a:p>
          <a:p>
            <a:pPr marL="514350" indent="-514350">
              <a:lnSpc>
                <a:spcPct val="120000"/>
              </a:lnSpc>
            </a:pPr>
            <a:endParaRPr lang="ru-RU" sz="2400">
              <a:ea typeface="Tahom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5"/>
          <p:cNvSpPr>
            <a:spLocks noGrp="1"/>
          </p:cNvSpPr>
          <p:nvPr>
            <p:ph type="subTitle" idx="1"/>
          </p:nvPr>
        </p:nvSpPr>
        <p:spPr>
          <a:xfrm>
            <a:off x="1349375" y="1968500"/>
            <a:ext cx="6711950" cy="3438525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Должны быть сформированы следующие культурно-гигиенические навыки: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самостоятельно есть разнообразную пищу;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своевременно сообщать о своих потребностях: проситься в туалет или на горшок;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мыть руки при помощи взрослых, пользоваться полотенцем, носовым платком;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Перед поступлением в детский сад домашний режим целесообразно приблизить к режиму детского учреждения;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С персоналом группы необходимо познакомиться заранее (рассказать о его привычках, особенностях поведения).</a:t>
            </a:r>
          </a:p>
          <a:p>
            <a:pPr eaLnBrk="1" hangingPunct="1">
              <a:lnSpc>
                <a:spcPct val="70000"/>
              </a:lnSpc>
            </a:pPr>
            <a:endParaRPr lang="ru-RU" sz="2000" smtClean="0"/>
          </a:p>
        </p:txBody>
      </p:sp>
      <p:sp>
        <p:nvSpPr>
          <p:cNvPr id="25603" name="Прямоугольник 3"/>
          <p:cNvSpPr>
            <a:spLocks noGrp="1" noChangeArrowheads="1"/>
          </p:cNvSpPr>
          <p:nvPr>
            <p:ph type="ctrTitle"/>
          </p:nvPr>
        </p:nvSpPr>
        <p:spPr>
          <a:xfrm>
            <a:off x="973138" y="401638"/>
            <a:ext cx="8170862" cy="1470025"/>
          </a:xfrm>
        </p:spPr>
        <p:txBody>
          <a:bodyPr anchor="ctr"/>
          <a:lstStyle/>
          <a:p>
            <a:pPr algn="l" eaLnBrk="1" hangingPunct="1"/>
            <a:r>
              <a:rPr lang="ru-RU" altLang="ru-RU" sz="3600" b="1" i="1" smtClean="0">
                <a:solidFill>
                  <a:srgbClr val="2E75B6"/>
                </a:solidFill>
              </a:rPr>
              <a:t>Как должен быть подготовлен ребенок</a:t>
            </a:r>
            <a:br>
              <a:rPr lang="ru-RU" altLang="ru-RU" sz="3600" b="1" i="1" smtClean="0">
                <a:solidFill>
                  <a:srgbClr val="2E75B6"/>
                </a:solidFill>
              </a:rPr>
            </a:br>
            <a:r>
              <a:rPr lang="ru-RU" altLang="ru-RU" sz="3600" b="1" i="1" smtClean="0">
                <a:solidFill>
                  <a:srgbClr val="2E75B6"/>
                </a:solidFill>
              </a:rPr>
              <a:t> к периоду адаптации</a:t>
            </a:r>
            <a:endParaRPr lang="ru-RU" sz="3600" b="1" i="1" smtClean="0">
              <a:solidFill>
                <a:srgbClr val="2E75B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2425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4"/>
          <p:cNvSpPr>
            <a:spLocks noGrp="1"/>
          </p:cNvSpPr>
          <p:nvPr>
            <p:ph type="ctrTitle"/>
          </p:nvPr>
        </p:nvSpPr>
        <p:spPr>
          <a:xfrm>
            <a:off x="1371600" y="-161925"/>
            <a:ext cx="7772400" cy="1470025"/>
          </a:xfrm>
        </p:spPr>
        <p:txBody>
          <a:bodyPr anchor="ctr"/>
          <a:lstStyle/>
          <a:p>
            <a:pPr algn="l" eaLnBrk="1" hangingPunct="1"/>
            <a:r>
              <a:rPr lang="ru-RU" altLang="ru-RU" sz="4400" b="1" smtClean="0">
                <a:solidFill>
                  <a:srgbClr val="2E75B6"/>
                </a:solidFill>
              </a:rPr>
              <a:t>Советы родителям</a:t>
            </a:r>
            <a:endParaRPr lang="ru-RU" sz="4400" b="1" smtClean="0">
              <a:solidFill>
                <a:srgbClr val="2E75B6"/>
              </a:solidFill>
            </a:endParaRPr>
          </a:p>
        </p:txBody>
      </p:sp>
      <p:sp>
        <p:nvSpPr>
          <p:cNvPr id="26627" name="Rectangle 5"/>
          <p:cNvSpPr>
            <a:spLocks noGrp="1"/>
          </p:cNvSpPr>
          <p:nvPr>
            <p:ph type="subTitle" idx="1"/>
          </p:nvPr>
        </p:nvSpPr>
        <p:spPr>
          <a:xfrm>
            <a:off x="1462088" y="1000125"/>
            <a:ext cx="6499225" cy="19732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В период адаптации очень важно соблюдать следующие рекомендации: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Устройство лучше проводить во время вашего отпуска, так как в первое время ребенок находится не более 1-2 часов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           ( это регулирует воспитатель по мере наблюдения за малышом);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В период адаптации прислушивайтесь к советам и просьбам персонала;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В период приспособления к новым условиям нужно тщательно наблюдать за изменениями в состоянии здоровья малыша и своевременно сообщать о них работникам детского сада;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В период адаптации малыш особенно нуждается в теплом, ласковом обращении с ним. Будьте внимательны к малышу , заботливы и терпеливы;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1800" b="1" smtClean="0">
                <a:solidFill>
                  <a:srgbClr val="002060"/>
                </a:solidFill>
              </a:rPr>
              <a:t>Дома необходимо поддерживать спокойную обстановку, не перегружайте впечатлениями, не принимайте и не посещайте гостей, не покупайте новых игрушек ;</a:t>
            </a:r>
          </a:p>
          <a:p>
            <a:pPr eaLnBrk="1" hangingPunct="1">
              <a:lnSpc>
                <a:spcPct val="70000"/>
              </a:lnSpc>
            </a:pPr>
            <a:endParaRPr lang="ru-RU" sz="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4"/>
          <p:cNvSpPr>
            <a:spLocks noGrp="1"/>
          </p:cNvSpPr>
          <p:nvPr>
            <p:ph type="ctrTitle"/>
          </p:nvPr>
        </p:nvSpPr>
        <p:spPr>
          <a:xfrm>
            <a:off x="1724025" y="798513"/>
            <a:ext cx="7772400" cy="1470025"/>
          </a:xfrm>
        </p:spPr>
        <p:txBody>
          <a:bodyPr anchor="ctr"/>
          <a:lstStyle/>
          <a:p>
            <a:pPr algn="l" eaLnBrk="1" hangingPunct="1"/>
            <a:r>
              <a:rPr lang="ru-RU" altLang="ru-RU" sz="3600" b="1" i="1" smtClean="0">
                <a:solidFill>
                  <a:srgbClr val="2E75B6"/>
                </a:solidFill>
              </a:rPr>
              <a:t>Факторы, мешающие адаптации малыша к д/с:</a:t>
            </a:r>
            <a:br>
              <a:rPr lang="ru-RU" altLang="ru-RU" sz="3600" b="1" i="1" smtClean="0">
                <a:solidFill>
                  <a:srgbClr val="2E75B6"/>
                </a:solidFill>
              </a:rPr>
            </a:br>
            <a:endParaRPr lang="ru-RU" sz="3600" b="1" i="1" smtClean="0">
              <a:solidFill>
                <a:srgbClr val="2E75B6"/>
              </a:solidFill>
            </a:endParaRPr>
          </a:p>
        </p:txBody>
      </p:sp>
      <p:sp>
        <p:nvSpPr>
          <p:cNvPr id="27651" name="Rectangle 5"/>
          <p:cNvSpPr>
            <a:spLocks noGrp="1"/>
          </p:cNvSpPr>
          <p:nvPr>
            <p:ph type="subTitle" idx="1"/>
          </p:nvPr>
        </p:nvSpPr>
        <p:spPr>
          <a:xfrm>
            <a:off x="1325563" y="2000250"/>
            <a:ext cx="6916737" cy="4175125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Слишком сильная зависимость ребенка от мамы;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Чрезмерная тревожность родителей;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Нежелание взрослых давать большую самостоятельность малышу;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Воспитание ребенка в духе вседозволенности;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Неврологическая симптоматика у ребенка: астеничность, гиперактивность и т.п.;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Болезненность малыша;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b="1" smtClean="0">
                <a:solidFill>
                  <a:srgbClr val="2F5597"/>
                </a:solidFill>
              </a:rPr>
              <a:t>Несоблюдение режима дня дома</a:t>
            </a:r>
          </a:p>
          <a:p>
            <a:pPr eaLnBrk="1" hangingPunct="1">
              <a:lnSpc>
                <a:spcPct val="70000"/>
              </a:lnSpc>
            </a:pPr>
            <a:endParaRPr lang="ru-RU" altLang="ru-RU" b="1" i="1" smtClean="0">
              <a:solidFill>
                <a:srgbClr val="2E75B6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5"/>
          <p:cNvSpPr>
            <a:spLocks noGrp="1"/>
          </p:cNvSpPr>
          <p:nvPr>
            <p:ph type="subTitle" idx="1"/>
          </p:nvPr>
        </p:nvSpPr>
        <p:spPr>
          <a:xfrm>
            <a:off x="1304925" y="2354263"/>
            <a:ext cx="6764338" cy="3019425"/>
          </a:xfrm>
        </p:spPr>
        <p:txBody>
          <a:bodyPr/>
          <a:lstStyle/>
          <a:p>
            <a:pPr eaLnBrk="1" hangingPunct="1"/>
            <a:r>
              <a:rPr lang="ru-RU" sz="2800" smtClean="0"/>
              <a:t>Анкетирование;</a:t>
            </a:r>
          </a:p>
          <a:p>
            <a:pPr eaLnBrk="1" hangingPunct="1"/>
            <a:r>
              <a:rPr lang="ru-RU" sz="2800" smtClean="0"/>
              <a:t>Индивидуальные беседы;</a:t>
            </a:r>
          </a:p>
          <a:p>
            <a:pPr eaLnBrk="1" hangingPunct="1"/>
            <a:r>
              <a:rPr lang="ru-RU" sz="2800" smtClean="0"/>
              <a:t>Памятки для родителей;</a:t>
            </a:r>
          </a:p>
          <a:p>
            <a:pPr eaLnBrk="1" hangingPunct="1"/>
            <a:r>
              <a:rPr lang="ru-RU" sz="2800" smtClean="0"/>
              <a:t>Информации для родителей;</a:t>
            </a:r>
          </a:p>
          <a:p>
            <a:pPr eaLnBrk="1" hangingPunct="1"/>
            <a:r>
              <a:rPr lang="ru-RU" sz="2800" smtClean="0"/>
              <a:t>Гибкий график посещения дошкольного учреждения детьми.</a:t>
            </a:r>
          </a:p>
          <a:p>
            <a:pPr eaLnBrk="1" hangingPunct="1"/>
            <a:endParaRPr lang="ru-RU" sz="2800" smtClean="0"/>
          </a:p>
        </p:txBody>
      </p:sp>
      <p:sp>
        <p:nvSpPr>
          <p:cNvPr id="28675" name="Прямоугольник 3"/>
          <p:cNvSpPr>
            <a:spLocks noGrp="1" noChangeArrowheads="1"/>
          </p:cNvSpPr>
          <p:nvPr>
            <p:ph type="ctrTitle"/>
          </p:nvPr>
        </p:nvSpPr>
        <p:spPr>
          <a:xfrm>
            <a:off x="752475" y="1746250"/>
            <a:ext cx="7939088" cy="655638"/>
          </a:xfrm>
        </p:spPr>
        <p:txBody>
          <a:bodyPr anchor="ctr"/>
          <a:lstStyle/>
          <a:p>
            <a:pPr marL="514350" indent="-514350" algn="l" eaLnBrk="1" hangingPunct="1">
              <a:lnSpc>
                <a:spcPct val="150000"/>
              </a:lnSpc>
              <a:buFont typeface="Calibri Light"/>
              <a:buNone/>
            </a:pPr>
            <a:r>
              <a:rPr lang="ru-RU" sz="3200" b="1" i="1" smtClean="0"/>
              <a:t>Чтобы лучше учесть все факторы, мы применяем несколько методов: </a:t>
            </a:r>
            <a:br>
              <a:rPr lang="ru-RU" sz="3200" b="1" i="1" smtClean="0"/>
            </a:br>
            <a:r>
              <a:rPr lang="ru-RU" sz="4000" b="1" i="1" smtClean="0"/>
              <a:t/>
            </a:r>
            <a:br>
              <a:rPr lang="ru-RU" sz="4000" b="1" i="1" smtClean="0"/>
            </a:br>
            <a:endParaRPr lang="ru-RU" sz="40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Прямоугольник 3"/>
          <p:cNvSpPr>
            <a:spLocks noChangeArrowheads="1"/>
          </p:cNvSpPr>
          <p:nvPr/>
        </p:nvSpPr>
        <p:spPr bwMode="auto">
          <a:xfrm>
            <a:off x="1655763" y="947738"/>
            <a:ext cx="263683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 typeface="Calibri Light"/>
              <a:buNone/>
            </a:pPr>
            <a:endParaRPr lang="ru-RU" sz="2400">
              <a:ea typeface="Tahoma" pitchFamily="34" charset="0"/>
              <a:cs typeface="Arial" charset="0"/>
            </a:endParaRPr>
          </a:p>
        </p:txBody>
      </p:sp>
      <p:pic>
        <p:nvPicPr>
          <p:cNvPr id="29699" name="Picture 7" descr="IMG-20191007-WA00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0"/>
            <a:ext cx="8861425" cy="664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5"/>
          <p:cNvSpPr>
            <a:spLocks noGrp="1"/>
          </p:cNvSpPr>
          <p:nvPr>
            <p:ph type="subTitle" idx="1"/>
          </p:nvPr>
        </p:nvSpPr>
        <p:spPr>
          <a:xfrm>
            <a:off x="1185863" y="1439863"/>
            <a:ext cx="6873875" cy="6103937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2000" b="1" smtClean="0"/>
              <a:t>Нельзя наказывать или сердиться на малыша за то, что он плачет при расставании или дома при упоминании необходимости идти в сад! Помните, он имеет право на такую реакцию. Строгое напоминание о том, что «он обещал не плакать», – тоже абсолютно не эффективно. Дети этого возраста еще не умеют «держать слово». Лучше еще раз напомните, что вы обязательно придете.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smtClean="0"/>
              <a:t>Нельзя пугать детским садом («Вот будешь себя плохо вести, опять в </a:t>
            </a:r>
            <a:r>
              <a:rPr lang="ru-RU" sz="2000" b="1" u="sng" smtClean="0">
                <a:hlinkClick r:id="rId3"/>
              </a:rPr>
              <a:t>детский сад</a:t>
            </a:r>
            <a:r>
              <a:rPr lang="ru-RU" sz="2000" b="1" smtClean="0"/>
              <a:t> пойдешь!»). Место, которым пугают, никогда не станет ни любимым, ни безопасным.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smtClean="0"/>
              <a:t>Нельзя плохо отзываться о воспитателях и саде при ребенке. Это может навести малыша на мысль, что сад – это нехорошее место и его окружают плохие люди. Тогда тревога не пройдет вообще.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smtClean="0"/>
              <a:t>Нельзя обманывать ребенка, говоря, что вы придете очень скоро, если малышу, например, предстоит оставаться в садике полдня или даже полный день. Пусть лучше он знает, что мама придет не скоро, чем будет ждать ее целый день и может потерять доверие к самому близкому человеку.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smtClean="0"/>
              <a:t> </a:t>
            </a:r>
          </a:p>
          <a:p>
            <a:pPr eaLnBrk="1" hangingPunct="1">
              <a:lnSpc>
                <a:spcPct val="70000"/>
              </a:lnSpc>
            </a:pPr>
            <a:endParaRPr lang="ru-RU" sz="2000" smtClean="0"/>
          </a:p>
        </p:txBody>
      </p:sp>
      <p:sp>
        <p:nvSpPr>
          <p:cNvPr id="30723" name="Прямоугольник 3"/>
          <p:cNvSpPr>
            <a:spLocks noGrp="1" noChangeArrowheads="1"/>
          </p:cNvSpPr>
          <p:nvPr>
            <p:ph type="ctrTitle"/>
          </p:nvPr>
        </p:nvSpPr>
        <p:spPr>
          <a:xfrm>
            <a:off x="973138" y="334963"/>
            <a:ext cx="7772400" cy="1470025"/>
          </a:xfrm>
        </p:spPr>
        <p:txBody>
          <a:bodyPr anchor="ctr"/>
          <a:lstStyle/>
          <a:p>
            <a:pPr marL="514350" indent="-514350" algn="l" eaLnBrk="1" hangingPunct="1">
              <a:lnSpc>
                <a:spcPct val="150000"/>
              </a:lnSpc>
              <a:buFont typeface="Calibri Light"/>
              <a:buNone/>
            </a:pPr>
            <a:r>
              <a:rPr lang="ru-RU" sz="2800" b="1" smtClean="0"/>
              <a:t>Чего нельзя делать родителям  ни в коем случае:</a:t>
            </a:r>
            <a:br>
              <a:rPr lang="ru-RU" sz="2800" b="1" smtClean="0"/>
            </a:br>
            <a:endParaRPr lang="ru-RU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4"/>
          <p:cNvSpPr>
            <a:spLocks noGrp="1"/>
          </p:cNvSpPr>
          <p:nvPr>
            <p:ph type="ctrTitle"/>
          </p:nvPr>
        </p:nvSpPr>
        <p:spPr>
          <a:xfrm>
            <a:off x="708025" y="357188"/>
            <a:ext cx="7772400" cy="1470025"/>
          </a:xfrm>
        </p:spPr>
        <p:txBody>
          <a:bodyPr anchor="ctr"/>
          <a:lstStyle/>
          <a:p>
            <a:pPr algn="l" eaLnBrk="1" hangingPunct="1"/>
            <a:r>
              <a:rPr lang="ru-RU" sz="3600" smtClean="0"/>
              <a:t>В процессе адаптации ребенка мы используем такие формы и методы работы как: </a:t>
            </a:r>
            <a:br>
              <a:rPr lang="ru-RU" sz="3600" smtClean="0"/>
            </a:br>
            <a:endParaRPr lang="ru-RU" sz="3600" smtClean="0"/>
          </a:p>
        </p:txBody>
      </p:sp>
      <p:sp>
        <p:nvSpPr>
          <p:cNvPr id="31747" name="Rectangle 5"/>
          <p:cNvSpPr>
            <a:spLocks noGrp="1"/>
          </p:cNvSpPr>
          <p:nvPr>
            <p:ph type="subTitle" idx="1"/>
          </p:nvPr>
        </p:nvSpPr>
        <p:spPr>
          <a:xfrm>
            <a:off x="1382713" y="1628775"/>
            <a:ext cx="6400800" cy="17526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2000" b="1" smtClean="0"/>
              <a:t>элементы телесной терапии, исполнение колыбельных песен перед сном, релаксационные игры (</a:t>
            </a:r>
            <a:r>
              <a:rPr lang="ru-RU" sz="2000" smtClean="0"/>
              <a:t>за основу упражнений по релаксации взяты приемы по дыхательной гимнастике, мышечному и эмоциональному расслаблению)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</p:txBody>
      </p:sp>
      <p:pic>
        <p:nvPicPr>
          <p:cNvPr id="31748" name="Picture 6" descr="IMG-20190924-WA0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4850" y="3165475"/>
            <a:ext cx="26289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 descr="IMG-20190924-WA00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57550"/>
            <a:ext cx="27003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76438" y="1798638"/>
            <a:ext cx="5281612" cy="3378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>
                <a:solidFill>
                  <a:srgbClr val="2E75B6"/>
                </a:solidFill>
              </a:rPr>
              <a:t>Адаптация</a:t>
            </a:r>
            <a:r>
              <a:rPr lang="ru-RU" altLang="ru-RU" sz="2400">
                <a:solidFill>
                  <a:srgbClr val="2E75B6"/>
                </a:solidFill>
              </a:rPr>
              <a:t> – процесс вхождения человека в новую для него среду и приспособление к ее условиям.</a:t>
            </a:r>
            <a:endParaRPr lang="en-GB" altLang="ru-RU" sz="2400">
              <a:solidFill>
                <a:srgbClr val="2E75B6"/>
              </a:solidFill>
            </a:endParaRPr>
          </a:p>
          <a:p>
            <a:pPr algn="ctr">
              <a:defRPr/>
            </a:pPr>
            <a:r>
              <a:rPr lang="ru-RU" altLang="ru-RU" sz="2400" b="1">
                <a:solidFill>
                  <a:srgbClr val="2E75B6"/>
                </a:solidFill>
              </a:rPr>
              <a:t>Адаптация </a:t>
            </a:r>
            <a:r>
              <a:rPr lang="ru-RU" altLang="ru-RU" sz="2400">
                <a:solidFill>
                  <a:srgbClr val="2E75B6"/>
                </a:solidFill>
              </a:rPr>
              <a:t>является активным процессом приводящим к:</a:t>
            </a:r>
            <a:endParaRPr lang="en-GB" altLang="ru-RU" sz="2400">
              <a:solidFill>
                <a:srgbClr val="2E75B6"/>
              </a:solidFill>
            </a:endParaRPr>
          </a:p>
          <a:p>
            <a:pPr algn="ctr">
              <a:defRPr/>
            </a:pPr>
            <a:r>
              <a:rPr lang="ru-RU" altLang="ru-RU" sz="2400">
                <a:solidFill>
                  <a:srgbClr val="2E75B6"/>
                </a:solidFill>
              </a:rPr>
              <a:t>Позитивным  результатам (адаптированность)</a:t>
            </a:r>
            <a:endParaRPr lang="en-GB" altLang="ru-RU" sz="2400">
              <a:solidFill>
                <a:srgbClr val="2E75B6"/>
              </a:solidFill>
            </a:endParaRPr>
          </a:p>
          <a:p>
            <a:pPr algn="ctr">
              <a:defRPr/>
            </a:pPr>
            <a:r>
              <a:rPr lang="ru-RU" altLang="ru-RU" sz="2400">
                <a:solidFill>
                  <a:srgbClr val="2E75B6"/>
                </a:solidFill>
              </a:rPr>
              <a:t>Негативным (стресс)</a:t>
            </a:r>
          </a:p>
          <a:p>
            <a:pPr algn="ctr" eaLnBrk="0" hangingPunct="0">
              <a:defRPr/>
            </a:pPr>
            <a:endParaRPr lang="ru-RU" sz="2400">
              <a:effectLst>
                <a:outerShdw blurRad="38100" dist="38100" dir="2700000" algn="tl">
                  <a:srgbClr val="C0C0C0"/>
                </a:outerShdw>
              </a:effectLst>
              <a:ea typeface="Tahom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2849563" y="717550"/>
            <a:ext cx="61293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 typeface="Calibri Light"/>
              <a:buNone/>
            </a:pPr>
            <a:r>
              <a:rPr lang="ru-RU" sz="2400" b="1"/>
              <a:t>Элементы сказкотерапии</a:t>
            </a:r>
          </a:p>
        </p:txBody>
      </p:sp>
      <p:pic>
        <p:nvPicPr>
          <p:cNvPr id="3277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5" y="1527175"/>
            <a:ext cx="3783013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 descr="IMG-20190924-WA0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3725" y="2754313"/>
            <a:ext cx="43878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Прямоугольник 3"/>
          <p:cNvSpPr>
            <a:spLocks noChangeArrowheads="1"/>
          </p:cNvSpPr>
          <p:nvPr/>
        </p:nvSpPr>
        <p:spPr bwMode="auto">
          <a:xfrm>
            <a:off x="1655763" y="947738"/>
            <a:ext cx="69564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2000" b="1"/>
              <a:t>Музыкальные занятия и развитие движений</a:t>
            </a:r>
            <a:endParaRPr lang="ru-RU" sz="2000"/>
          </a:p>
          <a:p>
            <a:pPr marL="514350" indent="-514350">
              <a:lnSpc>
                <a:spcPct val="150000"/>
              </a:lnSpc>
              <a:buFont typeface="Calibri Light"/>
              <a:buNone/>
            </a:pPr>
            <a:endParaRPr lang="ru-RU" sz="2000">
              <a:ea typeface="Tahoma" pitchFamily="34" charset="0"/>
              <a:cs typeface="Arial" charset="0"/>
            </a:endParaRPr>
          </a:p>
        </p:txBody>
      </p:sp>
      <p:pic>
        <p:nvPicPr>
          <p:cNvPr id="33795" name="Picture 4" descr="IMG-20190924-WA0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338" y="1500188"/>
            <a:ext cx="3471862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IMG-20190924-WA00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4275" y="1646238"/>
            <a:ext cx="3425825" cy="456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4" descr="IMG-20190924-WA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8" y="323850"/>
            <a:ext cx="28940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5" descr="IMG-20191007-WA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1488" y="1554163"/>
            <a:ext cx="3592512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 descr="IMG-20191007-WA0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1225" y="627063"/>
            <a:ext cx="19367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9"/>
          <p:cNvSpPr>
            <a:spLocks noGrp="1"/>
          </p:cNvSpPr>
          <p:nvPr>
            <p:ph type="subTitle" idx="1"/>
          </p:nvPr>
        </p:nvSpPr>
        <p:spPr>
          <a:xfrm>
            <a:off x="1679575" y="4403725"/>
            <a:ext cx="6400800" cy="1752600"/>
          </a:xfrm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b="1" smtClean="0"/>
              <a:t>Игровые методы взаимодействия с ребенком (</a:t>
            </a:r>
            <a:r>
              <a:rPr lang="ru-RU" smtClean="0"/>
              <a:t>игры выбираются с учетом возможностей детей, места проведения).</a:t>
            </a:r>
            <a:r>
              <a:rPr lang="ru-RU" b="1" smtClean="0"/>
              <a:t> 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482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21590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563" y="43180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12" descr="IMG-20190924-WA000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00163" y="696913"/>
            <a:ext cx="7843837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3" descr="IMG-20190924-WA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8" y="323850"/>
            <a:ext cx="28940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4" descr="IMG-20191007-WA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1488" y="1554163"/>
            <a:ext cx="3592512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 descr="IMG-20191007-WA0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1225" y="627063"/>
            <a:ext cx="19367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6"/>
          <p:cNvSpPr>
            <a:spLocks noGrp="1"/>
          </p:cNvSpPr>
          <p:nvPr>
            <p:ph type="subTitle" idx="1"/>
          </p:nvPr>
        </p:nvSpPr>
        <p:spPr>
          <a:xfrm>
            <a:off x="1679575" y="4403725"/>
            <a:ext cx="6400800" cy="1752600"/>
          </a:xfrm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b="1" smtClean="0"/>
              <a:t>Игровые методы взаимодействия с ребенком (</a:t>
            </a:r>
            <a:r>
              <a:rPr lang="ru-RU" smtClean="0"/>
              <a:t>игры выбираются с учетом возможностей детей, места проведения).</a:t>
            </a:r>
            <a:r>
              <a:rPr lang="ru-RU" b="1" smtClean="0"/>
              <a:t> 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5846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21590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1" descr="IMG-20191007-WA004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960438"/>
            <a:ext cx="4303713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12" descr="IMG-20191007-WA00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41825" y="865188"/>
            <a:ext cx="4494213" cy="599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3" descr="IMG-20190924-WA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8" y="323850"/>
            <a:ext cx="28940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4" descr="IMG-20191007-WA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1488" y="1554163"/>
            <a:ext cx="3592512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IMG-20191007-WA0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1225" y="627063"/>
            <a:ext cx="19367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Rectangle 6"/>
          <p:cNvSpPr>
            <a:spLocks noGrp="1"/>
          </p:cNvSpPr>
          <p:nvPr>
            <p:ph type="subTitle" idx="1"/>
          </p:nvPr>
        </p:nvSpPr>
        <p:spPr>
          <a:xfrm>
            <a:off x="1679575" y="4403725"/>
            <a:ext cx="6400800" cy="1752600"/>
          </a:xfrm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b="1" smtClean="0"/>
              <a:t>Игровые методы взаимодействия с ребенком (</a:t>
            </a:r>
            <a:r>
              <a:rPr lang="ru-RU" smtClean="0"/>
              <a:t>игры выбираются с учетом возможностей детей, места проведения).</a:t>
            </a:r>
            <a:r>
              <a:rPr lang="ru-RU" b="1" smtClean="0"/>
              <a:t> 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687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21590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11" descr="IMG-20191007-WA004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07193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14" descr="IMG-20191007-WA004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45075" y="1635125"/>
            <a:ext cx="4098925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3" descr="IMG-20190924-WA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8" y="323850"/>
            <a:ext cx="28940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4" descr="IMG-20191007-WA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1488" y="1554163"/>
            <a:ext cx="3592512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5" descr="IMG-20191007-WA0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1225" y="627063"/>
            <a:ext cx="19367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6"/>
          <p:cNvSpPr>
            <a:spLocks noGrp="1"/>
          </p:cNvSpPr>
          <p:nvPr>
            <p:ph type="subTitle" idx="1"/>
          </p:nvPr>
        </p:nvSpPr>
        <p:spPr>
          <a:xfrm>
            <a:off x="1679575" y="4403725"/>
            <a:ext cx="6400800" cy="1752600"/>
          </a:xfrm>
        </p:spPr>
        <p:txBody>
          <a:bodyPr/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b="1" smtClean="0"/>
              <a:t>Игровые методы взаимодействия с ребенком (</a:t>
            </a:r>
            <a:r>
              <a:rPr lang="ru-RU" smtClean="0"/>
              <a:t>игры выбираются с учетом возможностей детей, места проведения).</a:t>
            </a:r>
            <a:r>
              <a:rPr lang="ru-RU" b="1" smtClean="0"/>
              <a:t> 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7894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21590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563" y="43180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1" descr="IMG-20191007-WA00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60463" y="849313"/>
            <a:ext cx="777716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Прямоугольник 3"/>
          <p:cNvSpPr>
            <a:spLocks noChangeArrowheads="1"/>
          </p:cNvSpPr>
          <p:nvPr/>
        </p:nvSpPr>
        <p:spPr bwMode="auto">
          <a:xfrm>
            <a:off x="1303338" y="1939925"/>
            <a:ext cx="6800850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b="1">
                <a:solidFill>
                  <a:srgbClr val="AC187B"/>
                </a:solidFill>
              </a:rPr>
              <a:t>Формирование у ребенка чувства уверенности</a:t>
            </a:r>
            <a:r>
              <a:rPr lang="ru-RU">
                <a:solidFill>
                  <a:srgbClr val="AC187B"/>
                </a:solidFill>
              </a:rPr>
              <a:t> (</a:t>
            </a:r>
            <a:r>
              <a:rPr lang="ru-RU" b="1">
                <a:solidFill>
                  <a:srgbClr val="AC187B"/>
                </a:solidFill>
              </a:rPr>
              <a:t>познавательной осведомлённости). </a:t>
            </a:r>
            <a:r>
              <a:rPr lang="ru-RU">
                <a:solidFill>
                  <a:srgbClr val="AC187B"/>
                </a:solidFill>
              </a:rPr>
              <a:t>Одна из задач адаптационного периода — помочь ребенку как можно быстрее и безболезненнее освоиться в новой ситуации, почувствовать себя увереннее, хозяином ситуации. А уверенным малыш будет, если узнает и поймет, что за люди его окружают; в каком помещении он живет и т.д.</a:t>
            </a:r>
          </a:p>
          <a:p>
            <a:pPr marL="514350" indent="-514350"/>
            <a:endParaRPr lang="ru-RU">
              <a:solidFill>
                <a:srgbClr val="AC187B"/>
              </a:solidFill>
            </a:endParaRPr>
          </a:p>
          <a:p>
            <a:pPr marL="514350" indent="-514350">
              <a:lnSpc>
                <a:spcPct val="150000"/>
              </a:lnSpc>
              <a:buFont typeface="Calibri Light"/>
              <a:buNone/>
            </a:pPr>
            <a:endParaRPr lang="ru-RU" sz="2400">
              <a:ea typeface="Tahom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Прямоугольник 3"/>
          <p:cNvSpPr>
            <a:spLocks noChangeArrowheads="1"/>
          </p:cNvSpPr>
          <p:nvPr/>
        </p:nvSpPr>
        <p:spPr bwMode="auto">
          <a:xfrm>
            <a:off x="1303338" y="1939925"/>
            <a:ext cx="68008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>
              <a:solidFill>
                <a:srgbClr val="AC187B"/>
              </a:solidFill>
            </a:endParaRPr>
          </a:p>
          <a:p>
            <a:pPr marL="514350" indent="-514350">
              <a:lnSpc>
                <a:spcPct val="150000"/>
              </a:lnSpc>
              <a:buFont typeface="Calibri Light"/>
              <a:buNone/>
            </a:pPr>
            <a:endParaRPr lang="ru-RU" sz="2400">
              <a:ea typeface="Tahoma" pitchFamily="34" charset="0"/>
              <a:cs typeface="Arial" charset="0"/>
            </a:endParaRPr>
          </a:p>
        </p:txBody>
      </p:sp>
      <p:pic>
        <p:nvPicPr>
          <p:cNvPr id="40965" name="Picture 5" descr="img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2447925" y="4427538"/>
            <a:ext cx="4113213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ctr"/>
            <a:r>
              <a:rPr lang="ru-RU">
                <a:solidFill>
                  <a:srgbClr val="FF0000"/>
                </a:solidFill>
              </a:rPr>
              <a:t>Поступление в детский сад - это переломный момент не только для ребенка, но и для родителей</a:t>
            </a:r>
          </a:p>
          <a:p>
            <a:pPr marL="514350" indent="-514350">
              <a:lnSpc>
                <a:spcPct val="150000"/>
              </a:lnSpc>
              <a:buFont typeface="Calibri Light"/>
              <a:buAutoNum type="romanUcPeriod"/>
            </a:pPr>
            <a:endParaRPr lang="ru-RU" sz="2400">
              <a:ea typeface="Tahoma" pitchFamily="34" charset="0"/>
              <a:cs typeface="Arial" charset="0"/>
            </a:endParaRPr>
          </a:p>
        </p:txBody>
      </p:sp>
      <p:pic>
        <p:nvPicPr>
          <p:cNvPr id="15363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1963" y="1006475"/>
            <a:ext cx="5934075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1236663" y="2646363"/>
            <a:ext cx="6757987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ctr"/>
            <a:r>
              <a:rPr lang="ru-RU" b="1">
                <a:solidFill>
                  <a:srgbClr val="7030A0"/>
                </a:solidFill>
              </a:rPr>
              <a:t>1. Подготовительный </a:t>
            </a:r>
            <a:r>
              <a:rPr lang="ru-RU">
                <a:solidFill>
                  <a:srgbClr val="7030A0"/>
                </a:solidFill>
              </a:rPr>
              <a:t>– его следует начинать за 1-2 месяца до приема в детский сад. Роль родителей – сформировать такие стереотипы в поведении ребёнка, которые помогут ему безболезненно приобщиться к новым для него условиям. В процессе подготовительного этапа необходимо особое внимание уделить рациону питания малыша, необходимо обратить внимание на формирование навыков самостоятельности. </a:t>
            </a:r>
          </a:p>
          <a:p>
            <a:pPr marL="514350" indent="-514350">
              <a:lnSpc>
                <a:spcPct val="150000"/>
              </a:lnSpc>
              <a:buFont typeface="Calibri Light"/>
              <a:buAutoNum type="romanUcPeriod"/>
            </a:pPr>
            <a:endParaRPr lang="ru-RU" sz="2400">
              <a:ea typeface="Tahoma" pitchFamily="34" charset="0"/>
              <a:cs typeface="Arial" charset="0"/>
            </a:endParaRPr>
          </a:p>
        </p:txBody>
      </p:sp>
      <p:sp>
        <p:nvSpPr>
          <p:cNvPr id="16387" name="Rectangle 4"/>
          <p:cNvSpPr>
            <a:spLocks noGrp="1"/>
          </p:cNvSpPr>
          <p:nvPr>
            <p:ph type="ctrTitle"/>
          </p:nvPr>
        </p:nvSpPr>
        <p:spPr>
          <a:xfrm>
            <a:off x="1546225" y="974725"/>
            <a:ext cx="6704013" cy="1514475"/>
          </a:xfrm>
        </p:spPr>
        <p:txBody>
          <a:bodyPr anchor="ctr"/>
          <a:lstStyle/>
          <a:p>
            <a:pPr algn="l" eaLnBrk="1" hangingPunct="1"/>
            <a:r>
              <a:rPr lang="ru-RU" sz="4000" i="1" smtClean="0"/>
              <a:t>Адаптационный период условно можно разделить на несколько этапов:</a:t>
            </a:r>
            <a:br>
              <a:rPr lang="ru-RU" sz="4000" i="1" smtClean="0"/>
            </a:br>
            <a:endParaRPr lang="ru-RU" sz="4000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66700" y="385763"/>
            <a:ext cx="4818063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 typeface="Calibri Light"/>
              <a:buNone/>
            </a:pPr>
            <a:r>
              <a:rPr lang="ru-RU" b="1">
                <a:solidFill>
                  <a:schemeClr val="accent1"/>
                </a:solidFill>
              </a:rPr>
              <a:t>2.Основной </a:t>
            </a:r>
            <a:r>
              <a:rPr lang="ru-RU">
                <a:solidFill>
                  <a:schemeClr val="accent1"/>
                </a:solidFill>
              </a:rPr>
              <a:t>(на этом этапе в работу включается педагог) т.к. главная задача этого этапа - создание положительного образа воспитателя. В этот период родители должны установить с воспитателем доброжелательные отношения, рассказать воспитателю об особенностях своего ребёнка. Имея полную информацию о ребёнке, воспитатель быстрее поймет его и установит контакт. </a:t>
            </a:r>
            <a:br>
              <a:rPr lang="ru-RU">
                <a:solidFill>
                  <a:schemeClr val="accent1"/>
                </a:solidFill>
              </a:rPr>
            </a:br>
            <a:endParaRPr lang="ru-RU">
              <a:solidFill>
                <a:schemeClr val="accent1"/>
              </a:solidFill>
            </a:endParaRPr>
          </a:p>
        </p:txBody>
      </p:sp>
      <p:pic>
        <p:nvPicPr>
          <p:cNvPr id="17411" name="Picture 4" descr="IMG-20191007-WA00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0775" y="220663"/>
            <a:ext cx="344487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IMG-20191007-WA00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3063" y="2738438"/>
            <a:ext cx="2611437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1985963" y="1343025"/>
            <a:ext cx="5710237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 typeface="Calibri Light"/>
              <a:buNone/>
            </a:pPr>
            <a:r>
              <a:rPr lang="ru-RU"/>
              <a:t>3.</a:t>
            </a:r>
            <a:r>
              <a:rPr lang="ru-RU" b="1"/>
              <a:t>Заключительный </a:t>
            </a:r>
            <a:r>
              <a:rPr lang="ru-RU"/>
              <a:t>– ребёнок начинает посещать детский сад по 5-6 часа в день.</a:t>
            </a:r>
          </a:p>
        </p:txBody>
      </p:sp>
      <p:pic>
        <p:nvPicPr>
          <p:cNvPr id="18435" name="Picture 4" descr="IMG_20190925_0822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38" y="2397125"/>
            <a:ext cx="3346450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IMG-20191007-WA00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1625" y="2441575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 descr="IMG-20191007-WA0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2863" y="1003300"/>
            <a:ext cx="6899275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 descr="IMG-20191007-WA00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63" y="503238"/>
            <a:ext cx="4237037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 descr="IMG-20190924-WA0013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7075" y="465138"/>
            <a:ext cx="4230688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1655763" y="947738"/>
            <a:ext cx="26368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 typeface="Calibri Light"/>
              <a:buAutoNum type="romanUcPeriod"/>
            </a:pPr>
            <a:r>
              <a:rPr lang="ru-RU" sz="2400">
                <a:ea typeface="Tahoma" pitchFamily="34" charset="0"/>
                <a:cs typeface="Arial" charset="0"/>
              </a:rPr>
              <a:t>Текст слайда</a:t>
            </a:r>
          </a:p>
        </p:txBody>
      </p:sp>
      <p:pic>
        <p:nvPicPr>
          <p:cNvPr id="21507" name="Picture 4" descr="IMG-20191007-WA00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288925"/>
            <a:ext cx="7815263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</TotalTime>
  <Words>1037</Words>
  <Application>Microsoft Office PowerPoint</Application>
  <PresentationFormat>Экран (4:3)</PresentationFormat>
  <Paragraphs>72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 Light</vt:lpstr>
      <vt:lpstr>Calibri</vt:lpstr>
      <vt:lpstr>Tahoma</vt:lpstr>
      <vt:lpstr>Тема Office</vt:lpstr>
      <vt:lpstr>Слайд 1</vt:lpstr>
      <vt:lpstr>Слайд 2</vt:lpstr>
      <vt:lpstr>Слайд 3</vt:lpstr>
      <vt:lpstr>Адаптационный период условно можно разделить на несколько этапов: </vt:lpstr>
      <vt:lpstr>Слайд 5</vt:lpstr>
      <vt:lpstr>Слайд 6</vt:lpstr>
      <vt:lpstr>Слайд 7</vt:lpstr>
      <vt:lpstr>Слайд 8</vt:lpstr>
      <vt:lpstr>Слайд 9</vt:lpstr>
      <vt:lpstr>Взаимодействие семьи и детского сада— важная задача образовательной системы. Именно семья и семейные отношения — системообразующее ядро каждой образовательной программы. Необходимы взаимодействие и преемственность между детским садом и семьей. Ребенок часто находится между этими двумя важнейшими институтами воспитания, попадая в мир противоречивых требований, что влияет на его эмоциональное и психологическое развитие. Ребенок дошкольного возраста наиболее чувствителен к влиянию родителей. И если родитель не компетентен в вопросах воспитания, не имеет необходимых знаний, то все труды по воспитанию ребенка в дошкольном учреждении будут напрасными. </vt:lpstr>
      <vt:lpstr>Вот некоторые предлагаемые в нашем детском саду меры, облегчающие адаптацию:  </vt:lpstr>
      <vt:lpstr>Слайд 12</vt:lpstr>
      <vt:lpstr>Как должен быть подготовлен ребенок  к периоду адаптации</vt:lpstr>
      <vt:lpstr>Советы родителям</vt:lpstr>
      <vt:lpstr>Факторы, мешающие адаптации малыша к д/с: </vt:lpstr>
      <vt:lpstr>Чтобы лучше учесть все факторы, мы применяем несколько методов:   </vt:lpstr>
      <vt:lpstr>Слайд 17</vt:lpstr>
      <vt:lpstr>Чего нельзя делать родителям  ни в коем случае: </vt:lpstr>
      <vt:lpstr>В процессе адаптации ребенка мы используем такие формы и методы работы как:  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98</cp:revision>
  <dcterms:created xsi:type="dcterms:W3CDTF">2013-11-19T05:52:05Z</dcterms:created>
  <dcterms:modified xsi:type="dcterms:W3CDTF">2019-10-07T16:02:12Z</dcterms:modified>
</cp:coreProperties>
</file>