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23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2862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581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600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0024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457566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1424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4365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4608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0511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1160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5429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5545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3216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060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7166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4506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66312-1D9F-4A51-9EEE-6A8683B150D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A1B962F-1055-4FB9-9DC2-5395D54A9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3082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61557C-1079-44BB-9C42-48BDBE4145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6957" y="1032934"/>
            <a:ext cx="8606751" cy="1646302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Одаренность в математике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6B0FD45-C907-4FFC-8140-CF0C09409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2485" y="4178765"/>
            <a:ext cx="7766936" cy="203045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Кирсанова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Лариса Валерьевна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«СШ №35»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73315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52D91B8-3D07-4DCC-98A9-26D092D3E8A5}"/>
              </a:ext>
            </a:extLst>
          </p:cNvPr>
          <p:cNvSpPr txBox="1"/>
          <p:nvPr/>
        </p:nvSpPr>
        <p:spPr>
          <a:xfrm>
            <a:off x="599209" y="951436"/>
            <a:ext cx="8475518" cy="4029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 на выявление одаренности в той или иной области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В.А.Крутецкого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Психологический тест предназначен для определения коэффициента математического интеллекта у детей подросткового, юношеского возраста и взрослых (от 14 до 50 лет).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6812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D297638-E0DE-45D6-B9EA-4768BA9DABC2}"/>
              </a:ext>
            </a:extLst>
          </p:cNvPr>
          <p:cNvSpPr txBox="1"/>
          <p:nvPr/>
        </p:nvSpPr>
        <p:spPr>
          <a:xfrm>
            <a:off x="432953" y="978735"/>
            <a:ext cx="8849591" cy="430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 склонность к занятиям математикой, активно и положительно относится к ней до страстной увлеченности.</a:t>
            </a:r>
            <a:endParaRPr lang="ru-RU" sz="1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 такие характерологические черты, как трудолюбие, организованность, самостоятельность, целеустремленность, настойчивость и устойчивые интеллектуальные чувства.</a:t>
            </a:r>
            <a:endParaRPr lang="ru-RU" sz="1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 во время деятельности благоприятные для ее выполнения психические состояния.</a:t>
            </a:r>
            <a:endParaRPr lang="ru-RU" sz="1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 определенный запас знаний, умений и навыков в данной области.</a:t>
            </a:r>
            <a:endParaRPr lang="ru-RU" sz="1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 определенные индивидуально-психологические особенности в сенсорной и умственной сферах, отвечающие требованиям данной деятельности.</a:t>
            </a:r>
            <a:endParaRPr lang="ru-RU" sz="1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6408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1A8115F-AE4C-498C-936A-C3EDE150C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8995" y="513327"/>
            <a:ext cx="4491696" cy="621927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1B88A14-9E93-4ED3-B7E4-C56FAF06C0A8}"/>
              </a:ext>
            </a:extLst>
          </p:cNvPr>
          <p:cNvSpPr txBox="1"/>
          <p:nvPr/>
        </p:nvSpPr>
        <p:spPr>
          <a:xfrm>
            <a:off x="540327" y="125401"/>
            <a:ext cx="6567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Тесты </a:t>
            </a:r>
            <a:r>
              <a:rPr lang="ru-RU" dirty="0" err="1"/>
              <a:t>Айзенка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7945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F46F199-EA57-4BA3-AC13-FE16FF785BD8}"/>
              </a:ext>
            </a:extLst>
          </p:cNvPr>
          <p:cNvSpPr txBox="1"/>
          <p:nvPr/>
        </p:nvSpPr>
        <p:spPr>
          <a:xfrm>
            <a:off x="377536" y="221455"/>
            <a:ext cx="8627917" cy="3207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Методика изучения индивидуальных особенностей решения задач.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Цель: Изучение основных индивидуальных особенностей решения задач у школьников старших классов и взрослых (быстроты решения, интеллектуальной активности, выражающейся в целенаправленном нахождении наиболее рациональных путей решения задачи (в противоположность методу "проб и ошибок", качества решения). 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Разработчик. Лаборатория azps.ru. 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5A3B3FA2-5A74-408C-A5B6-CC93DF761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7862998"/>
              </p:ext>
            </p:extLst>
          </p:nvPr>
        </p:nvGraphicFramePr>
        <p:xfrm>
          <a:off x="4117441" y="2762895"/>
          <a:ext cx="4430816" cy="34577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7909">
                  <a:extLst>
                    <a:ext uri="{9D8B030D-6E8A-4147-A177-3AD203B41FA5}">
                      <a16:colId xmlns:a16="http://schemas.microsoft.com/office/drawing/2014/main" xmlns="" val="441304238"/>
                    </a:ext>
                  </a:extLst>
                </a:gridCol>
                <a:gridCol w="697909">
                  <a:extLst>
                    <a:ext uri="{9D8B030D-6E8A-4147-A177-3AD203B41FA5}">
                      <a16:colId xmlns:a16="http://schemas.microsoft.com/office/drawing/2014/main" xmlns="" val="3757325453"/>
                    </a:ext>
                  </a:extLst>
                </a:gridCol>
                <a:gridCol w="697909">
                  <a:extLst>
                    <a:ext uri="{9D8B030D-6E8A-4147-A177-3AD203B41FA5}">
                      <a16:colId xmlns:a16="http://schemas.microsoft.com/office/drawing/2014/main" xmlns="" val="2487351612"/>
                    </a:ext>
                  </a:extLst>
                </a:gridCol>
                <a:gridCol w="697909">
                  <a:extLst>
                    <a:ext uri="{9D8B030D-6E8A-4147-A177-3AD203B41FA5}">
                      <a16:colId xmlns:a16="http://schemas.microsoft.com/office/drawing/2014/main" xmlns="" val="3624060117"/>
                    </a:ext>
                  </a:extLst>
                </a:gridCol>
                <a:gridCol w="819590">
                  <a:extLst>
                    <a:ext uri="{9D8B030D-6E8A-4147-A177-3AD203B41FA5}">
                      <a16:colId xmlns:a16="http://schemas.microsoft.com/office/drawing/2014/main" xmlns="" val="1407627339"/>
                    </a:ext>
                  </a:extLst>
                </a:gridCol>
                <a:gridCol w="819590">
                  <a:extLst>
                    <a:ext uri="{9D8B030D-6E8A-4147-A177-3AD203B41FA5}">
                      <a16:colId xmlns:a16="http://schemas.microsoft.com/office/drawing/2014/main" xmlns="" val="1809386832"/>
                    </a:ext>
                  </a:extLst>
                </a:gridCol>
              </a:tblGrid>
              <a:tr h="2666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5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xmlns="" val="2061382182"/>
                  </a:ext>
                </a:extLst>
              </a:tr>
              <a:tr h="6382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8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xmlns="" val="943134252"/>
                  </a:ext>
                </a:extLst>
              </a:tr>
              <a:tr h="6382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5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10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xmlns="" val="29963009"/>
                  </a:ext>
                </a:extLst>
              </a:tr>
              <a:tr h="6382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15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xmlns="" val="1468659783"/>
                  </a:ext>
                </a:extLst>
              </a:tr>
              <a:tr h="6382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xmlns="" val="2685661512"/>
                  </a:ext>
                </a:extLst>
              </a:tr>
              <a:tr h="6382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 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xmlns="" val="543781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78025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Что такое одаренность и как ее распознать среди учеников?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Признак:</a:t>
            </a:r>
            <a:r>
              <a:rPr lang="ru-RU" sz="2400" dirty="0"/>
              <a:t> Главное, что объединяет всех, таких разных вундеркиндов , и что резко отличает их от обыкновенных детей - так называемая умственная активность. У одаренных, благодаря ярко выраженной потребности в познаний, связь радости и умственного труда почти непрерывная</a:t>
            </a:r>
          </a:p>
        </p:txBody>
      </p:sp>
      <p:pic>
        <p:nvPicPr>
          <p:cNvPr id="1026" name="Picture 2" descr="Одаренный ребенок - Родителям - Рекомендации - Рекомендации - Умники и  Умниц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82158" y="3662001"/>
            <a:ext cx="3377332" cy="319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5779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Заучивает или нет?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563" y="1371599"/>
            <a:ext cx="10515600" cy="47776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1.Он успешен во всём, а в некоторых предметах — особенно. </a:t>
            </a:r>
          </a:p>
          <a:p>
            <a:pPr marL="0" indent="0">
              <a:buNone/>
            </a:pPr>
            <a:r>
              <a:rPr lang="ru-RU" sz="2400" dirty="0"/>
              <a:t>2. Ему недостаточно того, что ему рассказывают на уроках. </a:t>
            </a:r>
          </a:p>
          <a:p>
            <a:pPr marL="0" indent="0">
              <a:buNone/>
            </a:pPr>
            <a:r>
              <a:rPr lang="ru-RU" sz="2400" dirty="0"/>
              <a:t>3. У него «</a:t>
            </a:r>
            <a:r>
              <a:rPr lang="ru-RU" sz="2400" dirty="0" err="1"/>
              <a:t>неучебная</a:t>
            </a:r>
            <a:r>
              <a:rPr lang="ru-RU" sz="2400" dirty="0"/>
              <a:t> повестка». Такому ребёнку неинтересно знание само по себе, он хочет знать, что с этим знанием можно сделать. </a:t>
            </a:r>
          </a:p>
          <a:p>
            <a:pPr marL="0" indent="0">
              <a:buNone/>
            </a:pPr>
            <a:r>
              <a:rPr lang="ru-RU" sz="2400" dirty="0"/>
              <a:t>4. Он не останавливается и задаёт много вопросов. У него есть собственный внутренний ритм, который диктует ему возвращаться к теме снова и снова. </a:t>
            </a:r>
          </a:p>
          <a:p>
            <a:pPr marL="0" indent="0">
              <a:buNone/>
            </a:pPr>
            <a:r>
              <a:rPr lang="ru-RU" sz="2400" dirty="0"/>
              <a:t>5. Он пользуется совершенно разными знаниями, чтобы подойти к теме с разных сторон</a:t>
            </a:r>
          </a:p>
        </p:txBody>
      </p:sp>
    </p:spTree>
    <p:extLst>
      <p:ext uri="{BB962C8B-B14F-4D97-AF65-F5344CB8AC3E}">
        <p14:creationId xmlns:p14="http://schemas.microsoft.com/office/powerpoint/2010/main" xmlns="" val="2148845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FD96A2-0D7B-4772-9E09-2FBD556D4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607" y="2286000"/>
            <a:ext cx="8882302" cy="1260764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Понятия: математическая одаренность, математическая способность, математическое мышление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3954482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D196CEE-0DEA-447E-AAB3-2FAA35AAB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491" y="1593273"/>
            <a:ext cx="9199418" cy="4448089"/>
          </a:xfrm>
        </p:spPr>
        <p:txBody>
          <a:bodyPr>
            <a:normAutofit/>
          </a:bodyPr>
          <a:lstStyle/>
          <a:p>
            <a:pPr algn="just"/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Математические способности – это способы выполнения деятельности. Не отдельные приемы, а глобальные, фундаментальные способы. 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природы способностей нет и не может существовать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657327A-01FF-4DC4-8861-E521B66E2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4045960"/>
            <a:ext cx="3422506" cy="203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87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23E459E-A7E8-4BA7-924C-269D5ACA1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90945"/>
            <a:ext cx="9254837" cy="5750417"/>
          </a:xfrm>
        </p:spPr>
        <p:txBody>
          <a:bodyPr/>
          <a:lstStyle/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одаренность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в первую очередь математические способности плюс опыт, трудолюбие и сила воли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(Де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Гоот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одаренность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понятие индивидуально-психологическое, в котором математические способности находятся в   своеобразном сочетании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(Б. М. Теплов).</a:t>
            </a:r>
          </a:p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одаренность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качественно своеобразное сочетание математических способностей, которое открывает возможность успешного творческого овладения предметом         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(В. А.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Крутецкий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61D7A43-F060-42A7-8CFA-FF5E4FB56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5754" y="4152900"/>
            <a:ext cx="2421082" cy="242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0190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01E85AB-E3CE-4286-BA65-FB93CF502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679" y="525753"/>
            <a:ext cx="9159393" cy="6027447"/>
          </a:xfrm>
        </p:spPr>
        <p:txBody>
          <a:bodyPr>
            <a:normAutofit/>
          </a:bodyPr>
          <a:lstStyle/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Математическое мышление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совокупность взаимосвязанных логических операций; оперирование как свернутыми, так и развернутыми структурами; знаковыми системами математического языка, а также способность к пространственным представлениям, запоминанию и воображению. </a:t>
            </a:r>
          </a:p>
          <a:p>
            <a:pPr algn="just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В.Гнеденко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улавливать нечеткость рассуждения;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полноценная логическая аргументация;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расчлененность хода рассуждений;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лаконизм;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точность символики.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7011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FD96A2-0D7B-4772-9E09-2FBD556D4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607" y="2285999"/>
            <a:ext cx="8882302" cy="2161309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диагностировать математическую одаренность?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Тесты на математическую одаренность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1890348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450C2CE-CBCB-40A1-ADC3-2C4A76E612C6}"/>
              </a:ext>
            </a:extLst>
          </p:cNvPr>
          <p:cNvSpPr txBox="1"/>
          <p:nvPr/>
        </p:nvSpPr>
        <p:spPr>
          <a:xfrm>
            <a:off x="585354" y="580637"/>
            <a:ext cx="8974281" cy="4312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диагностической работы по выявлению математической одаренности: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предварительного поиска.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оценочно-коррекционный.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самостоятельной оценки.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заключительного отбора.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217018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</TotalTime>
  <Words>433</Words>
  <Application>Microsoft Office PowerPoint</Application>
  <PresentationFormat>Произвольный</PresentationFormat>
  <Paragraphs>102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Одаренность в математике</vt:lpstr>
      <vt:lpstr>Что такое одаренность и как ее распознать среди учеников? </vt:lpstr>
      <vt:lpstr>Заучивает или нет?  </vt:lpstr>
      <vt:lpstr>Понятия: математическая одаренность, математическая способность, математическое мышление</vt:lpstr>
      <vt:lpstr>Слайд 5</vt:lpstr>
      <vt:lpstr>Слайд 6</vt:lpstr>
      <vt:lpstr>Слайд 7</vt:lpstr>
      <vt:lpstr>Как диагностировать математическую одаренность? Тесты на математическую одаренность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Одаренность в математике</dc:title>
  <dc:creator>HP Ноутбук</dc:creator>
  <cp:lastModifiedBy>СУМКА</cp:lastModifiedBy>
  <cp:revision>5</cp:revision>
  <dcterms:created xsi:type="dcterms:W3CDTF">2020-09-02T12:21:06Z</dcterms:created>
  <dcterms:modified xsi:type="dcterms:W3CDTF">2023-02-13T11:42:20Z</dcterms:modified>
</cp:coreProperties>
</file>