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4"/>
  </p:notesMasterIdLst>
  <p:sldIdLst>
    <p:sldId id="277" r:id="rId2"/>
    <p:sldId id="288" r:id="rId3"/>
    <p:sldId id="278" r:id="rId4"/>
    <p:sldId id="290" r:id="rId5"/>
    <p:sldId id="291" r:id="rId6"/>
    <p:sldId id="292" r:id="rId7"/>
    <p:sldId id="293" r:id="rId8"/>
    <p:sldId id="295" r:id="rId9"/>
    <p:sldId id="296" r:id="rId10"/>
    <p:sldId id="297" r:id="rId11"/>
    <p:sldId id="301" r:id="rId12"/>
    <p:sldId id="300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D29511-D277-45DF-B407-B1FFC2F42E52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62D8F-2FD3-49EC-BF0F-7E93284793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4389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i="1" dirty="0" smtClean="0">
                <a:latin typeface="Bookman Old Style" pitchFamily="18" charset="0"/>
              </a:rPr>
              <a:t>  </a:t>
            </a:r>
            <a:r>
              <a:rPr lang="ru-RU" sz="3200" b="1" i="1" dirty="0" smtClean="0">
                <a:solidFill>
                  <a:schemeClr val="bg1"/>
                </a:solidFill>
                <a:latin typeface="Bookman Old Style" pitchFamily="18" charset="0"/>
              </a:rPr>
              <a:t>КЛУБ ПО МЕСТУ ЖИТЕЛЬСТВА</a:t>
            </a:r>
          </a:p>
          <a:p>
            <a:pPr algn="ctr">
              <a:buNone/>
            </a:pPr>
            <a:r>
              <a:rPr lang="ru-RU" sz="3200" b="1" i="1" dirty="0" smtClean="0">
                <a:solidFill>
                  <a:schemeClr val="bg1"/>
                </a:solidFill>
                <a:latin typeface="Bookman Old Style" pitchFamily="18" charset="0"/>
              </a:rPr>
              <a:t>«СОВРЕМЕННИК»</a:t>
            </a:r>
          </a:p>
          <a:p>
            <a:pPr algn="ctr">
              <a:buNone/>
            </a:pPr>
            <a:r>
              <a:rPr lang="ru-RU" sz="3200" b="1" i="1" dirty="0" smtClean="0">
                <a:solidFill>
                  <a:schemeClr val="bg1"/>
                </a:solidFill>
                <a:latin typeface="Bookman Old Style" pitchFamily="18" charset="0"/>
              </a:rPr>
              <a:t>представляет </a:t>
            </a:r>
            <a:endParaRPr lang="ru-RU" sz="32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4" name="Рисунок 3" descr="M-IpxgtCbk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2438399"/>
            <a:ext cx="6705600" cy="39369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1613643428_53-p-fon-dlya-prezentatsii-otkritaya-kniga-8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638" y="228600"/>
            <a:ext cx="9003410" cy="6795843"/>
          </a:xfrm>
        </p:spPr>
      </p:pic>
      <p:pic>
        <p:nvPicPr>
          <p:cNvPr id="6" name="Рисунок 5" descr="a_ignore_q_80_w_1000_c_limit_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2286000"/>
            <a:ext cx="3349982" cy="2535936"/>
          </a:xfrm>
          <a:prstGeom prst="rect">
            <a:avLst/>
          </a:prstGeom>
        </p:spPr>
      </p:pic>
      <p:pic>
        <p:nvPicPr>
          <p:cNvPr id="7" name="Рисунок 6" descr="101f67ff9767bf1735e1d00363a88749.jpg"/>
          <p:cNvPicPr>
            <a:picLocks noChangeAspect="1"/>
          </p:cNvPicPr>
          <p:nvPr/>
        </p:nvPicPr>
        <p:blipFill>
          <a:blip r:embed="rId4" cstate="print"/>
          <a:srcRect t="1658"/>
          <a:stretch>
            <a:fillRect/>
          </a:stretch>
        </p:blipFill>
        <p:spPr>
          <a:xfrm>
            <a:off x="1295400" y="1295400"/>
            <a:ext cx="2895600" cy="4518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304800"/>
            <a:ext cx="8305800" cy="6080760"/>
          </a:xfrm>
        </p:spPr>
        <p:txBody>
          <a:bodyPr/>
          <a:lstStyle/>
          <a:p>
            <a:pPr algn="ctr">
              <a:buNone/>
            </a:pPr>
            <a:r>
              <a:rPr lang="ru-RU" sz="3600" i="1" dirty="0" smtClean="0">
                <a:solidFill>
                  <a:schemeClr val="bg1"/>
                </a:solidFill>
                <a:latin typeface="Bookman Old Style" pitchFamily="18" charset="0"/>
              </a:rPr>
              <a:t>Пионер - всем ребятам пример!</a:t>
            </a:r>
          </a:p>
          <a:p>
            <a:pPr algn="ctr">
              <a:buNone/>
            </a:pPr>
            <a:r>
              <a:rPr lang="ru-RU" sz="3600" i="1" dirty="0" smtClean="0">
                <a:solidFill>
                  <a:schemeClr val="bg1"/>
                </a:solidFill>
                <a:latin typeface="Bookman Old Style" pitchFamily="18" charset="0"/>
              </a:rPr>
              <a:t>Дела пионеров:</a:t>
            </a:r>
            <a:endParaRPr lang="ru-RU" i="1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pPr>
              <a:buNone/>
            </a:pPr>
            <a:endParaRPr lang="ru-RU" i="1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 сбор макулатуры</a:t>
            </a:r>
          </a:p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 сбор металлолома</a:t>
            </a:r>
          </a:p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 участие в субботниках</a:t>
            </a:r>
          </a:p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 помощь пожилым людям</a:t>
            </a:r>
          </a:p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 занятия с отстающими учениками</a:t>
            </a:r>
          </a:p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                и многие другие</a:t>
            </a:r>
          </a:p>
        </p:txBody>
      </p:sp>
      <p:sp>
        <p:nvSpPr>
          <p:cNvPr id="9" name="5-конечная звезда 8"/>
          <p:cNvSpPr/>
          <p:nvPr/>
        </p:nvSpPr>
        <p:spPr>
          <a:xfrm>
            <a:off x="152400" y="2209800"/>
            <a:ext cx="428628" cy="35719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152400" y="2743200"/>
            <a:ext cx="428628" cy="35719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152400" y="3276600"/>
            <a:ext cx="428628" cy="35719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152400" y="3733800"/>
            <a:ext cx="428628" cy="35719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152400" y="4267200"/>
            <a:ext cx="428628" cy="35719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2400"/>
            <a:ext cx="9144000" cy="4937760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  <a:latin typeface="Bookman Old Style" pitchFamily="18" charset="0"/>
              </a:rPr>
              <a:t>    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Быть 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пионером было очень 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почётно 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и ответственно. 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Пионеры - это 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честные, смелые, активные, целеустремленные, 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добрые и 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ответственные </a:t>
            </a:r>
            <a:r>
              <a:rPr lang="ru-RU" sz="2400" i="1" dirty="0" err="1" smtClean="0">
                <a:solidFill>
                  <a:schemeClr val="bg1"/>
                </a:solidFill>
                <a:latin typeface="Bookman Old Style" pitchFamily="18" charset="0"/>
              </a:rPr>
              <a:t>ребята.Старайтесь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и 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вы быть такими, 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как они. 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Стремитесь 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быть 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похожими </a:t>
            </a:r>
            <a:r>
              <a:rPr lang="ru-RU" sz="2400" i="1" smtClean="0">
                <a:solidFill>
                  <a:schemeClr val="bg1"/>
                </a:solidFill>
                <a:latin typeface="Bookman Old Style" pitchFamily="18" charset="0"/>
              </a:rPr>
              <a:t>на них, 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и тогда 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наша 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жизнь будет 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самой 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лучшей!</a:t>
            </a:r>
            <a:endParaRPr lang="ru-RU" sz="2400" i="1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p5-f2a0dec3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7400" y="2667000"/>
            <a:ext cx="518160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85800"/>
            <a:ext cx="7315200" cy="1143000"/>
          </a:xfrm>
        </p:spPr>
        <p:txBody>
          <a:bodyPr>
            <a:normAutofit/>
          </a:bodyPr>
          <a:lstStyle/>
          <a:p>
            <a:endParaRPr lang="ru-RU" sz="4000" b="1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295400" y="-1524000"/>
            <a:ext cx="8229600" cy="470916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-914400"/>
            <a:ext cx="8229600" cy="470916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Дорогие ребята, сегодня мы с вами отправимся в прошлое…</a:t>
            </a:r>
            <a:endParaRPr lang="ru-RU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10" name="Рисунок 9" descr="post-76674-12220882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066800"/>
            <a:ext cx="8898170" cy="5638800"/>
          </a:xfrm>
          <a:prstGeom prst="rect">
            <a:avLst/>
          </a:prstGeom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838200" y="1524000"/>
            <a:ext cx="3733800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</a:t>
            </a:r>
            <a:r>
              <a:rPr lang="ru-RU" sz="1600" i="1" dirty="0" err="1" smtClean="0">
                <a:solidFill>
                  <a:srgbClr val="00000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а</a:t>
            </a: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вным-давно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когда ваши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прабабушки и прадедушки были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детьми, для нашей страны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было очень тяжёлое время.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Закончилась гражданская война,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везде были разруха</a:t>
            </a:r>
            <a:r>
              <a:rPr kumimoji="0" lang="ru-RU" sz="1600" b="0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и голод.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Но наш народ не пал духом. Люди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стали создавать колхозы и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развивать хозяйство. Где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раньше никто не жил и не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обрабатывал землю, стали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появляться</a:t>
            </a:r>
            <a:r>
              <a:rPr kumimoji="0" lang="ru-RU" sz="1600" b="0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деревни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. Строили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заводы и фабрики. Люди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работали, не жалея сил. Дети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помогали взрослым: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присматривали за младшими сёстрами и братьями, учили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их домашним делам.</a:t>
            </a:r>
          </a:p>
        </p:txBody>
      </p:sp>
      <p:pic>
        <p:nvPicPr>
          <p:cNvPr id="11" name="Рисунок 10" descr="59cd76f11bacf266b77b9062bd165c1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1524000"/>
            <a:ext cx="609600" cy="609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800600" y="1828800"/>
            <a:ext cx="358140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i="1" dirty="0" smtClean="0">
                <a:solidFill>
                  <a:srgbClr val="00000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Ребята также помогали взрослым на фабриках и заводах. Они были внимательными, послушными, заботливыми, трудолюбивыми и всегда приходили на помощь одними из первых.</a:t>
            </a:r>
            <a:endParaRPr lang="ru-RU" sz="1600" i="1" dirty="0" smtClean="0"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i="1" dirty="0" smtClean="0">
                <a:solidFill>
                  <a:srgbClr val="00000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Ребята собирались в небольшие отряды. Со временем их стали называть пионерами. Пионер -  значит первый во всём. Так начали создаваться первые пионерские организации.</a:t>
            </a:r>
            <a:endParaRPr lang="ru-RU" sz="1600" i="1" dirty="0" smtClean="0">
              <a:latin typeface="Bookman Old Style" pitchFamily="18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613643428_53-p-fon-dlya-prezentatsii-otkritaya-kniga-8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358653"/>
            <a:ext cx="8610600" cy="6499347"/>
          </a:xfrm>
        </p:spPr>
      </p:pic>
      <p:sp>
        <p:nvSpPr>
          <p:cNvPr id="5" name="TextBox 4"/>
          <p:cNvSpPr txBox="1"/>
          <p:nvPr/>
        </p:nvSpPr>
        <p:spPr>
          <a:xfrm>
            <a:off x="1066800" y="1600200"/>
            <a:ext cx="34290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Теперь только в старых семейных альбомах можно найти фото, где ваши юные дедушки и бабушки в пионерских галстуках стоят на торжественной линейке, отдают салют под звуки горна и барабана. А на команду старшего пионервожатого: «Будь готов!» - дружно отвечают: «Всегда готов!»</a:t>
            </a:r>
          </a:p>
          <a:p>
            <a:endParaRPr lang="ru-RU" dirty="0"/>
          </a:p>
        </p:txBody>
      </p:sp>
      <p:pic>
        <p:nvPicPr>
          <p:cNvPr id="6" name="Рисунок 5" descr="scale_1200.png"/>
          <p:cNvPicPr>
            <a:picLocks noChangeAspect="1"/>
          </p:cNvPicPr>
          <p:nvPr/>
        </p:nvPicPr>
        <p:blipFill>
          <a:blip r:embed="rId3" cstate="print"/>
          <a:srcRect t="21348" r="48714"/>
          <a:stretch>
            <a:fillRect/>
          </a:stretch>
        </p:blipFill>
        <p:spPr>
          <a:xfrm>
            <a:off x="5181600" y="4114800"/>
            <a:ext cx="2169886" cy="1752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00600" y="1219200"/>
            <a:ext cx="31242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000" b="1" i="1" dirty="0" smtClean="0">
                <a:solidFill>
                  <a:schemeClr val="bg1"/>
                </a:solidFill>
                <a:latin typeface="Bookman Old Style" pitchFamily="18" charset="0"/>
              </a:rPr>
              <a:t>Пионерский </a:t>
            </a:r>
            <a:r>
              <a:rPr lang="ru-RU" sz="2000" b="1" i="1" dirty="0" smtClean="0">
                <a:solidFill>
                  <a:schemeClr val="bg1"/>
                </a:solidFill>
                <a:latin typeface="Bookman Old Style" pitchFamily="18" charset="0"/>
              </a:rPr>
              <a:t>салют</a:t>
            </a:r>
          </a:p>
          <a:p>
            <a:endParaRPr lang="ru-RU" i="1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Отдавая салют, пионер поднимал согнутую в локте руку так, что рука была чуть выше головы. Это означало, что общественные интересы у пионера выше </a:t>
            </a: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личных</a:t>
            </a: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.</a:t>
            </a:r>
            <a:endParaRPr lang="ru-RU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76600" y="304800"/>
            <a:ext cx="601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Пионерский горн созывал пионеров сигналами: «Слушайте все», «Сбор»,</a:t>
            </a:r>
          </a:p>
          <a:p>
            <a:pPr algn="just"/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«На линейку» и </a:t>
            </a: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</a:rPr>
              <a:t>другими</a:t>
            </a:r>
            <a:endParaRPr lang="ru-RU" sz="24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04800" y="152400"/>
            <a:ext cx="9296400" cy="2971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i="1" dirty="0" smtClean="0">
                <a:solidFill>
                  <a:schemeClr val="bg1"/>
                </a:solidFill>
                <a:latin typeface="Bookman Old Style" pitchFamily="18" charset="0"/>
              </a:rPr>
              <a:t>     Много лет правительство нашей страны  стремилось построить такое государство, чтобы всем людям жилось хорошо, не было бедных и богатых, чтобы никто не угнетал друг друга, а было всё всем поровну. В то время вождём нашего государства был В.И. Ленин. Он не один стремился построить государство для народа, в этом ему помогали люди, которые хотели видеть всех счастливыми и </a:t>
            </a:r>
            <a:r>
              <a:rPr lang="ru-RU" sz="2200" i="1" dirty="0" smtClean="0">
                <a:solidFill>
                  <a:schemeClr val="bg1"/>
                </a:solidFill>
                <a:latin typeface="Bookman Old Style" pitchFamily="18" charset="0"/>
              </a:rPr>
              <a:t>здоровыми, </a:t>
            </a:r>
            <a:r>
              <a:rPr lang="ru-RU" sz="2200" i="1" dirty="0" smtClean="0">
                <a:solidFill>
                  <a:schemeClr val="bg1"/>
                </a:solidFill>
                <a:latin typeface="Bookman Old Style" pitchFamily="18" charset="0"/>
              </a:rPr>
              <a:t>и дети - пионеры и октябрята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brodskij_i_posvjashchaetsja_leninu.jpg"/>
          <p:cNvPicPr>
            <a:picLocks noChangeAspect="1"/>
          </p:cNvPicPr>
          <p:nvPr/>
        </p:nvPicPr>
        <p:blipFill>
          <a:blip r:embed="rId2" cstate="print"/>
          <a:srcRect l="14179" t="9635" r="18657" b="8333"/>
          <a:stretch>
            <a:fillRect/>
          </a:stretch>
        </p:blipFill>
        <p:spPr>
          <a:xfrm>
            <a:off x="685800" y="3048000"/>
            <a:ext cx="2601686" cy="3642360"/>
          </a:xfrm>
          <a:prstGeom prst="rect">
            <a:avLst/>
          </a:prstGeom>
        </p:spPr>
      </p:pic>
      <p:pic>
        <p:nvPicPr>
          <p:cNvPr id="5" name="Рисунок 4" descr="17-327-555-9-C52329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3581400"/>
            <a:ext cx="4733904" cy="2487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/>
        </p:spPr>
        <p:txBody>
          <a:bodyPr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endParaRPr lang="ru-RU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8600"/>
            <a:ext cx="8991600" cy="6629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i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</a:p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    Каждого ученика в первом классе принимали </a:t>
            </a: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в </a:t>
            </a: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октябрята. На </a:t>
            </a: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торжественной </a:t>
            </a: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линейке </a:t>
            </a: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в присутствии гостей и родителей вожатые </a:t>
            </a: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- </a:t>
            </a: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пионеры прикалывали первоклассникам октябрятские </a:t>
            </a: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значки - звёздочки, </a:t>
            </a: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на </a:t>
            </a: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которых изображён В.И</a:t>
            </a: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. </a:t>
            </a: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Ленин в детстве</a:t>
            </a:r>
            <a:endParaRPr lang="ru-RU" i="1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Скупка-значков-СССР-фото-650x60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9400" y="3581400"/>
            <a:ext cx="3390900" cy="3130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47244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В </a:t>
            </a: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пионеры принимали только самых честных, трудолюбивых, послушных детей, тех, кто </a:t>
            </a: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хорошо учился, от 9 до 14 лет. Им повязывали красные галстуки - символ красного знамени.</a:t>
            </a:r>
            <a:endParaRPr lang="ru-RU" i="1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hello_html_508daded.jpg"/>
          <p:cNvPicPr>
            <a:picLocks noChangeAspect="1"/>
          </p:cNvPicPr>
          <p:nvPr/>
        </p:nvPicPr>
        <p:blipFill>
          <a:blip r:embed="rId2" cstate="print"/>
          <a:srcRect b="7317"/>
          <a:stretch>
            <a:fillRect/>
          </a:stretch>
        </p:blipFill>
        <p:spPr>
          <a:xfrm>
            <a:off x="4572000" y="3505200"/>
            <a:ext cx="312420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670</TotalTime>
  <Words>489</Words>
  <Application>Microsoft Office PowerPoint</Application>
  <PresentationFormat>Экран (4:3)</PresentationFormat>
  <Paragraphs>47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ЦДОД</cp:lastModifiedBy>
  <cp:revision>73</cp:revision>
  <dcterms:created xsi:type="dcterms:W3CDTF">2022-02-09T04:59:09Z</dcterms:created>
  <dcterms:modified xsi:type="dcterms:W3CDTF">2022-05-16T07:39:19Z</dcterms:modified>
</cp:coreProperties>
</file>