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3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67" r:id="rId14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894" y="-10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Чешир\РАБОЧЕЕ\!!! БРЕНД БУК!!!\свалка заготовок\Безымянный-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388" r="10447"/>
          <a:stretch/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4306" y="3717032"/>
            <a:ext cx="93373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b="1" dirty="0">
                <a:solidFill>
                  <a:schemeClr val="accent2">
                    <a:lumMod val="75000"/>
                  </a:schemeClr>
                </a:solidFill>
                <a:latin typeface="Myriad Pro" pitchFamily="34" charset="0"/>
              </a:rPr>
              <a:t>Методика решения показательных и логарифмических уравнений и неравенств в едином государственном экзамене по математике профильного уровня</a:t>
            </a:r>
            <a:endParaRPr lang="ru-RU" sz="2700" dirty="0">
              <a:solidFill>
                <a:schemeClr val="accent2">
                  <a:lumMod val="75000"/>
                </a:schemeClr>
              </a:solidFill>
              <a:latin typeface="Myriad Pro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3F1D0F86-70C5-44CF-98E1-F65C5D1B610B}"/>
              </a:ext>
            </a:extLst>
          </p:cNvPr>
          <p:cNvSpPr/>
          <p:nvPr/>
        </p:nvSpPr>
        <p:spPr>
          <a:xfrm>
            <a:off x="4810847" y="5454743"/>
            <a:ext cx="4953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Myriad Pro" pitchFamily="34" charset="0"/>
              </a:rPr>
              <a:t>Выполнила Кирсанова Лариса Валерьевна</a:t>
            </a:r>
          </a:p>
          <a:p>
            <a:r>
              <a:rPr lang="ru-RU" dirty="0" err="1">
                <a:solidFill>
                  <a:schemeClr val="accent2">
                    <a:lumMod val="75000"/>
                  </a:schemeClr>
                </a:solidFill>
                <a:latin typeface="Myriad Pro" pitchFamily="34" charset="0"/>
              </a:rPr>
              <a:t>ФЕНМиИТ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Myriad Pro" pitchFamily="34" charset="0"/>
              </a:rPr>
              <a:t>, ПОМИ(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  <a:latin typeface="Myriad Pro" pitchFamily="34" charset="0"/>
              </a:rPr>
              <a:t>аб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Myriad Pro" pitchFamily="34" charset="0"/>
              </a:rPr>
              <a:t>) – 61</a:t>
            </a:r>
          </a:p>
        </p:txBody>
      </p:sp>
    </p:spTree>
    <p:extLst>
      <p:ext uri="{BB962C8B-B14F-4D97-AF65-F5344CB8AC3E}">
        <p14:creationId xmlns="" xmlns:p14="http://schemas.microsoft.com/office/powerpoint/2010/main" val="12907951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049016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6456" y="1340768"/>
            <a:ext cx="9361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 descr="D:\Чешир\ПОЛИТЕН-ФОТО\Герб ТОГУ бел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8" y="116632"/>
            <a:ext cx="995580" cy="1159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 rot="16200000">
            <a:off x="-1143241" y="2581453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ТИХООКЕАНСКИЙ </a:t>
            </a:r>
          </a:p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ГОСУДАРСТВЕННЫЙ</a:t>
            </a:r>
          </a:p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УНИВЕРСИТЕТ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51814" y="116632"/>
            <a:ext cx="86567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Изучение обобщенного метода интервалов для решения неравенств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="" xmlns:a16="http://schemas.microsoft.com/office/drawing/2014/main" id="{B9F57479-AC76-4A00-9117-4B7AE3303A09}"/>
              </a:ext>
            </a:extLst>
          </p:cNvPr>
          <p:cNvGrpSpPr/>
          <p:nvPr/>
        </p:nvGrpSpPr>
        <p:grpSpPr>
          <a:xfrm>
            <a:off x="23778" y="3571876"/>
            <a:ext cx="1023910" cy="3143272"/>
            <a:chOff x="23778" y="3571876"/>
            <a:chExt cx="1023910" cy="3143272"/>
          </a:xfrm>
        </p:grpSpPr>
        <p:pic>
          <p:nvPicPr>
            <p:cNvPr id="13" name="Рисунок 2">
              <a:extLst>
                <a:ext uri="{FF2B5EF4-FFF2-40B4-BE49-F238E27FC236}">
                  <a16:creationId xmlns="" xmlns:a16="http://schemas.microsoft.com/office/drawing/2014/main" id="{0B5DCAE4-CD6D-490D-8E60-D332B8AF35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rcRect b="16228"/>
            <a:stretch>
              <a:fillRect/>
            </a:stretch>
          </p:blipFill>
          <p:spPr bwMode="auto">
            <a:xfrm>
              <a:off x="23778" y="3571876"/>
              <a:ext cx="1023910" cy="9700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ECA34864-DEAF-419A-AAF1-6D660C2C4419}"/>
                </a:ext>
              </a:extLst>
            </p:cNvPr>
            <p:cNvSpPr txBox="1"/>
            <p:nvPr/>
          </p:nvSpPr>
          <p:spPr>
            <a:xfrm rot="16200000">
              <a:off x="-522158" y="5383394"/>
              <a:ext cx="20787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>
                  <a:solidFill>
                    <a:schemeClr val="bg1"/>
                  </a:solidFill>
                  <a:latin typeface="AGOptCyrillic" panose="020B7200000000000000" pitchFamily="34" charset="0"/>
                </a:rPr>
                <a:t>ПЕДАГОГИЧЕСКИЙ ИНСТИТУТ</a:t>
              </a:r>
            </a:p>
          </p:txBody>
        </p:sp>
      </p:grp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309A368C-B2F6-44DA-AC2F-DF5014A24F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600" y="1484784"/>
            <a:ext cx="8038284" cy="20870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65269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049016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6456" y="1340768"/>
            <a:ext cx="9361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 descr="D:\Чешир\ПОЛИТЕН-ФОТО\Герб ТОГУ бел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8" y="116632"/>
            <a:ext cx="995580" cy="1159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 rot="16200000">
            <a:off x="-1143241" y="2581453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ТИХООКЕАНСКИЙ </a:t>
            </a:r>
          </a:p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ГОСУДАРСТВЕННЫЙ</a:t>
            </a:r>
          </a:p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УНИВЕРСИТЕТ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51814" y="116632"/>
            <a:ext cx="86567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Изучение обобщенного метода интервалов для решения неравенств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="" xmlns:a16="http://schemas.microsoft.com/office/drawing/2014/main" id="{B9F57479-AC76-4A00-9117-4B7AE3303A09}"/>
              </a:ext>
            </a:extLst>
          </p:cNvPr>
          <p:cNvGrpSpPr/>
          <p:nvPr/>
        </p:nvGrpSpPr>
        <p:grpSpPr>
          <a:xfrm>
            <a:off x="23778" y="3571876"/>
            <a:ext cx="1023910" cy="3143272"/>
            <a:chOff x="23778" y="3571876"/>
            <a:chExt cx="1023910" cy="3143272"/>
          </a:xfrm>
        </p:grpSpPr>
        <p:pic>
          <p:nvPicPr>
            <p:cNvPr id="13" name="Рисунок 2">
              <a:extLst>
                <a:ext uri="{FF2B5EF4-FFF2-40B4-BE49-F238E27FC236}">
                  <a16:creationId xmlns="" xmlns:a16="http://schemas.microsoft.com/office/drawing/2014/main" id="{0B5DCAE4-CD6D-490D-8E60-D332B8AF35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rcRect b="16228"/>
            <a:stretch>
              <a:fillRect/>
            </a:stretch>
          </p:blipFill>
          <p:spPr bwMode="auto">
            <a:xfrm>
              <a:off x="23778" y="3571876"/>
              <a:ext cx="1023910" cy="9700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ECA34864-DEAF-419A-AAF1-6D660C2C4419}"/>
                </a:ext>
              </a:extLst>
            </p:cNvPr>
            <p:cNvSpPr txBox="1"/>
            <p:nvPr/>
          </p:nvSpPr>
          <p:spPr>
            <a:xfrm rot="16200000">
              <a:off x="-522158" y="5383394"/>
              <a:ext cx="20787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>
                  <a:solidFill>
                    <a:schemeClr val="bg1"/>
                  </a:solidFill>
                  <a:latin typeface="AGOptCyrillic" panose="020B7200000000000000" pitchFamily="34" charset="0"/>
                </a:rPr>
                <a:t>ПЕДАГОГИЧЕСКИЙ ИНСТИТУТ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4F39DAE4-A778-41F7-88E6-AB11E790229F}"/>
              </a:ext>
            </a:extLst>
          </p:cNvPr>
          <p:cNvSpPr txBox="1"/>
          <p:nvPr/>
        </p:nvSpPr>
        <p:spPr>
          <a:xfrm>
            <a:off x="1352600" y="1600697"/>
            <a:ext cx="8136904" cy="35452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Далее разбираем еще 2-3 неравенства, а также можно рассмотреть решение комбинированного неравенства.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000" dirty="0"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000" dirty="0">
              <a:effectLst/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4 этап. Обобщение в виде устного опроса: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arenR"/>
            </a:pPr>
            <a:r>
              <a:rPr lang="ru-RU" sz="2000" dirty="0"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На каком основном свойстве функции основан метод интервалов?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arenR"/>
            </a:pPr>
            <a:r>
              <a:rPr lang="ru-RU" sz="2000" dirty="0"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Какие преимущества использования обобщенного метода интервалов для решения неравенств различного типа?</a:t>
            </a:r>
          </a:p>
        </p:txBody>
      </p:sp>
    </p:spTree>
    <p:extLst>
      <p:ext uri="{BB962C8B-B14F-4D97-AF65-F5344CB8AC3E}">
        <p14:creationId xmlns="" xmlns:p14="http://schemas.microsoft.com/office/powerpoint/2010/main" val="13208356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049016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6456" y="1340768"/>
            <a:ext cx="9361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 descr="D:\Чешир\ПОЛИТЕН-ФОТО\Герб ТОГУ бел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8" y="116632"/>
            <a:ext cx="995580" cy="1159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 rot="16200000">
            <a:off x="-1143241" y="2581453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ТИХООКЕАНСКИЙ </a:t>
            </a:r>
          </a:p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ГОСУДАРСТВЕННЫЙ</a:t>
            </a:r>
          </a:p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УНИВЕРСИТЕТ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51814" y="116632"/>
            <a:ext cx="86567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Результаты обучения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="" xmlns:a16="http://schemas.microsoft.com/office/drawing/2014/main" id="{B9F57479-AC76-4A00-9117-4B7AE3303A09}"/>
              </a:ext>
            </a:extLst>
          </p:cNvPr>
          <p:cNvGrpSpPr/>
          <p:nvPr/>
        </p:nvGrpSpPr>
        <p:grpSpPr>
          <a:xfrm>
            <a:off x="23778" y="3571876"/>
            <a:ext cx="1023910" cy="3143272"/>
            <a:chOff x="23778" y="3571876"/>
            <a:chExt cx="1023910" cy="3143272"/>
          </a:xfrm>
        </p:grpSpPr>
        <p:pic>
          <p:nvPicPr>
            <p:cNvPr id="13" name="Рисунок 2">
              <a:extLst>
                <a:ext uri="{FF2B5EF4-FFF2-40B4-BE49-F238E27FC236}">
                  <a16:creationId xmlns="" xmlns:a16="http://schemas.microsoft.com/office/drawing/2014/main" id="{0B5DCAE4-CD6D-490D-8E60-D332B8AF35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rcRect b="16228"/>
            <a:stretch>
              <a:fillRect/>
            </a:stretch>
          </p:blipFill>
          <p:spPr bwMode="auto">
            <a:xfrm>
              <a:off x="23778" y="3571876"/>
              <a:ext cx="1023910" cy="9700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ECA34864-DEAF-419A-AAF1-6D660C2C4419}"/>
                </a:ext>
              </a:extLst>
            </p:cNvPr>
            <p:cNvSpPr txBox="1"/>
            <p:nvPr/>
          </p:nvSpPr>
          <p:spPr>
            <a:xfrm rot="16200000">
              <a:off x="-522158" y="5383394"/>
              <a:ext cx="20787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>
                  <a:solidFill>
                    <a:schemeClr val="bg1"/>
                  </a:solidFill>
                  <a:latin typeface="AGOptCyrillic" panose="020B7200000000000000" pitchFamily="34" charset="0"/>
                </a:rPr>
                <a:t>ПЕДАГОГИЧЕСКИЙ ИНСТИТУТ</a:t>
              </a: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8F0DC9BF-5934-4C10-A3E3-129CA66757F6}"/>
              </a:ext>
            </a:extLst>
          </p:cNvPr>
          <p:cNvSpPr txBox="1"/>
          <p:nvPr/>
        </p:nvSpPr>
        <p:spPr>
          <a:xfrm>
            <a:off x="1352600" y="1748591"/>
            <a:ext cx="8280920" cy="3697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4013" algn="just">
              <a:lnSpc>
                <a:spcPct val="200000"/>
              </a:lnSpc>
            </a:pPr>
            <a:r>
              <a:rPr lang="ru-RU" sz="2000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Результаты обучения удобно проверять с помощью самостоятельной работы по классу определенных задач. </a:t>
            </a:r>
          </a:p>
          <a:p>
            <a:pPr indent="354013" algn="just">
              <a:lnSpc>
                <a:spcPct val="200000"/>
              </a:lnSpc>
            </a:pPr>
            <a:r>
              <a:rPr lang="ru-RU" sz="2000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Например, логарифмические неравенства. Включить в самостоятельную работу неравенства, в которых можно выбрать сразу определенный метод решения и неравенства, где выбор не очевиден. 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8514196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209639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049016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6456" y="1340768"/>
            <a:ext cx="9361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 descr="D:\Чешир\ПОЛИТЕН-ФОТО\Герб ТОГУ бел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8" y="116632"/>
            <a:ext cx="995580" cy="1159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 rot="16200000">
            <a:off x="-1143241" y="2581453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ТИХООКЕАНСКИЙ </a:t>
            </a:r>
          </a:p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ГОСУДАРСТВЕННЫЙ</a:t>
            </a:r>
          </a:p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УНИВЕРСИТЕТ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51814" y="116632"/>
            <a:ext cx="86567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Введение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="" xmlns:a16="http://schemas.microsoft.com/office/drawing/2014/main" id="{B9F57479-AC76-4A00-9117-4B7AE3303A09}"/>
              </a:ext>
            </a:extLst>
          </p:cNvPr>
          <p:cNvGrpSpPr/>
          <p:nvPr/>
        </p:nvGrpSpPr>
        <p:grpSpPr>
          <a:xfrm>
            <a:off x="23778" y="3571876"/>
            <a:ext cx="1023910" cy="3143272"/>
            <a:chOff x="23778" y="3571876"/>
            <a:chExt cx="1023910" cy="3143272"/>
          </a:xfrm>
        </p:grpSpPr>
        <p:pic>
          <p:nvPicPr>
            <p:cNvPr id="13" name="Рисунок 2">
              <a:extLst>
                <a:ext uri="{FF2B5EF4-FFF2-40B4-BE49-F238E27FC236}">
                  <a16:creationId xmlns="" xmlns:a16="http://schemas.microsoft.com/office/drawing/2014/main" id="{0B5DCAE4-CD6D-490D-8E60-D332B8AF35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rcRect b="16228"/>
            <a:stretch>
              <a:fillRect/>
            </a:stretch>
          </p:blipFill>
          <p:spPr bwMode="auto">
            <a:xfrm>
              <a:off x="23778" y="3571876"/>
              <a:ext cx="1023910" cy="9700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ECA34864-DEAF-419A-AAF1-6D660C2C4419}"/>
                </a:ext>
              </a:extLst>
            </p:cNvPr>
            <p:cNvSpPr txBox="1"/>
            <p:nvPr/>
          </p:nvSpPr>
          <p:spPr>
            <a:xfrm rot="16200000">
              <a:off x="-522158" y="5383394"/>
              <a:ext cx="20787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>
                  <a:solidFill>
                    <a:schemeClr val="bg1"/>
                  </a:solidFill>
                  <a:latin typeface="AGOptCyrillic" panose="020B7200000000000000" pitchFamily="34" charset="0"/>
                </a:rPr>
                <a:t>ПЕДАГОГИЧЕСКИЙ ИНСТИТУТ</a:t>
              </a:r>
            </a:p>
          </p:txBody>
        </p:sp>
      </p:grpSp>
      <p:sp>
        <p:nvSpPr>
          <p:cNvPr id="5" name="Овал 4">
            <a:extLst>
              <a:ext uri="{FF2B5EF4-FFF2-40B4-BE49-F238E27FC236}">
                <a16:creationId xmlns="" xmlns:a16="http://schemas.microsoft.com/office/drawing/2014/main" id="{47F77AF6-BB2D-4C21-8A30-14E79A824E84}"/>
              </a:ext>
            </a:extLst>
          </p:cNvPr>
          <p:cNvSpPr/>
          <p:nvPr/>
        </p:nvSpPr>
        <p:spPr>
          <a:xfrm>
            <a:off x="5427231" y="1884812"/>
            <a:ext cx="4032448" cy="154700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ЕГЭ по математике профильного уровня</a:t>
            </a:r>
          </a:p>
        </p:txBody>
      </p:sp>
      <p:sp>
        <p:nvSpPr>
          <p:cNvPr id="16" name="Овал 15">
            <a:extLst>
              <a:ext uri="{FF2B5EF4-FFF2-40B4-BE49-F238E27FC236}">
                <a16:creationId xmlns="" xmlns:a16="http://schemas.microsoft.com/office/drawing/2014/main" id="{91F6B2F4-FBFA-4C3B-8F5B-2079748E9A27}"/>
              </a:ext>
            </a:extLst>
          </p:cNvPr>
          <p:cNvSpPr/>
          <p:nvPr/>
        </p:nvSpPr>
        <p:spPr>
          <a:xfrm>
            <a:off x="1394783" y="934940"/>
            <a:ext cx="4032448" cy="1547009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11 класс физико-математического направления</a:t>
            </a:r>
          </a:p>
        </p:txBody>
      </p:sp>
      <p:sp>
        <p:nvSpPr>
          <p:cNvPr id="17" name="Овал 16">
            <a:extLst>
              <a:ext uri="{FF2B5EF4-FFF2-40B4-BE49-F238E27FC236}">
                <a16:creationId xmlns="" xmlns:a16="http://schemas.microsoft.com/office/drawing/2014/main" id="{87FD6D62-8093-45BA-A84C-5A3B0F33FA0F}"/>
              </a:ext>
            </a:extLst>
          </p:cNvPr>
          <p:cNvSpPr/>
          <p:nvPr/>
        </p:nvSpPr>
        <p:spPr>
          <a:xfrm>
            <a:off x="5427231" y="4756329"/>
            <a:ext cx="4032448" cy="1547009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Учить методам</a:t>
            </a:r>
          </a:p>
        </p:txBody>
      </p:sp>
      <p:sp>
        <p:nvSpPr>
          <p:cNvPr id="18" name="Овал 17">
            <a:extLst>
              <a:ext uri="{FF2B5EF4-FFF2-40B4-BE49-F238E27FC236}">
                <a16:creationId xmlns="" xmlns:a16="http://schemas.microsoft.com/office/drawing/2014/main" id="{13165AAB-5811-4306-805F-4E880B2C53EE}"/>
              </a:ext>
            </a:extLst>
          </p:cNvPr>
          <p:cNvSpPr/>
          <p:nvPr/>
        </p:nvSpPr>
        <p:spPr>
          <a:xfrm>
            <a:off x="1856656" y="3429000"/>
            <a:ext cx="4032448" cy="1547009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2 часть №13 (уравнения), №15 (неравенства)</a:t>
            </a:r>
          </a:p>
        </p:txBody>
      </p:sp>
    </p:spTree>
    <p:extLst>
      <p:ext uri="{BB962C8B-B14F-4D97-AF65-F5344CB8AC3E}">
        <p14:creationId xmlns="" xmlns:p14="http://schemas.microsoft.com/office/powerpoint/2010/main" val="2425069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049016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6456" y="1340768"/>
            <a:ext cx="9361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 descr="D:\Чешир\ПОЛИТЕН-ФОТО\Герб ТОГУ бел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8" y="116632"/>
            <a:ext cx="995580" cy="1159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 rot="16200000">
            <a:off x="-1143241" y="2581453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ТИХООКЕАНСКИЙ </a:t>
            </a:r>
          </a:p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ГОСУДАРСТВЕННЫЙ</a:t>
            </a:r>
          </a:p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УНИВЕРСИТЕТ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51814" y="116632"/>
            <a:ext cx="86567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Содержание обучения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="" xmlns:a16="http://schemas.microsoft.com/office/drawing/2014/main" id="{B9F57479-AC76-4A00-9117-4B7AE3303A09}"/>
              </a:ext>
            </a:extLst>
          </p:cNvPr>
          <p:cNvGrpSpPr/>
          <p:nvPr/>
        </p:nvGrpSpPr>
        <p:grpSpPr>
          <a:xfrm>
            <a:off x="23778" y="3571876"/>
            <a:ext cx="1023910" cy="3143272"/>
            <a:chOff x="23778" y="3571876"/>
            <a:chExt cx="1023910" cy="3143272"/>
          </a:xfrm>
        </p:grpSpPr>
        <p:pic>
          <p:nvPicPr>
            <p:cNvPr id="13" name="Рисунок 2">
              <a:extLst>
                <a:ext uri="{FF2B5EF4-FFF2-40B4-BE49-F238E27FC236}">
                  <a16:creationId xmlns="" xmlns:a16="http://schemas.microsoft.com/office/drawing/2014/main" id="{0B5DCAE4-CD6D-490D-8E60-D332B8AF35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rcRect b="16228"/>
            <a:stretch>
              <a:fillRect/>
            </a:stretch>
          </p:blipFill>
          <p:spPr bwMode="auto">
            <a:xfrm>
              <a:off x="23778" y="3571876"/>
              <a:ext cx="1023910" cy="9700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ECA34864-DEAF-419A-AAF1-6D660C2C4419}"/>
                </a:ext>
              </a:extLst>
            </p:cNvPr>
            <p:cNvSpPr txBox="1"/>
            <p:nvPr/>
          </p:nvSpPr>
          <p:spPr>
            <a:xfrm rot="16200000">
              <a:off x="-522158" y="5383394"/>
              <a:ext cx="20787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>
                  <a:solidFill>
                    <a:schemeClr val="bg1"/>
                  </a:solidFill>
                  <a:latin typeface="AGOptCyrillic" panose="020B7200000000000000" pitchFamily="34" charset="0"/>
                </a:rPr>
                <a:t>ПЕДАГОГИЧЕСКИЙ ИНСТИТУТ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3737966-F235-4C80-A6C6-A14CF03C41F9}"/>
              </a:ext>
            </a:extLst>
          </p:cNvPr>
          <p:cNvSpPr txBox="1"/>
          <p:nvPr/>
        </p:nvSpPr>
        <p:spPr>
          <a:xfrm>
            <a:off x="1359014" y="721240"/>
            <a:ext cx="7992888" cy="958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50000"/>
              </a:lnSpc>
              <a:buFont typeface="+mj-lt"/>
              <a:buAutoNum type="arabicParenR"/>
            </a:pPr>
            <a:r>
              <a:rPr lang="ru-RU" sz="2000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Понятия показательных и логарифмических уравнений и неравенств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C21E5DE1-39A3-48CE-8EB0-129E7CF6AA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014" y="1700806"/>
            <a:ext cx="8031470" cy="1296145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E90C47DB-B819-4A48-83B5-BA5B058B03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014" y="3016784"/>
            <a:ext cx="8031470" cy="1504454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="" xmlns:a16="http://schemas.microsoft.com/office/drawing/2014/main" id="{CD8E1E22-AA5E-4243-A8AC-ECA3C375D3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014" y="4541071"/>
            <a:ext cx="7992888" cy="680491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AE475AD-1BF1-4802-8262-9D82397836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014" y="5413975"/>
            <a:ext cx="8031470" cy="7216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29259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049016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6456" y="1340768"/>
            <a:ext cx="9361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 descr="D:\Чешир\ПОЛИТЕН-ФОТО\Герб ТОГУ бел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8" y="116632"/>
            <a:ext cx="995580" cy="1159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 rot="16200000">
            <a:off x="-1143241" y="2581453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ТИХООКЕАНСКИЙ </a:t>
            </a:r>
          </a:p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ГОСУДАРСТВЕННЫЙ</a:t>
            </a:r>
          </a:p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УНИВЕРСИТЕТ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51814" y="116632"/>
            <a:ext cx="86567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Содержание обучения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="" xmlns:a16="http://schemas.microsoft.com/office/drawing/2014/main" id="{B9F57479-AC76-4A00-9117-4B7AE3303A09}"/>
              </a:ext>
            </a:extLst>
          </p:cNvPr>
          <p:cNvGrpSpPr/>
          <p:nvPr/>
        </p:nvGrpSpPr>
        <p:grpSpPr>
          <a:xfrm>
            <a:off x="23778" y="3571876"/>
            <a:ext cx="1023910" cy="3143272"/>
            <a:chOff x="23778" y="3571876"/>
            <a:chExt cx="1023910" cy="3143272"/>
          </a:xfrm>
        </p:grpSpPr>
        <p:pic>
          <p:nvPicPr>
            <p:cNvPr id="13" name="Рисунок 2">
              <a:extLst>
                <a:ext uri="{FF2B5EF4-FFF2-40B4-BE49-F238E27FC236}">
                  <a16:creationId xmlns="" xmlns:a16="http://schemas.microsoft.com/office/drawing/2014/main" id="{0B5DCAE4-CD6D-490D-8E60-D332B8AF35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rcRect b="16228"/>
            <a:stretch>
              <a:fillRect/>
            </a:stretch>
          </p:blipFill>
          <p:spPr bwMode="auto">
            <a:xfrm>
              <a:off x="23778" y="3571876"/>
              <a:ext cx="1023910" cy="9700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ECA34864-DEAF-419A-AAF1-6D660C2C4419}"/>
                </a:ext>
              </a:extLst>
            </p:cNvPr>
            <p:cNvSpPr txBox="1"/>
            <p:nvPr/>
          </p:nvSpPr>
          <p:spPr>
            <a:xfrm rot="16200000">
              <a:off x="-522158" y="5383394"/>
              <a:ext cx="20787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>
                  <a:solidFill>
                    <a:schemeClr val="bg1"/>
                  </a:solidFill>
                  <a:latin typeface="AGOptCyrillic" panose="020B7200000000000000" pitchFamily="34" charset="0"/>
                </a:rPr>
                <a:t>ПЕДАГОГИЧЕСКИЙ ИНСТИТУТ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3737966-F235-4C80-A6C6-A14CF03C41F9}"/>
              </a:ext>
            </a:extLst>
          </p:cNvPr>
          <p:cNvSpPr txBox="1"/>
          <p:nvPr/>
        </p:nvSpPr>
        <p:spPr>
          <a:xfrm>
            <a:off x="1359014" y="721240"/>
            <a:ext cx="7992888" cy="801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</a:t>
            </a:r>
            <a:r>
              <a:rPr lang="ru-RU" sz="1800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Свойства степеней (повторение) и логарифмов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Задачи на различные методы решения уравнений и неравенств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FD90EDFE-8362-4E63-8F3D-8C097DF7F85D}"/>
              </a:ext>
            </a:extLst>
          </p:cNvPr>
          <p:cNvSpPr/>
          <p:nvPr/>
        </p:nvSpPr>
        <p:spPr>
          <a:xfrm>
            <a:off x="1413819" y="1680651"/>
            <a:ext cx="3774005" cy="23762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Показательные уравнения:</a:t>
            </a:r>
          </a:p>
          <a:p>
            <a:pPr marL="342900" indent="-342900" algn="ctr">
              <a:buAutoNum type="arabicPeriod"/>
            </a:pPr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Метод приведения к одному основанию </a:t>
            </a:r>
          </a:p>
          <a:p>
            <a:pPr marL="342900" indent="-342900" algn="ctr">
              <a:buAutoNum type="arabicPeriod"/>
            </a:pPr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Метод введения новой переменной</a:t>
            </a:r>
          </a:p>
          <a:p>
            <a:pPr marL="342900" indent="-342900" algn="ctr">
              <a:buAutoNum type="arabicPeriod"/>
            </a:pPr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Метод разложения на множители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7C521824-0597-4FA0-B5AF-C54958BCBF3D}"/>
              </a:ext>
            </a:extLst>
          </p:cNvPr>
          <p:cNvSpPr/>
          <p:nvPr/>
        </p:nvSpPr>
        <p:spPr>
          <a:xfrm>
            <a:off x="5883804" y="2037945"/>
            <a:ext cx="3774006" cy="12772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Логарифмические уравнения:</a:t>
            </a:r>
          </a:p>
          <a:p>
            <a:pPr marL="342900" indent="-342900" algn="ctr">
              <a:buAutoNum type="arabicPeriod"/>
            </a:pPr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Потенцирование</a:t>
            </a:r>
          </a:p>
          <a:p>
            <a:pPr marL="342900" indent="-342900" algn="ctr">
              <a:buAutoNum type="arabicPeriod"/>
            </a:pPr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Метод замены переменной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6089992D-EEA4-47A1-A223-C7648B938071}"/>
              </a:ext>
            </a:extLst>
          </p:cNvPr>
          <p:cNvSpPr/>
          <p:nvPr/>
        </p:nvSpPr>
        <p:spPr>
          <a:xfrm>
            <a:off x="1171261" y="4594200"/>
            <a:ext cx="4325721" cy="154256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Показательные неравенства:</a:t>
            </a:r>
          </a:p>
          <a:p>
            <a:pPr marL="342900" indent="-342900" algn="ctr">
              <a:buAutoNum type="arabicPeriod"/>
            </a:pPr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Метод рационализации</a:t>
            </a:r>
          </a:p>
          <a:p>
            <a:pPr marL="342900" indent="-342900" algn="ctr">
              <a:buAutoNum type="arabicPeriod"/>
            </a:pPr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Обобщенный метод интервалов</a:t>
            </a:r>
          </a:p>
          <a:p>
            <a:pPr marL="342900" indent="-342900" algn="ctr">
              <a:buAutoNum type="arabicPeriod"/>
            </a:pPr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Метод замены переменной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="" xmlns:a16="http://schemas.microsoft.com/office/drawing/2014/main" id="{9AEC72F6-9D4B-4BB1-9ABB-363F157062F6}"/>
              </a:ext>
            </a:extLst>
          </p:cNvPr>
          <p:cNvSpPr/>
          <p:nvPr/>
        </p:nvSpPr>
        <p:spPr>
          <a:xfrm>
            <a:off x="5940218" y="3830655"/>
            <a:ext cx="3661177" cy="23762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Логарифмические неравенства:</a:t>
            </a:r>
          </a:p>
          <a:p>
            <a:pPr marL="342900" indent="-342900" algn="ctr">
              <a:buAutoNum type="arabicPeriod"/>
            </a:pPr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Потенцирование</a:t>
            </a:r>
          </a:p>
          <a:p>
            <a:pPr marL="342900" indent="-342900" algn="ctr">
              <a:buAutoNum type="arabicPeriod"/>
            </a:pPr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Метод замены переменной</a:t>
            </a:r>
          </a:p>
          <a:p>
            <a:pPr marL="342900" indent="-342900" algn="ctr">
              <a:buAutoNum type="arabicPeriod"/>
            </a:pPr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Метод рационализации</a:t>
            </a:r>
          </a:p>
          <a:p>
            <a:pPr marL="342900" indent="-342900" algn="ctr">
              <a:buAutoNum type="arabicPeriod"/>
            </a:pPr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Обобщенный метод интервалов</a:t>
            </a:r>
          </a:p>
        </p:txBody>
      </p:sp>
    </p:spTree>
    <p:extLst>
      <p:ext uri="{BB962C8B-B14F-4D97-AF65-F5344CB8AC3E}">
        <p14:creationId xmlns="" xmlns:p14="http://schemas.microsoft.com/office/powerpoint/2010/main" val="3471303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049016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6456" y="1340768"/>
            <a:ext cx="9361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 descr="D:\Чешир\ПОЛИТЕН-ФОТО\Герб ТОГУ бел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8" y="116632"/>
            <a:ext cx="995580" cy="1159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 rot="16200000">
            <a:off x="-1143241" y="2581453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ТИХООКЕАНСКИЙ </a:t>
            </a:r>
          </a:p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ГОСУДАРСТВЕННЫЙ</a:t>
            </a:r>
          </a:p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УНИВЕРСИТЕТ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51814" y="116632"/>
            <a:ext cx="86567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Умения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="" xmlns:a16="http://schemas.microsoft.com/office/drawing/2014/main" id="{B9F57479-AC76-4A00-9117-4B7AE3303A09}"/>
              </a:ext>
            </a:extLst>
          </p:cNvPr>
          <p:cNvGrpSpPr/>
          <p:nvPr/>
        </p:nvGrpSpPr>
        <p:grpSpPr>
          <a:xfrm>
            <a:off x="23778" y="3571876"/>
            <a:ext cx="1023910" cy="3143272"/>
            <a:chOff x="23778" y="3571876"/>
            <a:chExt cx="1023910" cy="3143272"/>
          </a:xfrm>
        </p:grpSpPr>
        <p:pic>
          <p:nvPicPr>
            <p:cNvPr id="13" name="Рисунок 2">
              <a:extLst>
                <a:ext uri="{FF2B5EF4-FFF2-40B4-BE49-F238E27FC236}">
                  <a16:creationId xmlns="" xmlns:a16="http://schemas.microsoft.com/office/drawing/2014/main" id="{0B5DCAE4-CD6D-490D-8E60-D332B8AF35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rcRect b="16228"/>
            <a:stretch>
              <a:fillRect/>
            </a:stretch>
          </p:blipFill>
          <p:spPr bwMode="auto">
            <a:xfrm>
              <a:off x="23778" y="3571876"/>
              <a:ext cx="1023910" cy="9700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ECA34864-DEAF-419A-AAF1-6D660C2C4419}"/>
                </a:ext>
              </a:extLst>
            </p:cNvPr>
            <p:cNvSpPr txBox="1"/>
            <p:nvPr/>
          </p:nvSpPr>
          <p:spPr>
            <a:xfrm rot="16200000">
              <a:off x="-522158" y="5383394"/>
              <a:ext cx="20787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>
                  <a:solidFill>
                    <a:schemeClr val="bg1"/>
                  </a:solidFill>
                  <a:latin typeface="AGOptCyrillic" panose="020B7200000000000000" pitchFamily="34" charset="0"/>
                </a:rPr>
                <a:t>ПЕДАГОГИЧЕСКИЙ ИНСТИТУТ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3737966-F235-4C80-A6C6-A14CF03C41F9}"/>
              </a:ext>
            </a:extLst>
          </p:cNvPr>
          <p:cNvSpPr txBox="1"/>
          <p:nvPr/>
        </p:nvSpPr>
        <p:spPr>
          <a:xfrm>
            <a:off x="1359014" y="721240"/>
            <a:ext cx="7992888" cy="4418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200000"/>
              </a:lnSpc>
              <a:buFont typeface="+mj-lt"/>
              <a:buAutoNum type="arabicParenR"/>
            </a:pPr>
            <a:r>
              <a:rPr lang="ru-RU" sz="2400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Решать уравнения и неравенства различными способами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200000"/>
              </a:lnSpc>
              <a:buFont typeface="+mj-lt"/>
              <a:buAutoNum type="arabicParenR"/>
            </a:pPr>
            <a:r>
              <a:rPr lang="ru-RU" sz="2400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Выбор рационального метода решения уравнения или неравенства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200000"/>
              </a:lnSpc>
              <a:spcAft>
                <a:spcPts val="800"/>
              </a:spcAft>
              <a:buFont typeface="+mj-lt"/>
              <a:buAutoNum type="arabicParenR"/>
            </a:pPr>
            <a:r>
              <a:rPr lang="ru-RU" sz="2400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Верно использовать различные методы решения уравнений и неравенств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291231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049016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6456" y="1340768"/>
            <a:ext cx="9361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 descr="D:\Чешир\ПОЛИТЕН-ФОТО\Герб ТОГУ бел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8" y="116632"/>
            <a:ext cx="995580" cy="1159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 rot="16200000">
            <a:off x="-1143241" y="2581453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ТИХООКЕАНСКИЙ </a:t>
            </a:r>
          </a:p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ГОСУДАРСТВЕННЫЙ</a:t>
            </a:r>
          </a:p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УНИВЕРСИТЕТ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51814" y="116632"/>
            <a:ext cx="86567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Изучение обобщенного метода интервалов для решения неравенств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="" xmlns:a16="http://schemas.microsoft.com/office/drawing/2014/main" id="{B9F57479-AC76-4A00-9117-4B7AE3303A09}"/>
              </a:ext>
            </a:extLst>
          </p:cNvPr>
          <p:cNvGrpSpPr/>
          <p:nvPr/>
        </p:nvGrpSpPr>
        <p:grpSpPr>
          <a:xfrm>
            <a:off x="23778" y="3571876"/>
            <a:ext cx="1023910" cy="3143272"/>
            <a:chOff x="23778" y="3571876"/>
            <a:chExt cx="1023910" cy="3143272"/>
          </a:xfrm>
        </p:grpSpPr>
        <p:pic>
          <p:nvPicPr>
            <p:cNvPr id="13" name="Рисунок 2">
              <a:extLst>
                <a:ext uri="{FF2B5EF4-FFF2-40B4-BE49-F238E27FC236}">
                  <a16:creationId xmlns="" xmlns:a16="http://schemas.microsoft.com/office/drawing/2014/main" id="{0B5DCAE4-CD6D-490D-8E60-D332B8AF35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rcRect b="16228"/>
            <a:stretch>
              <a:fillRect/>
            </a:stretch>
          </p:blipFill>
          <p:spPr bwMode="auto">
            <a:xfrm>
              <a:off x="23778" y="3571876"/>
              <a:ext cx="1023910" cy="9700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ECA34864-DEAF-419A-AAF1-6D660C2C4419}"/>
                </a:ext>
              </a:extLst>
            </p:cNvPr>
            <p:cNvSpPr txBox="1"/>
            <p:nvPr/>
          </p:nvSpPr>
          <p:spPr>
            <a:xfrm rot="16200000">
              <a:off x="-522158" y="5383394"/>
              <a:ext cx="20787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>
                  <a:solidFill>
                    <a:schemeClr val="bg1"/>
                  </a:solidFill>
                  <a:latin typeface="AGOptCyrillic" panose="020B7200000000000000" pitchFamily="34" charset="0"/>
                </a:rPr>
                <a:t>ПЕДАГОГИЧЕСКИЙ ИНСТИТУТ</a:t>
              </a:r>
            </a:p>
          </p:txBody>
        </p:sp>
      </p:grp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53737966-F235-4C80-A6C6-A14CF03C41F9}"/>
                  </a:ext>
                </a:extLst>
              </p:cNvPr>
              <p:cNvSpPr txBox="1"/>
              <p:nvPr/>
            </p:nvSpPr>
            <p:spPr>
              <a:xfrm>
                <a:off x="1146460" y="1193850"/>
                <a:ext cx="8656740" cy="5698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ru-RU" sz="20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1 этап. Проверка домашнего задания. Повторение способов решения стандартных уравнений: рациональных, иррациональных, показательных, логарифмических.</a:t>
                </a: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ru-RU" sz="20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2 этап. </a:t>
                </a:r>
              </a:p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ru-RU" sz="20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1) Рассмотрим функцию </a:t>
                </a:r>
                <a14:m>
                  <m:oMath xmlns:m="http://schemas.openxmlformats.org/officeDocument/2006/math">
                    <m:r>
                      <a:rPr lang="ru-RU" sz="200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ru-RU" sz="200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ru-RU" sz="20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ru-RU" sz="20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20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d>
                      </m:num>
                      <m:den>
                        <m:r>
                          <a:rPr lang="ru-RU" sz="20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𝑔</m:t>
                        </m:r>
                        <m:d>
                          <m:dPr>
                            <m:ctrlPr>
                              <a:rPr lang="ru-RU" sz="20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20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d>
                      </m:den>
                    </m:f>
                  </m:oMath>
                </a14:m>
                <a:endParaRPr lang="ru-RU" sz="20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ru-RU" sz="20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2) Находим точки разрыва этой функции, т.е. точки, в которых </a:t>
                </a:r>
                <a14:m>
                  <m:oMath xmlns:m="http://schemas.openxmlformats.org/officeDocument/2006/math">
                    <m:r>
                      <a:rPr lang="ru-RU" sz="200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𝑔</m:t>
                    </m:r>
                    <m:d>
                      <m:dPr>
                        <m:ctrlPr>
                          <a:rPr lang="ru-RU" sz="20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20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d>
                    <m:r>
                      <a:rPr lang="ru-RU" sz="2000" i="1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endParaRPr lang="ru-RU" sz="20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ru-RU" sz="20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3) Находим нули функции, решая уравнение </a:t>
                </a:r>
                <a14:m>
                  <m:oMath xmlns:m="http://schemas.openxmlformats.org/officeDocument/2006/math">
                    <m:r>
                      <a:rPr lang="ru-RU" sz="200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𝑓</m:t>
                    </m:r>
                    <m:d>
                      <m:dPr>
                        <m:ctrlPr>
                          <a:rPr lang="ru-RU" sz="20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20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d>
                    <m:r>
                      <a:rPr lang="ru-RU" sz="2000" i="1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endParaRPr lang="ru-RU" sz="20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lvl="0" algn="just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ru-RU" sz="2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4) </a:t>
                </a:r>
                <a:r>
                  <a:rPr lang="ru-RU" sz="20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Изображаем эти точки на числовой прямой соответствующими «кружочками»</a:t>
                </a:r>
              </a:p>
              <a:p>
                <a:pPr lvl="0" algn="just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ru-RU" sz="20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5) Находим знаки функции на каждом полученном интервале при помощи пробных точек и отмечаем их на чертеже</a:t>
                </a:r>
                <a:endParaRPr lang="ru-RU" sz="2000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lvl="0" algn="just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ru-RU" sz="20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6) Выписываем ответ: в данном случае промежутки, где функция неотрицательна.</a:t>
                </a:r>
              </a:p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:endParaRPr lang="ru-RU" sz="20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="" xmlns:a16="http://schemas.microsoft.com/office/drawing/2014/main" id="{53737966-F235-4C80-A6C6-A14CF03C41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6460" y="1193850"/>
                <a:ext cx="8656740" cy="5698611"/>
              </a:xfrm>
              <a:prstGeom prst="rect">
                <a:avLst/>
              </a:prstGeom>
              <a:blipFill>
                <a:blip r:embed="rId4"/>
                <a:stretch>
                  <a:fillRect l="-704" t="-749" r="-77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8096327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049016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6456" y="1340768"/>
            <a:ext cx="9361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 descr="D:\Чешир\ПОЛИТЕН-ФОТО\Герб ТОГУ бел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8" y="116632"/>
            <a:ext cx="995580" cy="1159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 rot="16200000">
            <a:off x="-1143241" y="2581453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ТИХООКЕАНСКИЙ </a:t>
            </a:r>
          </a:p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ГОСУДАРСТВЕННЫЙ</a:t>
            </a:r>
          </a:p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УНИВЕРСИТЕТ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51814" y="116632"/>
            <a:ext cx="86567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Изучение обобщенного метода интервалов для решения неравенств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="" xmlns:a16="http://schemas.microsoft.com/office/drawing/2014/main" id="{B9F57479-AC76-4A00-9117-4B7AE3303A09}"/>
              </a:ext>
            </a:extLst>
          </p:cNvPr>
          <p:cNvGrpSpPr/>
          <p:nvPr/>
        </p:nvGrpSpPr>
        <p:grpSpPr>
          <a:xfrm>
            <a:off x="23778" y="3571876"/>
            <a:ext cx="1023910" cy="3143272"/>
            <a:chOff x="23778" y="3571876"/>
            <a:chExt cx="1023910" cy="3143272"/>
          </a:xfrm>
        </p:grpSpPr>
        <p:pic>
          <p:nvPicPr>
            <p:cNvPr id="13" name="Рисунок 2">
              <a:extLst>
                <a:ext uri="{FF2B5EF4-FFF2-40B4-BE49-F238E27FC236}">
                  <a16:creationId xmlns="" xmlns:a16="http://schemas.microsoft.com/office/drawing/2014/main" id="{0B5DCAE4-CD6D-490D-8E60-D332B8AF35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rcRect b="16228"/>
            <a:stretch>
              <a:fillRect/>
            </a:stretch>
          </p:blipFill>
          <p:spPr bwMode="auto">
            <a:xfrm>
              <a:off x="23778" y="3571876"/>
              <a:ext cx="1023910" cy="9700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ECA34864-DEAF-419A-AAF1-6D660C2C4419}"/>
                </a:ext>
              </a:extLst>
            </p:cNvPr>
            <p:cNvSpPr txBox="1"/>
            <p:nvPr/>
          </p:nvSpPr>
          <p:spPr>
            <a:xfrm rot="16200000">
              <a:off x="-522158" y="5383394"/>
              <a:ext cx="20787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>
                  <a:solidFill>
                    <a:schemeClr val="bg1"/>
                  </a:solidFill>
                  <a:latin typeface="AGOptCyrillic" panose="020B7200000000000000" pitchFamily="34" charset="0"/>
                </a:rPr>
                <a:t>ПЕДАГОГИЧЕСКИЙ ИНСТИТУТ</a:t>
              </a:r>
            </a:p>
          </p:txBody>
        </p:sp>
      </p:grp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CECAE4F8-A5A5-46A6-A573-E1EB49159FDD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509" y="2599309"/>
            <a:ext cx="3888432" cy="236915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D98A49A9-4E82-4049-900E-A8762B174A9C}"/>
              </a:ext>
            </a:extLst>
          </p:cNvPr>
          <p:cNvSpPr txBox="1"/>
          <p:nvPr/>
        </p:nvSpPr>
        <p:spPr>
          <a:xfrm>
            <a:off x="1280592" y="1275870"/>
            <a:ext cx="806489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effectLst/>
                <a:latin typeface="Cambria Math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«Интуитивное» понятие непрерывности функции: график непрерывной функции представляет собой непрерывную линию, т.е. эту линию можно «провести, не отрывая карандаш от бумаги» на всей области определения функции.</a:t>
            </a:r>
            <a:endParaRPr lang="ru-RU" sz="2000" dirty="0"/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79301747-F912-4543-AB87-074B56FE24B2}"/>
              </a:ext>
            </a:extLst>
          </p:cNvPr>
          <p:cNvSpPr txBox="1"/>
          <p:nvPr/>
        </p:nvSpPr>
        <p:spPr>
          <a:xfrm>
            <a:off x="5345340" y="2714144"/>
            <a:ext cx="416331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effectLst/>
                <a:latin typeface="Cambria Math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Идея метода интервалов заключается в следующем: непрерывная на всей своей области определения функция может менять знак только при переходе через нули функции.</a:t>
            </a:r>
            <a:endParaRPr lang="ru-RU" sz="2000" dirty="0"/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78A37A27-2E0C-410B-B1E0-849BF632B943}"/>
              </a:ext>
            </a:extLst>
          </p:cNvPr>
          <p:cNvSpPr txBox="1"/>
          <p:nvPr/>
        </p:nvSpPr>
        <p:spPr>
          <a:xfrm>
            <a:off x="1176393" y="4812229"/>
            <a:ext cx="833225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Вопросы:</a:t>
            </a:r>
          </a:p>
          <a:p>
            <a:pPr marL="342900" indent="-342900" algn="just">
              <a:buAutoNum type="arabicPeriod"/>
            </a:pPr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Почему мы еще находим точки разрыва функции?</a:t>
            </a:r>
          </a:p>
          <a:p>
            <a:pPr marL="342900" indent="-342900" algn="just">
              <a:buAutoNum type="arabicPeriod"/>
            </a:pPr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Почему для нахождения знака функции на интервале достаточно найти знак функции в любой точке интервала?</a:t>
            </a:r>
          </a:p>
          <a:p>
            <a:pPr marL="342900" indent="-342900" algn="just">
              <a:buAutoNum type="arabicPeriod"/>
            </a:pPr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Нельзя ли эту схему применить для решения любого неравенства? </a:t>
            </a:r>
          </a:p>
        </p:txBody>
      </p:sp>
    </p:spTree>
    <p:extLst>
      <p:ext uri="{BB962C8B-B14F-4D97-AF65-F5344CB8AC3E}">
        <p14:creationId xmlns="" xmlns:p14="http://schemas.microsoft.com/office/powerpoint/2010/main" val="9165358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049016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6456" y="1340768"/>
            <a:ext cx="9361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 descr="D:\Чешир\ПОЛИТЕН-ФОТО\Герб ТОГУ бел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8" y="116632"/>
            <a:ext cx="995580" cy="1159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 rot="16200000">
            <a:off x="-1143241" y="2581453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ТИХООКЕАНСКИЙ </a:t>
            </a:r>
          </a:p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ГОСУДАРСТВЕННЫЙ</a:t>
            </a:r>
          </a:p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УНИВЕРСИТЕТ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51814" y="116632"/>
            <a:ext cx="86567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Изучение обобщенного метода интервалов для решения неравенств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="" xmlns:a16="http://schemas.microsoft.com/office/drawing/2014/main" id="{B9F57479-AC76-4A00-9117-4B7AE3303A09}"/>
              </a:ext>
            </a:extLst>
          </p:cNvPr>
          <p:cNvGrpSpPr/>
          <p:nvPr/>
        </p:nvGrpSpPr>
        <p:grpSpPr>
          <a:xfrm>
            <a:off x="23778" y="3571876"/>
            <a:ext cx="1023910" cy="3143272"/>
            <a:chOff x="23778" y="3571876"/>
            <a:chExt cx="1023910" cy="3143272"/>
          </a:xfrm>
        </p:grpSpPr>
        <p:pic>
          <p:nvPicPr>
            <p:cNvPr id="13" name="Рисунок 2">
              <a:extLst>
                <a:ext uri="{FF2B5EF4-FFF2-40B4-BE49-F238E27FC236}">
                  <a16:creationId xmlns="" xmlns:a16="http://schemas.microsoft.com/office/drawing/2014/main" id="{0B5DCAE4-CD6D-490D-8E60-D332B8AF35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rcRect b="16228"/>
            <a:stretch>
              <a:fillRect/>
            </a:stretch>
          </p:blipFill>
          <p:spPr bwMode="auto">
            <a:xfrm>
              <a:off x="23778" y="3571876"/>
              <a:ext cx="1023910" cy="9700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ECA34864-DEAF-419A-AAF1-6D660C2C4419}"/>
                </a:ext>
              </a:extLst>
            </p:cNvPr>
            <p:cNvSpPr txBox="1"/>
            <p:nvPr/>
          </p:nvSpPr>
          <p:spPr>
            <a:xfrm rot="16200000">
              <a:off x="-522158" y="5383394"/>
              <a:ext cx="20787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>
                  <a:solidFill>
                    <a:schemeClr val="bg1"/>
                  </a:solidFill>
                  <a:latin typeface="AGOptCyrillic" panose="020B7200000000000000" pitchFamily="34" charset="0"/>
                </a:rPr>
                <a:t>ПЕДАГОГИЧЕСКИЙ ИНСТИТУТ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3737966-F235-4C80-A6C6-A14CF03C41F9}"/>
              </a:ext>
            </a:extLst>
          </p:cNvPr>
          <p:cNvSpPr txBox="1"/>
          <p:nvPr/>
        </p:nvSpPr>
        <p:spPr>
          <a:xfrm>
            <a:off x="1145132" y="1340767"/>
            <a:ext cx="8656740" cy="3933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4013" algn="just">
              <a:lnSpc>
                <a:spcPct val="150000"/>
              </a:lnSpc>
              <a:spcAft>
                <a:spcPts val="800"/>
              </a:spcAft>
            </a:pPr>
            <a:r>
              <a:rPr lang="ru-RU" sz="2000" dirty="0">
                <a:effectLst/>
                <a:latin typeface="Cambria Math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Основное преимущество данного метода: вместо решения неравенства со всеми громоздкими равносильными преобразованиями мы решаем уравнения и вычисляем значения функции в некоторых точках.</a:t>
            </a:r>
          </a:p>
          <a:p>
            <a:pPr indent="354013" algn="just">
              <a:lnSpc>
                <a:spcPct val="150000"/>
              </a:lnSpc>
              <a:spcAft>
                <a:spcPts val="800"/>
              </a:spcAft>
            </a:pP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54013" algn="just">
              <a:lnSpc>
                <a:spcPct val="150000"/>
              </a:lnSpc>
            </a:pPr>
            <a:r>
              <a:rPr lang="ru-RU" sz="2000" dirty="0">
                <a:effectLst/>
                <a:latin typeface="Cambria Math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этап. Закрепление темы можно провести на примере решения обобщенным методом интервалов тех же неравенств, которые были в домашнем задании.</a:t>
            </a:r>
            <a:endParaRPr lang="ru-RU" sz="2400" dirty="0">
              <a:effectLst/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40811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049016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6456" y="1340768"/>
            <a:ext cx="9361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 descr="D:\Чешир\ПОЛИТЕН-ФОТО\Герб ТОГУ бел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8" y="116632"/>
            <a:ext cx="995580" cy="1159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 rot="16200000">
            <a:off x="-1143241" y="2581453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ТИХООКЕАНСКИЙ </a:t>
            </a:r>
          </a:p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ГОСУДАРСТВЕННЫЙ</a:t>
            </a:r>
          </a:p>
          <a:p>
            <a:pPr algn="r"/>
            <a:r>
              <a:rPr lang="ru-RU" sz="1600" dirty="0">
                <a:solidFill>
                  <a:schemeClr val="bg1"/>
                </a:solidFill>
                <a:latin typeface="AGOptCyrillic" panose="020B7200000000000000" pitchFamily="34" charset="0"/>
              </a:rPr>
              <a:t>УНИВЕРСИТЕТ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51814" y="116632"/>
            <a:ext cx="86567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Изучение обобщенного метода интервалов для решения неравенств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="" xmlns:a16="http://schemas.microsoft.com/office/drawing/2014/main" id="{B9F57479-AC76-4A00-9117-4B7AE3303A09}"/>
              </a:ext>
            </a:extLst>
          </p:cNvPr>
          <p:cNvGrpSpPr/>
          <p:nvPr/>
        </p:nvGrpSpPr>
        <p:grpSpPr>
          <a:xfrm>
            <a:off x="23778" y="3571876"/>
            <a:ext cx="1023910" cy="3143272"/>
            <a:chOff x="23778" y="3571876"/>
            <a:chExt cx="1023910" cy="3143272"/>
          </a:xfrm>
        </p:grpSpPr>
        <p:pic>
          <p:nvPicPr>
            <p:cNvPr id="13" name="Рисунок 2">
              <a:extLst>
                <a:ext uri="{FF2B5EF4-FFF2-40B4-BE49-F238E27FC236}">
                  <a16:creationId xmlns="" xmlns:a16="http://schemas.microsoft.com/office/drawing/2014/main" id="{0B5DCAE4-CD6D-490D-8E60-D332B8AF35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rcRect b="16228"/>
            <a:stretch>
              <a:fillRect/>
            </a:stretch>
          </p:blipFill>
          <p:spPr bwMode="auto">
            <a:xfrm>
              <a:off x="23778" y="3571876"/>
              <a:ext cx="1023910" cy="9700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ECA34864-DEAF-419A-AAF1-6D660C2C4419}"/>
                </a:ext>
              </a:extLst>
            </p:cNvPr>
            <p:cNvSpPr txBox="1"/>
            <p:nvPr/>
          </p:nvSpPr>
          <p:spPr>
            <a:xfrm rot="16200000">
              <a:off x="-522158" y="5383394"/>
              <a:ext cx="20787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>
                  <a:solidFill>
                    <a:schemeClr val="bg1"/>
                  </a:solidFill>
                  <a:latin typeface="AGOptCyrillic" panose="020B7200000000000000" pitchFamily="34" charset="0"/>
                </a:rPr>
                <a:t>ПЕДАГОГИЧЕСКИЙ ИНСТИТУТ</a:t>
              </a:r>
            </a:p>
          </p:txBody>
        </p:sp>
      </p:grp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ACB3723-6D20-4D95-B3C6-320E7F0886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026" y="1283284"/>
            <a:ext cx="8426010" cy="51128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942037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</TotalTime>
  <Words>473</Words>
  <Application>Microsoft Office PowerPoint</Application>
  <PresentationFormat>Лист A4 (210x297 мм)</PresentationFormat>
  <Paragraphs>102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Надежда С. Курдяева</dc:creator>
  <cp:lastModifiedBy>СУМКА</cp:lastModifiedBy>
  <cp:revision>44</cp:revision>
  <dcterms:created xsi:type="dcterms:W3CDTF">2016-03-10T02:35:38Z</dcterms:created>
  <dcterms:modified xsi:type="dcterms:W3CDTF">2023-02-13T11:44:20Z</dcterms:modified>
</cp:coreProperties>
</file>