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71" r:id="rId2"/>
    <p:sldId id="256" r:id="rId3"/>
    <p:sldId id="270" r:id="rId4"/>
    <p:sldId id="262" r:id="rId5"/>
    <p:sldId id="265" r:id="rId6"/>
    <p:sldId id="267" r:id="rId7"/>
    <p:sldId id="272" r:id="rId8"/>
    <p:sldId id="264" r:id="rId9"/>
    <p:sldId id="25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81" autoAdjust="0"/>
    <p:restoredTop sz="94660"/>
  </p:normalViewPr>
  <p:slideViewPr>
    <p:cSldViewPr>
      <p:cViewPr>
        <p:scale>
          <a:sx n="75" d="100"/>
          <a:sy n="75" d="100"/>
        </p:scale>
        <p:origin x="-1286" y="-25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BD8886-FB16-4D1A-97D1-9144F58B9AEC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59B3A6-1A9B-4408-B6A1-3CB732FC694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685828" y="4343324"/>
            <a:ext cx="5486309" cy="4037591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14380708_2-p-svetlii-nebesnii-fon-2.jpg"/>
          <p:cNvPicPr>
            <a:picLocks noChangeAspect="1"/>
          </p:cNvPicPr>
          <p:nvPr/>
        </p:nvPicPr>
        <p:blipFill>
          <a:blip r:embed="rId2" cstate="print"/>
          <a:srcRect l="10228" t="3031" r="896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-428652"/>
            <a:ext cx="8004048" cy="4038600"/>
          </a:xfrm>
        </p:spPr>
        <p:txBody>
          <a:bodyPr>
            <a:normAutofit/>
          </a:bodyPr>
          <a:lstStyle/>
          <a:p>
            <a:pPr algn="ctr">
              <a:lnSpc>
                <a:spcPct val="200000"/>
              </a:lnSpc>
            </a:pPr>
            <a:r>
              <a:rPr lang="ru-RU" sz="1800" i="1" dirty="0" smtClean="0">
                <a:solidFill>
                  <a:schemeClr val="tx1"/>
                </a:solidFill>
                <a:latin typeface="Bookman Old Style" pitchFamily="18" charset="0"/>
              </a:rPr>
              <a:t>ГОРОДСКОЙ ФЕСТИВАЛЬ ДЕТСКИХ АКТИВОВ КЛУБОВ </a:t>
            </a:r>
            <a:br>
              <a:rPr lang="ru-RU" sz="1800" i="1" dirty="0" smtClean="0">
                <a:solidFill>
                  <a:schemeClr val="tx1"/>
                </a:solidFill>
                <a:latin typeface="Bookman Old Style" pitchFamily="18" charset="0"/>
              </a:rPr>
            </a:br>
            <a:r>
              <a:rPr lang="ru-RU" sz="1800" i="1" dirty="0" smtClean="0">
                <a:solidFill>
                  <a:schemeClr val="tx1"/>
                </a:solidFill>
                <a:latin typeface="Bookman Old Style" pitchFamily="18" charset="0"/>
              </a:rPr>
              <a:t>ПО МЕСТУ ЖИТЕЛЬСТВА Г.О. САМАРА «ВПЕРЁД ЛИДЕРЫ», ПОСВЯЩЁННЫЙ КУЛЬТУРНОМУ НАСЛЕДИЮ НАРОДОВ РОССИИ</a:t>
            </a:r>
            <a:r>
              <a:rPr lang="ru-RU" sz="2000" i="1" dirty="0" smtClean="0">
                <a:solidFill>
                  <a:schemeClr val="tx1"/>
                </a:solidFill>
                <a:latin typeface="Bookman Old Style" pitchFamily="18" charset="0"/>
              </a:rPr>
              <a:t/>
            </a:r>
            <a:br>
              <a:rPr lang="ru-RU" sz="2000" i="1" dirty="0" smtClean="0">
                <a:solidFill>
                  <a:schemeClr val="tx1"/>
                </a:solidFill>
                <a:latin typeface="Bookman Old Style" pitchFamily="18" charset="0"/>
              </a:rPr>
            </a:br>
            <a:endParaRPr lang="ru-RU" sz="2000" i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72200" y="3810000"/>
            <a:ext cx="2362200" cy="1953064"/>
          </a:xfrm>
        </p:spPr>
        <p:txBody>
          <a:bodyPr>
            <a:normAutofit/>
          </a:bodyPr>
          <a:lstStyle/>
          <a:p>
            <a:pPr algn="l"/>
            <a:endParaRPr lang="ru-RU" sz="1800" dirty="0" smtClean="0"/>
          </a:p>
        </p:txBody>
      </p:sp>
      <p:pic>
        <p:nvPicPr>
          <p:cNvPr id="4" name="Рисунок 3" descr="img13.jpg"/>
          <p:cNvPicPr>
            <a:picLocks noChangeAspect="1"/>
          </p:cNvPicPr>
          <p:nvPr/>
        </p:nvPicPr>
        <p:blipFill>
          <a:blip r:embed="rId3" cstate="print"/>
          <a:srcRect l="4167" t="5556" r="5000" b="5556"/>
          <a:stretch>
            <a:fillRect/>
          </a:stretch>
        </p:blipFill>
        <p:spPr>
          <a:xfrm>
            <a:off x="1714480" y="2428868"/>
            <a:ext cx="5353350" cy="39290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785926"/>
            <a:ext cx="7772400" cy="1470025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latin typeface="Bookman Old Style" pitchFamily="18" charset="0"/>
              </a:rPr>
              <a:t>ТИМУРОВСКИЙ ОТРЯД</a:t>
            </a:r>
            <a:endParaRPr lang="ru-RU" sz="4000" b="1" i="1" dirty="0"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3000372"/>
            <a:ext cx="6400800" cy="1752600"/>
          </a:xfrm>
        </p:spPr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chemeClr val="tx1"/>
                </a:solidFill>
                <a:latin typeface="Bookman Old Style" pitchFamily="18" charset="0"/>
              </a:rPr>
              <a:t>«Новое поколение»</a:t>
            </a:r>
            <a:endParaRPr lang="ru-RU" sz="4800" b="1" i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428604"/>
            <a:ext cx="864399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i="1" dirty="0" smtClean="0">
                <a:latin typeface="Bookman Old Style" pitchFamily="18" charset="0"/>
              </a:rPr>
              <a:t>МУНИЦИПАЛЬНОЕ БЮДЖЕТНОЕ УЧРЕЖДЕНИЕ ДОПОЛНИТЕЛЬНОГО ОБРАЗОВАНИЯ «ЦЕНТР ДОПОЛНИТЕЛЬНОГО ОБРАЗОВАНИЯ «КРАСНОГЛИНСКИЙ»                             ГОРОДСКОГО ОКРУГА САМАРА</a:t>
            </a:r>
          </a:p>
          <a:p>
            <a:pPr algn="ctr"/>
            <a:endParaRPr lang="ru-RU" sz="1400" i="1" dirty="0" smtClean="0">
              <a:latin typeface="Bookman Old Style" pitchFamily="18" charset="0"/>
            </a:endParaRPr>
          </a:p>
          <a:p>
            <a:pPr algn="ctr"/>
            <a:r>
              <a:rPr lang="ru-RU" sz="1400" i="1" dirty="0" smtClean="0">
                <a:latin typeface="Bookman Old Style" pitchFamily="18" charset="0"/>
              </a:rPr>
              <a:t>ПОДРОСТКОВЫЙ КЛУБ «СОВРЕМЕННИК»</a:t>
            </a:r>
          </a:p>
          <a:p>
            <a:endParaRPr lang="ru-RU" i="1" dirty="0"/>
          </a:p>
        </p:txBody>
      </p:sp>
      <p:sp>
        <p:nvSpPr>
          <p:cNvPr id="6" name="TextBox 5"/>
          <p:cNvSpPr txBox="1"/>
          <p:nvPr/>
        </p:nvSpPr>
        <p:spPr>
          <a:xfrm>
            <a:off x="500034" y="4929198"/>
            <a:ext cx="2974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latin typeface="Bookman Old Style" pitchFamily="18" charset="0"/>
              </a:rPr>
              <a:t>Руководитель:</a:t>
            </a:r>
          </a:p>
          <a:p>
            <a:r>
              <a:rPr lang="ru-RU" sz="2000" i="1" dirty="0" smtClean="0">
                <a:latin typeface="Bookman Old Style" pitchFamily="18" charset="0"/>
              </a:rPr>
              <a:t>Волобуева Е.Е.</a:t>
            </a:r>
            <a:endParaRPr lang="ru-RU" sz="2000" i="1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3"/>
          <p:cNvSpPr txBox="1">
            <a:spLocks noGrp="1"/>
          </p:cNvSpPr>
          <p:nvPr>
            <p:ph type="subTitle" idx="4294967295"/>
          </p:nvPr>
        </p:nvSpPr>
        <p:spPr>
          <a:xfrm>
            <a:off x="0" y="0"/>
            <a:ext cx="9001156" cy="4786346"/>
          </a:xfrm>
        </p:spPr>
        <p:txBody>
          <a:bodyPr anchor="ctr" anchorCtr="1">
            <a:normAutofit fontScale="62500" lnSpcReduction="20000"/>
          </a:bodyPr>
          <a:lstStyle/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lnSpc>
                <a:spcPct val="160000"/>
              </a:lnSpc>
              <a:buNone/>
            </a:pPr>
            <a:endParaRPr lang="ru-RU" sz="2900" i="1" dirty="0" smtClean="0">
              <a:latin typeface="Bookman Old Style" pitchFamily="18" charset="0"/>
            </a:endParaRPr>
          </a:p>
          <a:p>
            <a:pPr marL="0" indent="0" algn="ctr">
              <a:lnSpc>
                <a:spcPct val="160000"/>
              </a:lnSpc>
              <a:buNone/>
            </a:pPr>
            <a:endParaRPr lang="ru-RU" sz="2900" i="1" dirty="0" smtClean="0">
              <a:latin typeface="Bookman Old Style" pitchFamily="18" charset="0"/>
            </a:endParaRPr>
          </a:p>
          <a:p>
            <a:pPr marL="0" indent="0" algn="ctr">
              <a:lnSpc>
                <a:spcPct val="160000"/>
              </a:lnSpc>
              <a:buNone/>
            </a:pPr>
            <a:r>
              <a:rPr lang="ru-RU" sz="2900" i="1" dirty="0" smtClean="0">
                <a:latin typeface="Bookman Old Style" pitchFamily="18" charset="0"/>
              </a:rPr>
              <a:t>Давным-давно </a:t>
            </a:r>
            <a:r>
              <a:rPr lang="ru-RU" sz="2900" i="1" dirty="0" err="1" smtClean="0">
                <a:latin typeface="Bookman Old Style" pitchFamily="18" charset="0"/>
              </a:rPr>
              <a:t>Красноглинский</a:t>
            </a:r>
            <a:r>
              <a:rPr lang="ru-RU" sz="2900" i="1" dirty="0" smtClean="0">
                <a:latin typeface="Bookman Old Style" pitchFamily="18" charset="0"/>
              </a:rPr>
              <a:t> район был частью Кировского района.</a:t>
            </a:r>
          </a:p>
          <a:p>
            <a:pPr marL="0" indent="0" algn="ctr">
              <a:lnSpc>
                <a:spcPct val="160000"/>
              </a:lnSpc>
              <a:buNone/>
            </a:pPr>
            <a:r>
              <a:rPr lang="ru-RU" sz="2900" i="1" dirty="0" smtClean="0">
                <a:latin typeface="Bookman Old Style" pitchFamily="18" charset="0"/>
              </a:rPr>
              <a:t>Но обо всём по порядку</a:t>
            </a:r>
            <a:r>
              <a:rPr lang="ru-RU" sz="2900" i="1" dirty="0" smtClean="0">
                <a:latin typeface="Bookman Old Style" pitchFamily="18" charset="0"/>
              </a:rPr>
              <a:t>…</a:t>
            </a:r>
            <a:endParaRPr lang="ru-RU" sz="2900" i="1" dirty="0" smtClean="0">
              <a:latin typeface="Bookman Old Style" pitchFamily="18" charset="0"/>
            </a:endParaRPr>
          </a:p>
          <a:p>
            <a:pPr>
              <a:lnSpc>
                <a:spcPct val="170000"/>
              </a:lnSpc>
              <a:buNone/>
            </a:pPr>
            <a:r>
              <a:rPr lang="ru-RU" sz="2900" i="1" dirty="0" smtClean="0">
                <a:latin typeface="Bookman Old Style" pitchFamily="18" charset="0"/>
              </a:rPr>
              <a:t>     Мы любим свою малую родину и гордимся тем, что живём в самом живописном месте </a:t>
            </a:r>
            <a:r>
              <a:rPr lang="ru-RU" sz="2900" i="1" dirty="0" smtClean="0">
                <a:latin typeface="Bookman Old Style" pitchFamily="18" charset="0"/>
              </a:rPr>
              <a:t>Самары. </a:t>
            </a:r>
            <a:r>
              <a:rPr lang="ru-RU" sz="2900" i="1" dirty="0" err="1" smtClean="0">
                <a:latin typeface="Bookman Old Style" pitchFamily="18" charset="0"/>
              </a:rPr>
              <a:t>Красноглинский</a:t>
            </a:r>
            <a:r>
              <a:rPr lang="ru-RU" sz="2900" i="1" dirty="0" smtClean="0">
                <a:latin typeface="Bookman Old Style" pitchFamily="18" charset="0"/>
              </a:rPr>
              <a:t> район </a:t>
            </a:r>
            <a:r>
              <a:rPr lang="ru-RU" sz="2900" i="1" dirty="0" smtClean="0">
                <a:latin typeface="Bookman Old Style" pitchFamily="18" charset="0"/>
              </a:rPr>
              <a:t>называют </a:t>
            </a:r>
            <a:r>
              <a:rPr lang="ru-RU" sz="2900" i="1" dirty="0" smtClean="0">
                <a:latin typeface="Bookman Old Style" pitchFamily="18" charset="0"/>
              </a:rPr>
              <a:t>«Волжской </a:t>
            </a:r>
            <a:r>
              <a:rPr lang="ru-RU" sz="2900" i="1" dirty="0" smtClean="0">
                <a:latin typeface="Bookman Old Style" pitchFamily="18" charset="0"/>
              </a:rPr>
              <a:t>жемчужиной</a:t>
            </a:r>
            <a:r>
              <a:rPr lang="ru-RU" sz="2900" i="1" dirty="0" smtClean="0">
                <a:latin typeface="Bookman Old Style" pitchFamily="18" charset="0"/>
              </a:rPr>
              <a:t>», так как он </a:t>
            </a:r>
            <a:r>
              <a:rPr lang="ru-RU" sz="2900" i="1" dirty="0" smtClean="0">
                <a:latin typeface="Bookman Old Style" pitchFamily="18" charset="0"/>
              </a:rPr>
              <a:t>является экологической зоной </a:t>
            </a:r>
            <a:r>
              <a:rPr lang="ru-RU" sz="2900" i="1" dirty="0" smtClean="0">
                <a:latin typeface="Bookman Old Style" pitchFamily="18" charset="0"/>
              </a:rPr>
              <a:t>               в </a:t>
            </a:r>
            <a:r>
              <a:rPr lang="ru-RU" sz="2900" i="1" dirty="0" smtClean="0">
                <a:latin typeface="Bookman Old Style" pitchFamily="18" charset="0"/>
              </a:rPr>
              <a:t>черте крупного индустриального центра</a:t>
            </a:r>
          </a:p>
          <a:p>
            <a:pPr>
              <a:lnSpc>
                <a:spcPct val="170000"/>
              </a:lnSpc>
              <a:buNone/>
            </a:pPr>
            <a:endParaRPr lang="ru-RU" sz="2900" i="1" dirty="0" smtClean="0">
              <a:latin typeface="Bookman Old Style" pitchFamily="18" charset="0"/>
            </a:endParaRPr>
          </a:p>
          <a:p>
            <a:pPr>
              <a:lnSpc>
                <a:spcPct val="170000"/>
              </a:lnSpc>
              <a:buNone/>
            </a:pPr>
            <a:endParaRPr lang="ru-RU" sz="2900" i="1" dirty="0" smtClean="0">
              <a:latin typeface="Bookman Old Style" pitchFamily="18" charset="0"/>
            </a:endParaRPr>
          </a:p>
          <a:p>
            <a:pPr>
              <a:lnSpc>
                <a:spcPct val="170000"/>
              </a:lnSpc>
              <a:buNone/>
            </a:pPr>
            <a:endParaRPr lang="ru-RU" sz="2900" i="1" dirty="0" smtClean="0">
              <a:latin typeface="Bookman Old Style" pitchFamily="18" charset="0"/>
            </a:endParaRPr>
          </a:p>
          <a:p>
            <a:pPr>
              <a:lnSpc>
                <a:spcPct val="170000"/>
              </a:lnSpc>
              <a:buNone/>
            </a:pPr>
            <a:endParaRPr lang="ru-RU" sz="2900" i="1" dirty="0" smtClean="0">
              <a:latin typeface="Bookman Old Style" pitchFamily="18" charset="0"/>
            </a:endParaRPr>
          </a:p>
          <a:p>
            <a:pPr>
              <a:lnSpc>
                <a:spcPct val="170000"/>
              </a:lnSpc>
              <a:buNone/>
            </a:pPr>
            <a:endParaRPr lang="ru-RU" sz="2900" i="1" dirty="0" smtClean="0">
              <a:latin typeface="Bookman Old Style" pitchFamily="18" charset="0"/>
            </a:endParaRPr>
          </a:p>
          <a:p>
            <a:pPr>
              <a:lnSpc>
                <a:spcPct val="170000"/>
              </a:lnSpc>
              <a:buNone/>
            </a:pPr>
            <a:endParaRPr lang="ru-RU" sz="2900" i="1" dirty="0" smtClean="0">
              <a:latin typeface="Bookman Old Style" pitchFamily="18" charset="0"/>
            </a:endParaRPr>
          </a:p>
        </p:txBody>
      </p:sp>
      <p:pic>
        <p:nvPicPr>
          <p:cNvPr id="4" name="Рисунок 3" descr="0REcQLtAGo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57422" y="3214686"/>
            <a:ext cx="4500594" cy="3375446"/>
          </a:xfrm>
          <a:prstGeom prst="rect">
            <a:avLst/>
          </a:prstGeom>
        </p:spPr>
      </p:pic>
      <p:pic>
        <p:nvPicPr>
          <p:cNvPr id="6" name="Рисунок 5" descr="firestock_pearl_22907201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6" y="4000504"/>
            <a:ext cx="1828813" cy="1143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одержимое 13"/>
          <p:cNvSpPr>
            <a:spLocks noGrp="1"/>
          </p:cNvSpPr>
          <p:nvPr>
            <p:ph idx="1"/>
          </p:nvPr>
        </p:nvSpPr>
        <p:spPr>
          <a:xfrm>
            <a:off x="0" y="142852"/>
            <a:ext cx="9001156" cy="1928826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70000"/>
              </a:lnSpc>
              <a:buNone/>
            </a:pPr>
            <a:r>
              <a:rPr lang="ru-RU" i="1" dirty="0" smtClean="0">
                <a:latin typeface="Bookman Old Style" pitchFamily="18" charset="0"/>
              </a:rPr>
              <a:t>    </a:t>
            </a:r>
            <a:r>
              <a:rPr lang="ru-RU" sz="2900" i="1" dirty="0" smtClean="0">
                <a:latin typeface="Bookman Old Style" pitchFamily="18" charset="0"/>
              </a:rPr>
              <a:t>Особенности расположения и удивительная природа создают благоприятные условия для развития </a:t>
            </a:r>
            <a:r>
              <a:rPr lang="ru-RU" sz="2900" i="1" dirty="0" smtClean="0">
                <a:latin typeface="Bookman Old Style" pitchFamily="18" charset="0"/>
              </a:rPr>
              <a:t>туризма и спорта. На </a:t>
            </a:r>
            <a:r>
              <a:rPr lang="ru-RU" sz="2900" i="1" dirty="0" smtClean="0">
                <a:latin typeface="Bookman Old Style" pitchFamily="18" charset="0"/>
              </a:rPr>
              <a:t>территории района расположены </a:t>
            </a:r>
            <a:r>
              <a:rPr lang="ru-RU" sz="2900" i="1" dirty="0" smtClean="0">
                <a:latin typeface="Bookman Old Style" pitchFamily="18" charset="0"/>
              </a:rPr>
              <a:t>достопримечательности, </a:t>
            </a:r>
            <a:r>
              <a:rPr lang="ru-RU" sz="2900" i="1" dirty="0" smtClean="0">
                <a:latin typeface="Bookman Old Style" pitchFamily="18" charset="0"/>
              </a:rPr>
              <a:t>а также, </a:t>
            </a:r>
            <a:r>
              <a:rPr lang="ru-RU" sz="2900" i="1" dirty="0" smtClean="0">
                <a:latin typeface="Bookman Old Style" pitchFamily="18" charset="0"/>
              </a:rPr>
              <a:t>лыжные </a:t>
            </a:r>
            <a:r>
              <a:rPr lang="ru-RU" sz="2900" i="1" dirty="0" smtClean="0">
                <a:latin typeface="Bookman Old Style" pitchFamily="18" charset="0"/>
              </a:rPr>
              <a:t>и горнолыжные базы, </a:t>
            </a:r>
            <a:r>
              <a:rPr lang="ru-RU" sz="2900" i="1" dirty="0" smtClean="0">
                <a:latin typeface="Bookman Old Style" pitchFamily="18" charset="0"/>
              </a:rPr>
              <a:t>где </a:t>
            </a:r>
            <a:r>
              <a:rPr lang="ru-RU" sz="2900" i="1" dirty="0" smtClean="0">
                <a:latin typeface="Bookman Old Style" pitchFamily="18" charset="0"/>
              </a:rPr>
              <a:t>проводятся соревнования различного уровня</a:t>
            </a:r>
            <a:endParaRPr lang="ru-RU" sz="2900" dirty="0" smtClean="0">
              <a:latin typeface="Bookman Old Style" pitchFamily="18" charset="0"/>
            </a:endParaRPr>
          </a:p>
          <a:p>
            <a:pPr marL="0" indent="0">
              <a:lnSpc>
                <a:spcPct val="160000"/>
              </a:lnSpc>
              <a:buNone/>
            </a:pPr>
            <a:endParaRPr lang="ru-RU" i="1" dirty="0" smtClean="0">
              <a:latin typeface="Bookman Old Style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15" name="Рисунок 14" descr="изображение_viber_2022-03-10_10-33-58-48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71736" y="2571744"/>
            <a:ext cx="1857388" cy="2520628"/>
          </a:xfrm>
          <a:prstGeom prst="rect">
            <a:avLst/>
          </a:prstGeom>
        </p:spPr>
      </p:pic>
      <p:pic>
        <p:nvPicPr>
          <p:cNvPr id="16" name="Рисунок 15" descr="изображение_viber_2022-03-10_10-53-23-72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2571744"/>
            <a:ext cx="1875247" cy="2500329"/>
          </a:xfrm>
          <a:prstGeom prst="rect">
            <a:avLst/>
          </a:prstGeom>
        </p:spPr>
      </p:pic>
      <p:pic>
        <p:nvPicPr>
          <p:cNvPr id="17" name="Рисунок 16" descr="q5-W15hOxb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86314" y="4143380"/>
            <a:ext cx="1821669" cy="2428892"/>
          </a:xfrm>
          <a:prstGeom prst="rect">
            <a:avLst/>
          </a:prstGeom>
        </p:spPr>
      </p:pic>
      <p:pic>
        <p:nvPicPr>
          <p:cNvPr id="19" name="Рисунок 18" descr="suS6QJnKL_I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429256" y="2071678"/>
            <a:ext cx="2524111" cy="1893083"/>
          </a:xfrm>
          <a:prstGeom prst="rect">
            <a:avLst/>
          </a:prstGeom>
        </p:spPr>
      </p:pic>
      <p:pic>
        <p:nvPicPr>
          <p:cNvPr id="20" name="Рисунок 19" descr="H82uIHVQCjA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929454" y="4143380"/>
            <a:ext cx="1821669" cy="24288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2000" r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-357214"/>
            <a:ext cx="8858280" cy="5572164"/>
          </a:xfrm>
        </p:spPr>
        <p:txBody>
          <a:bodyPr>
            <a:normAutofit/>
          </a:bodyPr>
          <a:lstStyle/>
          <a:p>
            <a:pPr algn="l"/>
            <a:r>
              <a:rPr lang="ru-RU" sz="1800" i="1" dirty="0" smtClean="0">
                <a:latin typeface="Bookman Old Style" pitchFamily="18" charset="0"/>
              </a:rPr>
              <a:t>Как всё начиналось?  Активное освоение территории будущего </a:t>
            </a:r>
            <a:r>
              <a:rPr lang="ru-RU" sz="1800" i="1" dirty="0" err="1" smtClean="0">
                <a:latin typeface="Bookman Old Style" pitchFamily="18" charset="0"/>
              </a:rPr>
              <a:t>Краноглинского</a:t>
            </a:r>
            <a:r>
              <a:rPr lang="ru-RU" sz="1800" i="1" dirty="0" smtClean="0">
                <a:latin typeface="Bookman Old Style" pitchFamily="18" charset="0"/>
              </a:rPr>
              <a:t> района началось в 30-е годы ХХ в. в связи с планами строительства Куйбышевского </a:t>
            </a:r>
            <a:r>
              <a:rPr lang="ru-RU" sz="1800" i="1" dirty="0" smtClean="0">
                <a:latin typeface="Bookman Old Style" pitchFamily="18" charset="0"/>
              </a:rPr>
              <a:t>гидроузла, хотя </a:t>
            </a:r>
            <a:r>
              <a:rPr lang="ru-RU" sz="1800" i="1" dirty="0" smtClean="0">
                <a:latin typeface="Bookman Old Style" pitchFamily="18" charset="0"/>
              </a:rPr>
              <a:t>есть мнение, что здесь должен был </a:t>
            </a:r>
            <a:r>
              <a:rPr lang="ru-RU" sz="1800" i="1" dirty="0" smtClean="0">
                <a:latin typeface="Bookman Old Style" pitchFamily="18" charset="0"/>
              </a:rPr>
              <a:t>разместиться </a:t>
            </a:r>
            <a:r>
              <a:rPr lang="ru-RU" sz="1800" i="1" dirty="0" smtClean="0">
                <a:latin typeface="Bookman Old Style" pitchFamily="18" charset="0"/>
              </a:rPr>
              <a:t>оборонный завод. От этих планов отказались, успели построить только жилой посёлок и комплекс управления Куйбышевским гидроузлом. Так появился посёлок Управленческий - административный центр </a:t>
            </a:r>
            <a:r>
              <a:rPr lang="ru-RU" sz="1800" i="1" dirty="0" err="1" smtClean="0">
                <a:latin typeface="Bookman Old Style" pitchFamily="18" charset="0"/>
              </a:rPr>
              <a:t>Красноглинского</a:t>
            </a:r>
            <a:r>
              <a:rPr lang="ru-RU" sz="1800" i="1" dirty="0" smtClean="0">
                <a:latin typeface="Bookman Old Style" pitchFamily="18" charset="0"/>
              </a:rPr>
              <a:t> района, где мы сейчас живём.  Благодаря деятельности Николая Дмитриевича Кузнецова, выдающегося конструктора и учёного, который занимался не только развитием завода, посёлок превратился в небольшой город. Именно  Николай Дмитриевич Кузнецов доказал необходимость выделения из Кировского района г. Куйбышева трёх посёлков: Красная Глинка, Управленческий и </a:t>
            </a:r>
            <a:r>
              <a:rPr lang="ru-RU" sz="1800" i="1" dirty="0" err="1" smtClean="0">
                <a:latin typeface="Bookman Old Style" pitchFamily="18" charset="0"/>
              </a:rPr>
              <a:t>Мехзавод</a:t>
            </a:r>
            <a:r>
              <a:rPr lang="ru-RU" sz="1800" i="1" dirty="0" smtClean="0">
                <a:latin typeface="Bookman Old Style" pitchFamily="18" charset="0"/>
              </a:rPr>
              <a:t> в самостоятельный </a:t>
            </a:r>
            <a:r>
              <a:rPr lang="ru-RU" sz="1800" i="1" dirty="0" err="1" smtClean="0">
                <a:latin typeface="Bookman Old Style" pitchFamily="18" charset="0"/>
              </a:rPr>
              <a:t>Красноглинский</a:t>
            </a:r>
            <a:r>
              <a:rPr lang="ru-RU" sz="1800" i="1" dirty="0" smtClean="0">
                <a:latin typeface="Bookman Old Style" pitchFamily="18" charset="0"/>
              </a:rPr>
              <a:t> район. А сейчас посёлков шесть: </a:t>
            </a:r>
            <a:r>
              <a:rPr lang="ru-RU" sz="1800" i="1" dirty="0" err="1" smtClean="0">
                <a:latin typeface="Bookman Old Style" pitchFamily="18" charset="0"/>
              </a:rPr>
              <a:t>Мехзавод</a:t>
            </a:r>
            <a:r>
              <a:rPr lang="ru-RU" sz="1800" i="1" dirty="0" smtClean="0">
                <a:latin typeface="Bookman Old Style" pitchFamily="18" charset="0"/>
              </a:rPr>
              <a:t>, Козелки, Управленческий, Красная Глинка, Берёза, Прибрежный и Ясная Поляна. </a:t>
            </a:r>
            <a:br>
              <a:rPr lang="ru-RU" sz="1800" i="1" dirty="0" smtClean="0">
                <a:latin typeface="Bookman Old Style" pitchFamily="18" charset="0"/>
              </a:rPr>
            </a:br>
            <a:endParaRPr lang="ru-RU" sz="1800" i="1" dirty="0">
              <a:latin typeface="Bookman Old Style" pitchFamily="18" charset="0"/>
            </a:endParaRPr>
          </a:p>
        </p:txBody>
      </p:sp>
      <p:pic>
        <p:nvPicPr>
          <p:cNvPr id="14" name="Рисунок 13" descr="img8.jpg"/>
          <p:cNvPicPr>
            <a:picLocks noChangeAspect="1"/>
          </p:cNvPicPr>
          <p:nvPr/>
        </p:nvPicPr>
        <p:blipFill>
          <a:blip r:embed="rId3" cstate="print"/>
          <a:srcRect l="58594" t="15625" r="5468" b="17708"/>
          <a:stretch>
            <a:fillRect/>
          </a:stretch>
        </p:blipFill>
        <p:spPr>
          <a:xfrm>
            <a:off x="7143768" y="4286256"/>
            <a:ext cx="1500198" cy="2087232"/>
          </a:xfrm>
          <a:prstGeom prst="rect">
            <a:avLst/>
          </a:prstGeom>
        </p:spPr>
      </p:pic>
      <p:pic>
        <p:nvPicPr>
          <p:cNvPr id="4" name="Рисунок 3" descr="Фотка_85887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4429132"/>
            <a:ext cx="3220240" cy="2203322"/>
          </a:xfrm>
          <a:prstGeom prst="rect">
            <a:avLst/>
          </a:prstGeom>
        </p:spPr>
      </p:pic>
      <p:pic>
        <p:nvPicPr>
          <p:cNvPr id="5" name="Рисунок 4" descr="Фотка_85886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643306" y="4429132"/>
            <a:ext cx="3271461" cy="2238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14290"/>
            <a:ext cx="9286940" cy="4071958"/>
          </a:xfrm>
        </p:spPr>
        <p:txBody>
          <a:bodyPr>
            <a:noAutofit/>
          </a:bodyPr>
          <a:lstStyle/>
          <a:p>
            <a:pPr algn="l"/>
            <a:r>
              <a:rPr lang="ru-RU" sz="2000" i="1" dirty="0" smtClean="0">
                <a:latin typeface="Bookman Old Style" pitchFamily="18" charset="0"/>
              </a:rPr>
              <a:t>Благодаря Н.Д.Кузнецову в посёлке Управленческом появились</a:t>
            </a:r>
            <a:br>
              <a:rPr lang="ru-RU" sz="2000" i="1" dirty="0" smtClean="0">
                <a:latin typeface="Bookman Old Style" pitchFamily="18" charset="0"/>
              </a:rPr>
            </a:br>
            <a:r>
              <a:rPr lang="ru-RU" sz="2000" i="1" dirty="0" smtClean="0">
                <a:latin typeface="Bookman Old Style" pitchFamily="18" charset="0"/>
              </a:rPr>
              <a:t> - Дом  Культуры «Чайка»</a:t>
            </a:r>
            <a:br>
              <a:rPr lang="ru-RU" sz="2000" i="1" dirty="0" smtClean="0">
                <a:latin typeface="Bookman Old Style" pitchFamily="18" charset="0"/>
              </a:rPr>
            </a:br>
            <a:r>
              <a:rPr lang="ru-RU" sz="2000" i="1" dirty="0" smtClean="0">
                <a:latin typeface="Bookman Old Style" pitchFamily="18" charset="0"/>
              </a:rPr>
              <a:t> - кинотеатр «Космос»</a:t>
            </a:r>
            <a:br>
              <a:rPr lang="ru-RU" sz="2000" i="1" dirty="0" smtClean="0">
                <a:latin typeface="Bookman Old Style" pitchFamily="18" charset="0"/>
              </a:rPr>
            </a:br>
            <a:r>
              <a:rPr lang="ru-RU" sz="2000" i="1" dirty="0" smtClean="0">
                <a:latin typeface="Bookman Old Style" pitchFamily="18" charset="0"/>
              </a:rPr>
              <a:t> - лыжная база «Чайка»</a:t>
            </a:r>
            <a:br>
              <a:rPr lang="ru-RU" sz="2000" i="1" dirty="0" smtClean="0">
                <a:latin typeface="Bookman Old Style" pitchFamily="18" charset="0"/>
              </a:rPr>
            </a:br>
            <a:r>
              <a:rPr lang="ru-RU" sz="2000" i="1" dirty="0" smtClean="0">
                <a:latin typeface="Bookman Old Style" pitchFamily="18" charset="0"/>
              </a:rPr>
              <a:t> - стадион «Чайка»</a:t>
            </a:r>
            <a:br>
              <a:rPr lang="ru-RU" sz="2000" i="1" dirty="0" smtClean="0">
                <a:latin typeface="Bookman Old Style" pitchFamily="18" charset="0"/>
              </a:rPr>
            </a:br>
            <a:r>
              <a:rPr lang="ru-RU" sz="2000" i="1" dirty="0" smtClean="0">
                <a:latin typeface="Bookman Old Style" pitchFamily="18" charset="0"/>
              </a:rPr>
              <a:t> - больницы, санатории, базы отдыха, детский сад</a:t>
            </a:r>
            <a:br>
              <a:rPr lang="ru-RU" sz="2000" i="1" dirty="0" smtClean="0">
                <a:latin typeface="Bookman Old Style" pitchFamily="18" charset="0"/>
              </a:rPr>
            </a:br>
            <a:r>
              <a:rPr lang="ru-RU" sz="2000" i="1" dirty="0" smtClean="0">
                <a:latin typeface="Bookman Old Style" pitchFamily="18" charset="0"/>
              </a:rPr>
              <a:t>Сейчас его именем названа одна из улиц в посёлке Управленческом </a:t>
            </a:r>
            <a:br>
              <a:rPr lang="ru-RU" sz="2000" i="1" dirty="0" smtClean="0">
                <a:latin typeface="Bookman Old Style" pitchFamily="18" charset="0"/>
              </a:rPr>
            </a:br>
            <a:r>
              <a:rPr lang="ru-RU" sz="2000" dirty="0" smtClean="0">
                <a:latin typeface="Bookman Old Style" pitchFamily="18" charset="0"/>
              </a:rPr>
              <a:t/>
            </a:r>
            <a:br>
              <a:rPr lang="ru-RU" sz="2000" dirty="0" smtClean="0">
                <a:latin typeface="Bookman Old Style" pitchFamily="18" charset="0"/>
              </a:rPr>
            </a:br>
            <a:r>
              <a:rPr lang="ru-RU" sz="2000" i="1" dirty="0" smtClean="0">
                <a:latin typeface="Bookman Old Style" pitchFamily="18" charset="0"/>
              </a:rPr>
              <a:t/>
            </a:r>
            <a:br>
              <a:rPr lang="ru-RU" sz="2000" i="1" dirty="0" smtClean="0">
                <a:latin typeface="Bookman Old Style" pitchFamily="18" charset="0"/>
              </a:rPr>
            </a:br>
            <a:endParaRPr lang="ru-RU" sz="2000" dirty="0">
              <a:latin typeface="Bookman Old Style" pitchFamily="18" charset="0"/>
            </a:endParaRPr>
          </a:p>
        </p:txBody>
      </p:sp>
      <p:pic>
        <p:nvPicPr>
          <p:cNvPr id="16" name="Содержимое 15" descr="dk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85786" y="3107528"/>
            <a:ext cx="2357454" cy="1768091"/>
          </a:xfrm>
          <a:prstGeom prst="rect">
            <a:avLst/>
          </a:prstGeom>
        </p:spPr>
      </p:pic>
      <p:pic>
        <p:nvPicPr>
          <p:cNvPr id="18" name="Рисунок 17" descr="2OH8hTpsx5Q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43306" y="3071810"/>
            <a:ext cx="2857520" cy="1780658"/>
          </a:xfrm>
          <a:prstGeom prst="rect">
            <a:avLst/>
          </a:prstGeom>
        </p:spPr>
      </p:pic>
      <p:pic>
        <p:nvPicPr>
          <p:cNvPr id="20" name="Рисунок 19" descr="stadion-chaika-pre-wm-01.jpg"/>
          <p:cNvPicPr>
            <a:picLocks noChangeAspect="1"/>
          </p:cNvPicPr>
          <p:nvPr/>
        </p:nvPicPr>
        <p:blipFill>
          <a:blip r:embed="rId5" cstate="print"/>
          <a:srcRect b="7102"/>
          <a:stretch>
            <a:fillRect/>
          </a:stretch>
        </p:blipFill>
        <p:spPr>
          <a:xfrm>
            <a:off x="500034" y="5072074"/>
            <a:ext cx="2714644" cy="1679877"/>
          </a:xfrm>
          <a:prstGeom prst="rect">
            <a:avLst/>
          </a:prstGeom>
        </p:spPr>
      </p:pic>
      <p:pic>
        <p:nvPicPr>
          <p:cNvPr id="21" name="Рисунок 20" descr="XXL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643306" y="5000636"/>
            <a:ext cx="2857520" cy="1674328"/>
          </a:xfrm>
          <a:prstGeom prst="rect">
            <a:avLst/>
          </a:prstGeom>
        </p:spPr>
      </p:pic>
      <p:pic>
        <p:nvPicPr>
          <p:cNvPr id="22" name="Рисунок 21" descr="изображение_viber_2022-03-10_11-47-38-977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965173" y="3786190"/>
            <a:ext cx="1982405" cy="26432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500230" y="1428736"/>
            <a:ext cx="8229600" cy="1143000"/>
          </a:xfrm>
        </p:spPr>
        <p:txBody>
          <a:bodyPr>
            <a:normAutofit/>
          </a:bodyPr>
          <a:lstStyle/>
          <a:p>
            <a:endParaRPr lang="ru-RU" sz="4000" dirty="0">
              <a:latin typeface="Bookman Old Style" pitchFamily="18" charset="0"/>
            </a:endParaRPr>
          </a:p>
        </p:txBody>
      </p:sp>
      <p:pic>
        <p:nvPicPr>
          <p:cNvPr id="4" name="Содержимое 3" descr="imag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8986" r="6278" b="4000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357158" y="642918"/>
            <a:ext cx="8643998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i="1" dirty="0" smtClean="0">
                <a:latin typeface="Bookman Old Style" pitchFamily="18" charset="0"/>
              </a:rPr>
              <a:t>Мы гордимся нашим </a:t>
            </a:r>
            <a:r>
              <a:rPr lang="ru-RU" i="1" smtClean="0">
                <a:latin typeface="Bookman Old Style" pitchFamily="18" charset="0"/>
              </a:rPr>
              <a:t>земляком - </a:t>
            </a:r>
            <a:r>
              <a:rPr lang="ru-RU" i="1" dirty="0" smtClean="0">
                <a:latin typeface="Bookman Old Style" pitchFamily="18" charset="0"/>
              </a:rPr>
              <a:t>Н.Д. </a:t>
            </a:r>
            <a:r>
              <a:rPr lang="ru-RU" i="1" dirty="0" smtClean="0">
                <a:latin typeface="Bookman Old Style" pitchFamily="18" charset="0"/>
              </a:rPr>
              <a:t>К</a:t>
            </a:r>
            <a:r>
              <a:rPr lang="ru-RU" i="1" dirty="0" smtClean="0">
                <a:latin typeface="Bookman Old Style" pitchFamily="18" charset="0"/>
              </a:rPr>
              <a:t>узнецовым! </a:t>
            </a:r>
          </a:p>
          <a:p>
            <a:pPr>
              <a:lnSpc>
                <a:spcPct val="150000"/>
              </a:lnSpc>
            </a:pPr>
            <a:r>
              <a:rPr lang="ru-RU" i="1" dirty="0" smtClean="0">
                <a:latin typeface="Bookman Old Style" pitchFamily="18" charset="0"/>
              </a:rPr>
              <a:t>Всю </a:t>
            </a:r>
            <a:r>
              <a:rPr lang="ru-RU" i="1" dirty="0" smtClean="0">
                <a:latin typeface="Bookman Old Style" pitchFamily="18" charset="0"/>
              </a:rPr>
              <a:t>жизнь Н.Д</a:t>
            </a:r>
            <a:r>
              <a:rPr lang="ru-RU" i="1" dirty="0" smtClean="0">
                <a:latin typeface="Bookman Old Style" pitchFamily="18" charset="0"/>
              </a:rPr>
              <a:t>. Кузнецов ремонтировал </a:t>
            </a:r>
            <a:r>
              <a:rPr lang="ru-RU" i="1" dirty="0" smtClean="0">
                <a:latin typeface="Bookman Old Style" pitchFamily="18" charset="0"/>
              </a:rPr>
              <a:t>и дорабатывал </a:t>
            </a:r>
            <a:r>
              <a:rPr lang="ru-RU" i="1" dirty="0" smtClean="0">
                <a:latin typeface="Bookman Old Style" pitchFamily="18" charset="0"/>
              </a:rPr>
              <a:t>двигатели, а также, </a:t>
            </a:r>
            <a:r>
              <a:rPr lang="ru-RU" i="1" dirty="0" smtClean="0">
                <a:latin typeface="Bookman Old Style" pitchFamily="18" charset="0"/>
              </a:rPr>
              <a:t>непрерывно работал над созданием новых, более мощных, более совершенных и современных аппаратов для боевых самолётов, а также, новых качественных двигателей, которыми работники космической промышленности пользуются до сих </a:t>
            </a:r>
            <a:r>
              <a:rPr lang="ru-RU" i="1" dirty="0" smtClean="0">
                <a:latin typeface="Bookman Old Style" pitchFamily="18" charset="0"/>
              </a:rPr>
              <a:t>пор.</a:t>
            </a:r>
            <a:r>
              <a:rPr lang="ru-RU" i="1" dirty="0" smtClean="0">
                <a:latin typeface="Bookman Old Style" pitchFamily="18" charset="0"/>
              </a:rPr>
              <a:t> Имя «Николай Кузнецов» носит стратегический бомбардировщик </a:t>
            </a:r>
            <a:r>
              <a:rPr lang="ru-RU" i="1" dirty="0" smtClean="0">
                <a:latin typeface="Bookman Old Style" pitchFamily="18" charset="0"/>
              </a:rPr>
              <a:t>Ту-160</a:t>
            </a:r>
            <a:endParaRPr lang="ru-RU" i="1" dirty="0" smtClean="0">
              <a:latin typeface="Bookman Old Style" pitchFamily="18" charset="0"/>
            </a:endParaRPr>
          </a:p>
          <a:p>
            <a:endParaRPr lang="ru-RU" dirty="0"/>
          </a:p>
        </p:txBody>
      </p:sp>
      <p:pic>
        <p:nvPicPr>
          <p:cNvPr id="6" name="Рисунок 5" descr="Maks-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4071942"/>
            <a:ext cx="4825280" cy="2123123"/>
          </a:xfrm>
          <a:prstGeom prst="rect">
            <a:avLst/>
          </a:prstGeom>
        </p:spPr>
      </p:pic>
      <p:pic>
        <p:nvPicPr>
          <p:cNvPr id="8" name="Содержимое 3" descr="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00760" y="3786190"/>
            <a:ext cx="2116423" cy="28794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357166"/>
            <a:ext cx="8643966" cy="1214446"/>
          </a:xfrm>
        </p:spPr>
        <p:txBody>
          <a:bodyPr>
            <a:noAutofit/>
          </a:bodyPr>
          <a:lstStyle/>
          <a:p>
            <a:pPr algn="l"/>
            <a:r>
              <a:rPr lang="ru-RU" sz="2400" i="1" dirty="0" smtClean="0">
                <a:latin typeface="Bookman Old Style" pitchFamily="18" charset="0"/>
              </a:rPr>
              <a:t>Мы хотим, чтоб наш район оставался красивым и ухоженным, поэтому заботимся </a:t>
            </a:r>
            <a:r>
              <a:rPr lang="ru-RU" sz="2400" i="1" dirty="0" smtClean="0">
                <a:latin typeface="Bookman Old Style" pitchFamily="18" charset="0"/>
              </a:rPr>
              <a:t>чистоте и </a:t>
            </a:r>
            <a:r>
              <a:rPr lang="ru-RU" sz="2400" i="1" dirty="0" smtClean="0">
                <a:latin typeface="Bookman Old Style" pitchFamily="18" charset="0"/>
              </a:rPr>
              <a:t>порядке, а также, о братьях наших меньших </a:t>
            </a:r>
            <a:endParaRPr lang="ru-RU" sz="2400" i="1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2214554"/>
            <a:ext cx="285752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2786058"/>
            <a:ext cx="2833706" cy="2125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3240" y="1785926"/>
            <a:ext cx="285752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71802" y="4143380"/>
            <a:ext cx="295277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357298"/>
            <a:ext cx="8229600" cy="4071966"/>
          </a:xfrm>
        </p:spPr>
        <p:txBody>
          <a:bodyPr>
            <a:normAutofit fontScale="90000"/>
          </a:bodyPr>
          <a:lstStyle/>
          <a:p>
            <a:r>
              <a:rPr lang="ru-RU" sz="5300" dirty="0" smtClean="0">
                <a:latin typeface="Bookman Old Style" pitchFamily="18" charset="0"/>
              </a:rPr>
              <a:t/>
            </a:r>
            <a:br>
              <a:rPr lang="ru-RU" sz="5300" dirty="0" smtClean="0">
                <a:latin typeface="Bookman Old Style" pitchFamily="18" charset="0"/>
              </a:rPr>
            </a:br>
            <a:r>
              <a:rPr lang="ru-RU" sz="5300" dirty="0" smtClean="0">
                <a:latin typeface="Bookman Old Style" pitchFamily="18" charset="0"/>
              </a:rPr>
              <a:t/>
            </a:r>
            <a:br>
              <a:rPr lang="ru-RU" sz="5300" dirty="0" smtClean="0">
                <a:latin typeface="Bookman Old Style" pitchFamily="18" charset="0"/>
              </a:rPr>
            </a:br>
            <a:r>
              <a:rPr lang="ru-RU" sz="5300" dirty="0" smtClean="0">
                <a:latin typeface="Bookman Old Style" pitchFamily="18" charset="0"/>
              </a:rPr>
              <a:t/>
            </a:r>
            <a:br>
              <a:rPr lang="ru-RU" sz="5300" dirty="0" smtClean="0">
                <a:latin typeface="Bookman Old Style" pitchFamily="18" charset="0"/>
              </a:rPr>
            </a:br>
            <a:r>
              <a:rPr lang="ru-RU" sz="3100" i="1" dirty="0" smtClean="0">
                <a:latin typeface="Bookman Old Style" pitchFamily="18" charset="0"/>
              </a:rPr>
              <a:t>Наш адрес:</a:t>
            </a:r>
            <a:br>
              <a:rPr lang="ru-RU" sz="3100" i="1" dirty="0" smtClean="0">
                <a:latin typeface="Bookman Old Style" pitchFamily="18" charset="0"/>
              </a:rPr>
            </a:br>
            <a:r>
              <a:rPr lang="ru-RU" sz="3100" i="1" dirty="0" smtClean="0">
                <a:latin typeface="Bookman Old Style" pitchFamily="18" charset="0"/>
              </a:rPr>
              <a:t>г. Самара ул. С. Лазо </a:t>
            </a:r>
            <a:r>
              <a:rPr lang="ru-RU" sz="3100" i="1" dirty="0" smtClean="0">
                <a:latin typeface="Bookman Old Style" pitchFamily="18" charset="0"/>
              </a:rPr>
              <a:t>д.6/16 </a:t>
            </a:r>
            <a:r>
              <a:rPr lang="ru-RU" sz="3100" i="1" dirty="0" smtClean="0">
                <a:latin typeface="Bookman Old Style" pitchFamily="18" charset="0"/>
              </a:rPr>
              <a:t>кв.62</a:t>
            </a:r>
            <a:br>
              <a:rPr lang="ru-RU" sz="3100" i="1" dirty="0" smtClean="0">
                <a:latin typeface="Bookman Old Style" pitchFamily="18" charset="0"/>
              </a:rPr>
            </a:br>
            <a:r>
              <a:rPr lang="ru-RU" sz="3100" i="1" dirty="0" smtClean="0">
                <a:latin typeface="Bookman Old Style" pitchFamily="18" charset="0"/>
              </a:rPr>
              <a:t>т.:8 92 777 85 222</a:t>
            </a:r>
            <a:br>
              <a:rPr lang="ru-RU" sz="3100" i="1" dirty="0" smtClean="0">
                <a:latin typeface="Bookman Old Style" pitchFamily="18" charset="0"/>
              </a:rPr>
            </a:br>
            <a:r>
              <a:rPr lang="ru-RU" sz="3100" i="1" dirty="0" smtClean="0">
                <a:latin typeface="Bookman Old Style" pitchFamily="18" charset="0"/>
              </a:rPr>
              <a:t/>
            </a:r>
            <a:br>
              <a:rPr lang="ru-RU" sz="3100" i="1" dirty="0" smtClean="0">
                <a:latin typeface="Bookman Old Style" pitchFamily="18" charset="0"/>
              </a:rPr>
            </a:br>
            <a:r>
              <a:rPr lang="ru-RU" sz="3100" i="1" dirty="0" smtClean="0">
                <a:latin typeface="Bookman Old Style" pitchFamily="18" charset="0"/>
              </a:rPr>
              <a:t>Наша страничка </a:t>
            </a:r>
            <a:r>
              <a:rPr lang="ru-RU" sz="3100" i="1" dirty="0" err="1" smtClean="0">
                <a:latin typeface="Bookman Old Style" pitchFamily="18" charset="0"/>
              </a:rPr>
              <a:t>ВКонтакте</a:t>
            </a:r>
            <a:r>
              <a:rPr lang="ru-RU" sz="3100" i="1" dirty="0" smtClean="0">
                <a:latin typeface="Bookman Old Style" pitchFamily="18" charset="0"/>
              </a:rPr>
              <a:t>:</a:t>
            </a:r>
            <a:r>
              <a:rPr lang="ru-RU" sz="3600" dirty="0" smtClean="0">
                <a:latin typeface="Bookman Old Style" pitchFamily="18" charset="0"/>
              </a:rPr>
              <a:t/>
            </a:r>
            <a:br>
              <a:rPr lang="ru-RU" sz="3600" dirty="0" smtClean="0">
                <a:latin typeface="Bookman Old Style" pitchFamily="18" charset="0"/>
              </a:rPr>
            </a:br>
            <a:r>
              <a:rPr lang="en-US" sz="3600" i="1" dirty="0" smtClean="0">
                <a:latin typeface="Bookman Old Style" pitchFamily="18" charset="0"/>
              </a:rPr>
              <a:t>https</a:t>
            </a:r>
            <a:r>
              <a:rPr lang="ru-RU" sz="3600" i="1" dirty="0" smtClean="0">
                <a:latin typeface="Bookman Old Style" pitchFamily="18" charset="0"/>
                <a:sym typeface="Wingdings" pitchFamily="2" charset="2"/>
              </a:rPr>
              <a:t>://</a:t>
            </a:r>
            <a:r>
              <a:rPr lang="en-US" sz="3600" i="1" dirty="0" smtClean="0">
                <a:latin typeface="Bookman Old Style" pitchFamily="18" charset="0"/>
                <a:sym typeface="Wingdings" pitchFamily="2" charset="2"/>
              </a:rPr>
              <a:t>vk</a:t>
            </a:r>
            <a:r>
              <a:rPr lang="en-US" sz="3600" i="1" dirty="0" smtClean="0">
                <a:latin typeface="Bookman Old Style" pitchFamily="18" charset="0"/>
                <a:sym typeface="Wingdings" pitchFamily="2" charset="2"/>
              </a:rPr>
              <a:t>.</a:t>
            </a:r>
            <a:r>
              <a:rPr lang="en-US" sz="3600" i="1" dirty="0" smtClean="0">
                <a:latin typeface="Bookman Old Style" pitchFamily="18" charset="0"/>
                <a:sym typeface="Wingdings" pitchFamily="2" charset="2"/>
              </a:rPr>
              <a:t>com</a:t>
            </a:r>
            <a:r>
              <a:rPr lang="ru-RU" sz="3600" i="1" dirty="0" smtClean="0">
                <a:latin typeface="Bookman Old Style" pitchFamily="18" charset="0"/>
                <a:sym typeface="Wingdings" pitchFamily="2" charset="2"/>
              </a:rPr>
              <a:t>/</a:t>
            </a:r>
            <a:r>
              <a:rPr lang="en-US" sz="3600" i="1" dirty="0" err="1" smtClean="0">
                <a:latin typeface="Bookman Old Style" pitchFamily="18" charset="0"/>
                <a:sym typeface="Wingdings" pitchFamily="2" charset="2"/>
              </a:rPr>
              <a:t>sovremenniknash</a:t>
            </a:r>
            <a:r>
              <a:rPr lang="ru-RU" sz="3600" i="1" dirty="0" smtClean="0">
                <a:latin typeface="Bookman Old Style" pitchFamily="18" charset="0"/>
              </a:rPr>
              <a:t/>
            </a:r>
            <a:br>
              <a:rPr lang="ru-RU" sz="3600" i="1" dirty="0" smtClean="0">
                <a:latin typeface="Bookman Old Style" pitchFamily="18" charset="0"/>
              </a:rPr>
            </a:br>
            <a:r>
              <a:rPr lang="ru-RU" sz="3600" dirty="0" smtClean="0">
                <a:latin typeface="Bookman Old Style" pitchFamily="18" charset="0"/>
              </a:rPr>
              <a:t/>
            </a:r>
            <a:br>
              <a:rPr lang="ru-RU" sz="3600" dirty="0" smtClean="0">
                <a:latin typeface="Bookman Old Style" pitchFamily="18" charset="0"/>
              </a:rPr>
            </a:br>
            <a:r>
              <a:rPr lang="ru-RU" sz="3100" i="1" dirty="0" smtClean="0">
                <a:latin typeface="Bookman Old Style" pitchFamily="18" charset="0"/>
              </a:rPr>
              <a:t>Всегда </a:t>
            </a:r>
            <a:r>
              <a:rPr lang="ru-RU" sz="3100" i="1" dirty="0" smtClean="0">
                <a:latin typeface="Bookman Old Style" pitchFamily="18" charset="0"/>
              </a:rPr>
              <a:t>рады гостям и новым подписчикам!</a:t>
            </a:r>
            <a:br>
              <a:rPr lang="ru-RU" sz="3100" i="1" dirty="0" smtClean="0">
                <a:latin typeface="Bookman Old Style" pitchFamily="18" charset="0"/>
              </a:rPr>
            </a:br>
            <a:r>
              <a:rPr lang="ru-RU" sz="3100" dirty="0" smtClean="0">
                <a:latin typeface="Bookman Old Style" pitchFamily="18" charset="0"/>
              </a:rPr>
              <a:t/>
            </a:r>
            <a:br>
              <a:rPr lang="ru-RU" sz="3100" dirty="0" smtClean="0">
                <a:latin typeface="Bookman Old Style" pitchFamily="18" charset="0"/>
              </a:rPr>
            </a:br>
            <a:endParaRPr lang="ru-RU" sz="3100" dirty="0">
              <a:latin typeface="Bookman Old Style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5786" y="500042"/>
            <a:ext cx="821537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i="1" dirty="0" smtClean="0">
              <a:latin typeface="Bookman Old Style" pitchFamily="18" charset="0"/>
            </a:endParaRPr>
          </a:p>
          <a:p>
            <a:pPr algn="ctr"/>
            <a:r>
              <a:rPr lang="ru-RU" sz="4000" i="1" dirty="0" smtClean="0">
                <a:latin typeface="Bookman Old Style" pitchFamily="18" charset="0"/>
              </a:rPr>
              <a:t>Благодарим </a:t>
            </a:r>
            <a:r>
              <a:rPr lang="ru-RU" sz="4000" i="1" dirty="0" smtClean="0">
                <a:latin typeface="Bookman Old Style" pitchFamily="18" charset="0"/>
              </a:rPr>
              <a:t>за внимание!</a:t>
            </a:r>
            <a:br>
              <a:rPr lang="ru-RU" sz="4000" i="1" dirty="0" smtClean="0">
                <a:latin typeface="Bookman Old Style" pitchFamily="18" charset="0"/>
              </a:rPr>
            </a:br>
            <a:r>
              <a:rPr lang="ru-RU" sz="4000" i="1" dirty="0" smtClean="0">
                <a:latin typeface="Bookman Old Style" pitchFamily="18" charset="0"/>
              </a:rPr>
              <a:t/>
            </a:r>
            <a:br>
              <a:rPr lang="ru-RU" sz="4000" i="1" dirty="0" smtClean="0">
                <a:latin typeface="Bookman Old Style" pitchFamily="18" charset="0"/>
              </a:rPr>
            </a:br>
            <a:endParaRPr lang="ru-RU" sz="40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758</TotalTime>
  <Words>276</Words>
  <Application>Microsoft Office PowerPoint</Application>
  <PresentationFormat>Экран (4:3)</PresentationFormat>
  <Paragraphs>29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ГОРОДСКОЙ ФЕСТИВАЛЬ ДЕТСКИХ АКТИВОВ КЛУБОВ  ПО МЕСТУ ЖИТЕЛЬСТВА Г.О. САМАРА «ВПЕРЁД ЛИДЕРЫ», ПОСВЯЩЁННЫЙ КУЛЬТУРНОМУ НАСЛЕДИЮ НАРОДОВ РОССИИ </vt:lpstr>
      <vt:lpstr>ТИМУРОВСКИЙ ОТРЯД</vt:lpstr>
      <vt:lpstr>Слайд 3</vt:lpstr>
      <vt:lpstr>Слайд 4</vt:lpstr>
      <vt:lpstr>Как всё начиналось?  Активное освоение территории будущего Краноглинского района началось в 30-е годы ХХ в. в связи с планами строительства Куйбышевского гидроузла, хотя есть мнение, что здесь должен был разместиться оборонный завод. От этих планов отказались, успели построить только жилой посёлок и комплекс управления Куйбышевским гидроузлом. Так появился посёлок Управленческий - административный центр Красноглинского района, где мы сейчас живём.  Благодаря деятельности Николая Дмитриевича Кузнецова, выдающегося конструктора и учёного, который занимался не только развитием завода, посёлок превратился в небольшой город. Именно  Николай Дмитриевич Кузнецов доказал необходимость выделения из Кировского района г. Куйбышева трёх посёлков: Красная Глинка, Управленческий и Мехзавод в самостоятельный Красноглинский район. А сейчас посёлков шесть: Мехзавод, Козелки, Управленческий, Красная Глинка, Берёза, Прибрежный и Ясная Поляна.  </vt:lpstr>
      <vt:lpstr>Благодаря Н.Д.Кузнецову в посёлке Управленческом появились  - Дом  Культуры «Чайка»  - кинотеатр «Космос»  - лыжная база «Чайка»  - стадион «Чайка»  - больницы, санатории, базы отдыха, детский сад Сейчас его именем названа одна из улиц в посёлке Управленческом    </vt:lpstr>
      <vt:lpstr>Слайд 7</vt:lpstr>
      <vt:lpstr>Мы хотим, чтоб наш район оставался красивым и ухоженным, поэтому заботимся чистоте и порядке, а также, о братьях наших меньших </vt:lpstr>
      <vt:lpstr>   Наш адрес: г. Самара ул. С. Лазо д.6/16 кв.62 т.:8 92 777 85 222  Наша страничка ВКонтакте: https://vk.com/sovremenniknash  Всегда рады гостям и новым подписчикам!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ТИМУРОВСКИЙ ОТРЯД</dc:title>
  <dc:creator>ЦДОД</dc:creator>
  <cp:lastModifiedBy>ЦДОД</cp:lastModifiedBy>
  <cp:revision>75</cp:revision>
  <dcterms:created xsi:type="dcterms:W3CDTF">2021-04-21T11:25:16Z</dcterms:created>
  <dcterms:modified xsi:type="dcterms:W3CDTF">2022-03-10T10:48:10Z</dcterms:modified>
</cp:coreProperties>
</file>