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8" r:id="rId8"/>
    <p:sldId id="269" r:id="rId9"/>
    <p:sldId id="270" r:id="rId10"/>
    <p:sldId id="264" r:id="rId11"/>
    <p:sldId id="265" r:id="rId12"/>
    <p:sldId id="271" r:id="rId13"/>
    <p:sldId id="272" r:id="rId14"/>
    <p:sldId id="273" r:id="rId15"/>
    <p:sldId id="274" r:id="rId16"/>
    <p:sldId id="275" r:id="rId17"/>
    <p:sldId id="276" r:id="rId18"/>
    <p:sldId id="281" r:id="rId19"/>
    <p:sldId id="277" r:id="rId20"/>
    <p:sldId id="278" r:id="rId21"/>
    <p:sldId id="279" r:id="rId22"/>
    <p:sldId id="280" r:id="rId23"/>
    <p:sldId id="282" r:id="rId24"/>
    <p:sldId id="266" r:id="rId25"/>
    <p:sldId id="26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12C0F-9C6B-4802-A8DC-FABA96BD4DB9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B758E-6428-4C86-8A48-B1328185B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949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12C0F-9C6B-4802-A8DC-FABA96BD4DB9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B758E-6428-4C86-8A48-B1328185B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3360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12C0F-9C6B-4802-A8DC-FABA96BD4DB9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B758E-6428-4C86-8A48-B1328185B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7349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12C0F-9C6B-4802-A8DC-FABA96BD4DB9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B758E-6428-4C86-8A48-B1328185B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7175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12C0F-9C6B-4802-A8DC-FABA96BD4DB9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B758E-6428-4C86-8A48-B1328185B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924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12C0F-9C6B-4802-A8DC-FABA96BD4DB9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B758E-6428-4C86-8A48-B1328185B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7956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12C0F-9C6B-4802-A8DC-FABA96BD4DB9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B758E-6428-4C86-8A48-B1328185B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765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12C0F-9C6B-4802-A8DC-FABA96BD4DB9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B758E-6428-4C86-8A48-B1328185B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0815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12C0F-9C6B-4802-A8DC-FABA96BD4DB9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B758E-6428-4C86-8A48-B1328185B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5728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12C0F-9C6B-4802-A8DC-FABA96BD4DB9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B758E-6428-4C86-8A48-B1328185B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188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12C0F-9C6B-4802-A8DC-FABA96BD4DB9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B758E-6428-4C86-8A48-B1328185B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477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B12C0F-9C6B-4802-A8DC-FABA96BD4DB9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EB758E-6428-4C86-8A48-B1328185B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4237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smtClean="0">
                <a:solidFill>
                  <a:srgbClr val="000000"/>
                </a:solidFill>
                <a:effectLst/>
                <a:latin typeface="Arial"/>
                <a:ea typeface="Times New Roman"/>
              </a:rPr>
              <a:t>Профилактика профессионального выгорания </a:t>
            </a:r>
            <a:r>
              <a:rPr lang="ru-RU" b="1" dirty="0" smtClean="0">
                <a:solidFill>
                  <a:srgbClr val="000000"/>
                </a:solidFill>
                <a:effectLst/>
                <a:latin typeface="Arial"/>
                <a:ea typeface="Times New Roman"/>
              </a:rPr>
              <a:t>педагогов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6016" y="4077072"/>
            <a:ext cx="4320480" cy="1126976"/>
          </a:xfrm>
        </p:spPr>
        <p:txBody>
          <a:bodyPr>
            <a:normAutofit fontScale="92500" lnSpcReduction="20000"/>
          </a:bodyPr>
          <a:lstStyle/>
          <a:p>
            <a:pPr lvl="2" algn="l">
              <a:spcBef>
                <a:spcPts val="0"/>
              </a:spcBef>
            </a:pPr>
            <a:r>
              <a:rPr lang="ru-RU" sz="21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Горбатенко Людмила Николаевна,</a:t>
            </a:r>
            <a:r>
              <a:rPr lang="ru-RU" sz="2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педагог-психолог</a:t>
            </a:r>
            <a:br>
              <a:rPr lang="ru-RU" sz="2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1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260648"/>
            <a:ext cx="6264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ГКОУ «</a:t>
            </a:r>
            <a:r>
              <a:rPr lang="ru-RU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Уренская</a:t>
            </a:r>
            <a:r>
              <a:rPr lang="ru-RU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коррекционная школа-интернат»</a:t>
            </a:r>
            <a:endParaRPr lang="ru-RU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8374" y="31928"/>
            <a:ext cx="871538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C:\Users\5324\Pictures\i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933825"/>
            <a:ext cx="2932112" cy="256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503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63408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Методики для диагностики </a:t>
            </a: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just">
              <a:spcAft>
                <a:spcPts val="0"/>
              </a:spcAft>
              <a:buNone/>
            </a:pPr>
            <a:r>
              <a:rPr lang="ru-RU" dirty="0" smtClean="0">
                <a:solidFill>
                  <a:srgbClr val="000000"/>
                </a:solidFill>
                <a:effectLst/>
                <a:latin typeface="Arial"/>
                <a:ea typeface="Calibri"/>
                <a:cs typeface="Times New Roman"/>
              </a:rPr>
              <a:t>1. Диагностика «эмоционального выгорания» у педагогов В.В. Бойко, адаптация Е.Е. Алексеевой.</a:t>
            </a:r>
            <a:endParaRPr lang="ru-RU" sz="28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dirty="0" smtClean="0">
                <a:solidFill>
                  <a:srgbClr val="000000"/>
                </a:solidFill>
                <a:effectLst/>
                <a:latin typeface="Arial"/>
                <a:ea typeface="Calibri"/>
                <a:cs typeface="Times New Roman"/>
              </a:rPr>
              <a:t>2.</a:t>
            </a:r>
            <a:r>
              <a:rPr lang="ru-RU" dirty="0" smtClean="0">
                <a:effectLst/>
                <a:latin typeface="Arial"/>
                <a:ea typeface="Calibri"/>
                <a:cs typeface="Times New Roman"/>
              </a:rPr>
              <a:t> «Опросник выявления эмоционального выгорания (MBI)» </a:t>
            </a:r>
            <a:r>
              <a:rPr lang="ru-RU" dirty="0" err="1" smtClean="0">
                <a:effectLst/>
                <a:latin typeface="Arial"/>
                <a:ea typeface="Calibri"/>
                <a:cs typeface="Times New Roman"/>
              </a:rPr>
              <a:t>Маслач</a:t>
            </a:r>
            <a:r>
              <a:rPr lang="ru-RU" dirty="0" smtClean="0">
                <a:effectLst/>
                <a:latin typeface="Arial"/>
                <a:ea typeface="Calibri"/>
                <a:cs typeface="Times New Roman"/>
              </a:rPr>
              <a:t> К., Джексон С.</a:t>
            </a:r>
            <a:endParaRPr lang="ru-RU" sz="28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dirty="0" smtClean="0">
                <a:effectLst/>
                <a:latin typeface="Arial"/>
                <a:ea typeface="Calibri"/>
                <a:cs typeface="Times New Roman"/>
              </a:rPr>
              <a:t>3. Определение психического «выгорания» 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ru-RU" dirty="0" smtClean="0">
                <a:effectLst/>
                <a:latin typeface="Arial"/>
                <a:ea typeface="Calibri"/>
                <a:cs typeface="Times New Roman"/>
              </a:rPr>
              <a:t>А. А. Рукавишников.</a:t>
            </a:r>
            <a:endParaRPr lang="ru-RU" sz="28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dirty="0" smtClean="0">
                <a:effectLst/>
                <a:latin typeface="Arial"/>
                <a:ea typeface="Times New Roman"/>
                <a:cs typeface="Times New Roman"/>
              </a:rPr>
              <a:t>4.Оценка профессионально-педагогических деформаций Э.Ф. </a:t>
            </a:r>
            <a:r>
              <a:rPr lang="ru-RU" dirty="0" err="1" smtClean="0">
                <a:effectLst/>
                <a:latin typeface="Arial"/>
                <a:ea typeface="Times New Roman"/>
                <a:cs typeface="Times New Roman"/>
              </a:rPr>
              <a:t>Зеер</a:t>
            </a:r>
            <a:r>
              <a:rPr lang="ru-RU" dirty="0" smtClean="0">
                <a:effectLst/>
                <a:latin typeface="Arial"/>
                <a:ea typeface="Times New Roman"/>
                <a:cs typeface="Times New Roman"/>
              </a:rPr>
              <a:t>, А.И. Павлова.</a:t>
            </a:r>
            <a:endParaRPr lang="ru-RU" sz="28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dirty="0" smtClean="0">
                <a:effectLst/>
                <a:latin typeface="Arial"/>
                <a:ea typeface="Times New Roman"/>
                <a:cs typeface="Times New Roman"/>
              </a:rPr>
              <a:t>5. Методика оценки психического выгорания у социальных работников В.Е. Орел, И.Г. Сенин.</a:t>
            </a:r>
            <a:endParaRPr lang="ru-RU" sz="2800" dirty="0"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462" y="0"/>
            <a:ext cx="871538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376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Методики для диагностики</a:t>
            </a: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40000" lnSpcReduction="20000"/>
          </a:bodyPr>
          <a:lstStyle/>
          <a:p>
            <a:pPr marL="0" indent="0" algn="just">
              <a:spcAft>
                <a:spcPts val="0"/>
              </a:spcAft>
              <a:buNone/>
            </a:pPr>
            <a:r>
              <a:rPr lang="ru-RU" sz="3500" dirty="0" smtClean="0">
                <a:effectLst/>
                <a:latin typeface="Arial"/>
                <a:ea typeface="Calibri"/>
                <a:cs typeface="Times New Roman"/>
              </a:rPr>
              <a:t>1. Анкета для изучения нервно-психической устойчивости педагогов НПУ «Прогноз».</a:t>
            </a:r>
            <a:endParaRPr lang="ru-RU" sz="35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3500" dirty="0" smtClean="0">
                <a:effectLst/>
                <a:latin typeface="Arial"/>
                <a:ea typeface="Calibri"/>
                <a:cs typeface="Times New Roman"/>
              </a:rPr>
              <a:t>2. </a:t>
            </a:r>
            <a:r>
              <a:rPr lang="ru-RU" sz="3500" dirty="0" smtClean="0">
                <a:effectLst/>
                <a:latin typeface="Arial"/>
                <a:ea typeface="Times New Roman"/>
                <a:cs typeface="Times New Roman"/>
              </a:rPr>
              <a:t>Исследование личности педагога с помощью </a:t>
            </a:r>
            <a:r>
              <a:rPr lang="ru-RU" sz="3500" dirty="0" err="1" smtClean="0">
                <a:effectLst/>
                <a:latin typeface="Arial"/>
                <a:ea typeface="Times New Roman"/>
                <a:cs typeface="Times New Roman"/>
              </a:rPr>
              <a:t>Фрайбургского</a:t>
            </a:r>
            <a:r>
              <a:rPr lang="ru-RU" sz="3500" dirty="0" smtClean="0">
                <a:effectLst/>
                <a:latin typeface="Arial"/>
                <a:ea typeface="Times New Roman"/>
                <a:cs typeface="Times New Roman"/>
              </a:rPr>
              <a:t> личностного опросника </a:t>
            </a:r>
            <a:r>
              <a:rPr lang="ru-RU" sz="3500" i="1" dirty="0" smtClean="0">
                <a:effectLst/>
                <a:latin typeface="Arial"/>
                <a:ea typeface="Times New Roman"/>
                <a:cs typeface="Times New Roman"/>
              </a:rPr>
              <a:t>(</a:t>
            </a:r>
            <a:r>
              <a:rPr lang="en-US" sz="3500" i="1" dirty="0" smtClean="0">
                <a:effectLst/>
                <a:latin typeface="Arial"/>
                <a:ea typeface="Times New Roman"/>
                <a:cs typeface="Times New Roman"/>
              </a:rPr>
              <a:t>FPI</a:t>
            </a:r>
            <a:r>
              <a:rPr lang="ru-RU" sz="3500" i="1" dirty="0" smtClean="0">
                <a:effectLst/>
                <a:latin typeface="Arial"/>
                <a:ea typeface="Times New Roman"/>
                <a:cs typeface="Times New Roman"/>
              </a:rPr>
              <a:t>)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ru-RU" sz="3500" dirty="0" smtClean="0">
                <a:effectLst/>
                <a:latin typeface="Arial"/>
                <a:ea typeface="Times New Roman"/>
                <a:cs typeface="Times New Roman"/>
              </a:rPr>
              <a:t>И. </a:t>
            </a:r>
            <a:r>
              <a:rPr lang="ru-RU" sz="3500" dirty="0" err="1" smtClean="0">
                <a:effectLst/>
                <a:latin typeface="Arial"/>
                <a:ea typeface="Times New Roman"/>
                <a:cs typeface="Times New Roman"/>
              </a:rPr>
              <a:t>Фаренберг</a:t>
            </a:r>
            <a:r>
              <a:rPr lang="ru-RU" sz="3500" dirty="0" smtClean="0">
                <a:effectLst/>
                <a:latin typeface="Arial"/>
                <a:ea typeface="Times New Roman"/>
                <a:cs typeface="Times New Roman"/>
              </a:rPr>
              <a:t>, </a:t>
            </a:r>
            <a:r>
              <a:rPr lang="en-US" sz="3500" dirty="0" smtClean="0">
                <a:effectLst/>
                <a:latin typeface="Arial"/>
                <a:ea typeface="Times New Roman"/>
                <a:cs typeface="Times New Roman"/>
              </a:rPr>
              <a:t>X</a:t>
            </a:r>
            <a:r>
              <a:rPr lang="ru-RU" sz="3500" dirty="0" smtClean="0">
                <a:effectLst/>
                <a:latin typeface="Arial"/>
                <a:ea typeface="Times New Roman"/>
                <a:cs typeface="Times New Roman"/>
              </a:rPr>
              <a:t>. </a:t>
            </a:r>
            <a:r>
              <a:rPr lang="ru-RU" sz="3500" dirty="0" err="1" smtClean="0">
                <a:effectLst/>
                <a:latin typeface="Arial"/>
                <a:ea typeface="Times New Roman"/>
                <a:cs typeface="Times New Roman"/>
              </a:rPr>
              <a:t>Зарг</a:t>
            </a:r>
            <a:r>
              <a:rPr lang="ru-RU" sz="3500" dirty="0" smtClean="0">
                <a:effectLst/>
                <a:latin typeface="Arial"/>
                <a:ea typeface="Times New Roman"/>
                <a:cs typeface="Times New Roman"/>
              </a:rPr>
              <a:t>, Р. </a:t>
            </a:r>
            <a:r>
              <a:rPr lang="ru-RU" sz="3500" dirty="0" err="1" smtClean="0">
                <a:effectLst/>
                <a:latin typeface="Arial"/>
                <a:ea typeface="Times New Roman"/>
                <a:cs typeface="Times New Roman"/>
              </a:rPr>
              <a:t>Гампел</a:t>
            </a:r>
            <a:r>
              <a:rPr lang="ru-RU" sz="3500" dirty="0" smtClean="0">
                <a:effectLst/>
                <a:latin typeface="Arial"/>
                <a:ea typeface="Times New Roman"/>
                <a:cs typeface="Times New Roman"/>
              </a:rPr>
              <a:t>.</a:t>
            </a:r>
            <a:endParaRPr lang="ru-RU" sz="35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3500" dirty="0" smtClean="0">
                <a:effectLst/>
                <a:latin typeface="Arial"/>
                <a:ea typeface="Times New Roman"/>
                <a:cs typeface="Times New Roman"/>
              </a:rPr>
              <a:t>3. </a:t>
            </a:r>
            <a:r>
              <a:rPr lang="ru-RU" sz="3500" dirty="0" smtClean="0">
                <a:solidFill>
                  <a:srgbClr val="000000"/>
                </a:solidFill>
                <a:effectLst/>
                <a:latin typeface="Arial"/>
                <a:ea typeface="Calibri"/>
                <a:cs typeface="Times New Roman"/>
              </a:rPr>
              <a:t>Тест «САН» (самочувствие, активность, настроение).</a:t>
            </a:r>
            <a:endParaRPr lang="ru-RU" sz="35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3500" dirty="0" smtClean="0">
                <a:effectLst/>
                <a:latin typeface="Arial"/>
                <a:ea typeface="Times New Roman"/>
                <a:cs typeface="Times New Roman"/>
              </a:rPr>
              <a:t>4. Опросник «Стиль мышления» </a:t>
            </a:r>
            <a:r>
              <a:rPr lang="ru-RU" sz="3500" dirty="0" smtClean="0">
                <a:solidFill>
                  <a:srgbClr val="000000"/>
                </a:solidFill>
                <a:effectLst/>
                <a:latin typeface="Arial"/>
                <a:ea typeface="Calibri"/>
                <a:cs typeface="Times New Roman"/>
              </a:rPr>
              <a:t>А. А. Алексеев, Л. А. Громова.</a:t>
            </a:r>
            <a:endParaRPr lang="ru-RU" sz="3500" dirty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500" dirty="0" smtClean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5. Шкала самооценки мотивации </a:t>
            </a:r>
            <a:r>
              <a:rPr lang="ru-RU" sz="3500" dirty="0" err="1" smtClean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Марлоу</a:t>
            </a:r>
            <a:r>
              <a:rPr lang="ru-RU" sz="3500" dirty="0" smtClean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, Д. </a:t>
            </a:r>
            <a:r>
              <a:rPr lang="ru-RU" sz="3500" dirty="0" err="1" smtClean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Краун</a:t>
            </a:r>
            <a:r>
              <a:rPr lang="ru-RU" sz="3500" dirty="0" smtClean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.</a:t>
            </a:r>
            <a:endParaRPr lang="ru-RU" sz="3500" dirty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500" dirty="0" smtClean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6. Тест для измерения потребности в достижениях Ю. М. Орлов.</a:t>
            </a:r>
            <a:endParaRPr lang="ru-RU" sz="3500" dirty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500" dirty="0" smtClean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7. Тест измерения мотивации достижения (Модификация теста-опросника А. </a:t>
            </a:r>
            <a:r>
              <a:rPr lang="ru-RU" sz="3500" dirty="0" err="1" smtClean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Мехрабиана</a:t>
            </a:r>
            <a:r>
              <a:rPr lang="ru-RU" sz="3500" dirty="0" smtClean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  М. Ш.   </a:t>
            </a: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500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 </a:t>
            </a:r>
            <a:r>
              <a:rPr lang="ru-RU" sz="3500" dirty="0" smtClean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Магомед-</a:t>
            </a:r>
            <a:r>
              <a:rPr lang="ru-RU" sz="3500" dirty="0" err="1" smtClean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Эминовым</a:t>
            </a:r>
            <a:r>
              <a:rPr lang="ru-RU" sz="3500" dirty="0" smtClean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).</a:t>
            </a:r>
            <a:endParaRPr lang="ru-RU" sz="3500" dirty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500" dirty="0" smtClean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8. Тест локализации контроля (Модификация шкалы Дж. </a:t>
            </a:r>
            <a:r>
              <a:rPr lang="en-US" sz="3500" dirty="0" smtClean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Po</a:t>
            </a:r>
            <a:r>
              <a:rPr lang="ru-RU" sz="3500" dirty="0" err="1" smtClean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тт</a:t>
            </a:r>
            <a:r>
              <a:rPr lang="en-US" sz="3500" dirty="0" err="1" smtClean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epa</a:t>
            </a:r>
            <a:r>
              <a:rPr lang="ru-RU" sz="3500" dirty="0" smtClean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 С. Р.  Пантелеева,  </a:t>
            </a: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500" dirty="0" smtClean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В. В. </a:t>
            </a:r>
            <a:r>
              <a:rPr lang="ru-RU" sz="3500" dirty="0" err="1" smtClean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Столина</a:t>
            </a:r>
            <a:r>
              <a:rPr lang="ru-RU" sz="3500" dirty="0" smtClean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)</a:t>
            </a:r>
            <a:endParaRPr lang="ru-RU" sz="3500" dirty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500" dirty="0" smtClean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9. Опросник уровня субъективного контроля В. В. </a:t>
            </a:r>
            <a:r>
              <a:rPr lang="ru-RU" sz="3500" dirty="0" err="1" smtClean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Бажин</a:t>
            </a:r>
            <a:r>
              <a:rPr lang="ru-RU" sz="3500" dirty="0" smtClean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, Е. А. </a:t>
            </a:r>
            <a:r>
              <a:rPr lang="ru-RU" sz="3500" dirty="0" err="1" smtClean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Голыкина</a:t>
            </a:r>
            <a:r>
              <a:rPr lang="ru-RU" sz="3500" dirty="0" smtClean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, А. М. Эткинд.</a:t>
            </a:r>
            <a:endParaRPr lang="ru-RU" sz="35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3500" dirty="0" smtClean="0">
                <a:effectLst/>
                <a:latin typeface="Arial"/>
                <a:ea typeface="Times New Roman"/>
                <a:cs typeface="Times New Roman"/>
              </a:rPr>
              <a:t>10.</a:t>
            </a:r>
            <a:r>
              <a:rPr lang="ru-RU" sz="3500" dirty="0" smtClean="0">
                <a:effectLst/>
                <a:latin typeface="Arial"/>
                <a:ea typeface="Calibri"/>
                <a:cs typeface="Times New Roman"/>
              </a:rPr>
              <a:t> Тест юмористических фраз А. Г. Шмелев., В. С. Бабина.</a:t>
            </a:r>
            <a:endParaRPr lang="ru-RU" sz="35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3500" dirty="0">
                <a:latin typeface="Arial"/>
                <a:ea typeface="Times New Roman"/>
                <a:cs typeface="Times New Roman"/>
              </a:rPr>
              <a:t>1</a:t>
            </a:r>
            <a:r>
              <a:rPr lang="ru-RU" sz="3500" dirty="0" smtClean="0">
                <a:effectLst/>
                <a:latin typeface="Arial"/>
                <a:ea typeface="Times New Roman"/>
                <a:cs typeface="Times New Roman"/>
              </a:rPr>
              <a:t>1. Тест «Оценка агрессивности» А. </a:t>
            </a:r>
            <a:r>
              <a:rPr lang="ru-RU" sz="3500" dirty="0" err="1" smtClean="0">
                <a:effectLst/>
                <a:latin typeface="Arial"/>
                <a:ea typeface="Times New Roman"/>
                <a:cs typeface="Times New Roman"/>
              </a:rPr>
              <a:t>Ассингер</a:t>
            </a:r>
            <a:r>
              <a:rPr lang="ru-RU" sz="3500" dirty="0" smtClean="0">
                <a:effectLst/>
                <a:latin typeface="Arial"/>
                <a:ea typeface="Times New Roman"/>
                <a:cs typeface="Times New Roman"/>
              </a:rPr>
              <a:t>.</a:t>
            </a:r>
            <a:endParaRPr lang="ru-RU" sz="35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3500" dirty="0" smtClean="0">
                <a:effectLst/>
                <a:latin typeface="Arial"/>
                <a:ea typeface="Times New Roman"/>
                <a:cs typeface="Times New Roman"/>
              </a:rPr>
              <a:t>12. Тест «Оценка уровня общительности учителя» В. Ф. </a:t>
            </a:r>
            <a:r>
              <a:rPr lang="ru-RU" sz="3500" dirty="0" err="1" smtClean="0">
                <a:effectLst/>
                <a:latin typeface="Arial"/>
                <a:ea typeface="Times New Roman"/>
                <a:cs typeface="Times New Roman"/>
              </a:rPr>
              <a:t>Ряховский</a:t>
            </a:r>
            <a:r>
              <a:rPr lang="ru-RU" sz="3500" dirty="0" smtClean="0">
                <a:effectLst/>
                <a:latin typeface="Arial"/>
                <a:ea typeface="Times New Roman"/>
                <a:cs typeface="Times New Roman"/>
              </a:rPr>
              <a:t>.</a:t>
            </a:r>
            <a:endParaRPr lang="ru-RU" sz="35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3500" dirty="0" smtClean="0">
                <a:effectLst/>
                <a:latin typeface="Arial"/>
                <a:ea typeface="Times New Roman"/>
                <a:cs typeface="Times New Roman"/>
              </a:rPr>
              <a:t>13.Тест «Оценка самоконтроля в общении» М. </a:t>
            </a:r>
            <a:r>
              <a:rPr lang="ru-RU" sz="3500" dirty="0" err="1" smtClean="0">
                <a:effectLst/>
                <a:latin typeface="Arial"/>
                <a:ea typeface="Times New Roman"/>
                <a:cs typeface="Times New Roman"/>
              </a:rPr>
              <a:t>Снайдер</a:t>
            </a:r>
            <a:r>
              <a:rPr lang="ru-RU" sz="3500" dirty="0" smtClean="0">
                <a:effectLst/>
                <a:latin typeface="Arial"/>
                <a:ea typeface="Times New Roman"/>
                <a:cs typeface="Times New Roman"/>
              </a:rPr>
              <a:t>.</a:t>
            </a:r>
            <a:endParaRPr lang="ru-RU" sz="35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3500" dirty="0" smtClean="0">
                <a:effectLst/>
                <a:latin typeface="Arial"/>
                <a:ea typeface="Times New Roman"/>
                <a:cs typeface="Times New Roman"/>
              </a:rPr>
              <a:t>14.</a:t>
            </a:r>
            <a:r>
              <a:rPr lang="ru-RU" sz="3500" dirty="0" smtClean="0">
                <a:effectLst/>
                <a:latin typeface="Arial"/>
                <a:ea typeface="Calibri"/>
                <a:cs typeface="Times New Roman"/>
              </a:rPr>
              <a:t> Тест «Оценка способов реагирования в конфликте» К. Н. Томас.</a:t>
            </a:r>
            <a:endParaRPr lang="ru-RU" sz="35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3500" dirty="0" smtClean="0">
                <a:effectLst/>
                <a:latin typeface="Arial"/>
                <a:ea typeface="Times New Roman"/>
                <a:cs typeface="Times New Roman"/>
              </a:rPr>
              <a:t>15. Шкала оценки психологического климата в педагогическом коллективе.</a:t>
            </a:r>
            <a:endParaRPr lang="ru-RU" sz="35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3500" dirty="0" smtClean="0">
                <a:effectLst/>
                <a:latin typeface="Arial"/>
                <a:ea typeface="Calibri"/>
                <a:cs typeface="Times New Roman"/>
              </a:rPr>
              <a:t>16. Тест «Определение направленности личности» </a:t>
            </a:r>
            <a:r>
              <a:rPr lang="ru-RU" sz="3500" dirty="0" smtClean="0">
                <a:effectLst/>
                <a:latin typeface="Arial"/>
                <a:ea typeface="Times New Roman"/>
                <a:cs typeface="Times New Roman"/>
              </a:rPr>
              <a:t>Б. </a:t>
            </a:r>
            <a:r>
              <a:rPr lang="ru-RU" sz="3500" dirty="0" err="1" smtClean="0">
                <a:effectLst/>
                <a:latin typeface="Arial"/>
                <a:ea typeface="Times New Roman"/>
                <a:cs typeface="Times New Roman"/>
              </a:rPr>
              <a:t>Басс</a:t>
            </a:r>
            <a:r>
              <a:rPr lang="ru-RU" sz="3500" dirty="0" smtClean="0">
                <a:effectLst/>
                <a:latin typeface="Arial"/>
                <a:ea typeface="Times New Roman"/>
                <a:cs typeface="Times New Roman"/>
              </a:rPr>
              <a:t>.</a:t>
            </a:r>
            <a:endParaRPr lang="ru-RU" sz="35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3500" dirty="0" smtClean="0">
                <a:effectLst/>
                <a:latin typeface="Arial"/>
                <a:ea typeface="Times New Roman"/>
                <a:cs typeface="Times New Roman"/>
              </a:rPr>
              <a:t>17. Методика д</a:t>
            </a:r>
            <a:r>
              <a:rPr lang="ru-RU" sz="3500" dirty="0" smtClean="0">
                <a:solidFill>
                  <a:srgbClr val="000000"/>
                </a:solidFill>
                <a:effectLst/>
                <a:latin typeface="Arial"/>
                <a:ea typeface="Calibri"/>
                <a:cs typeface="Times New Roman"/>
              </a:rPr>
              <a:t>иагностики личностной тревожности Дж. Тейлор.</a:t>
            </a:r>
            <a:endParaRPr lang="ru-RU" sz="3500" dirty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500" dirty="0" smtClean="0">
                <a:solidFill>
                  <a:srgbClr val="000000"/>
                </a:solidFill>
                <a:effectLst/>
                <a:latin typeface="Arial"/>
                <a:ea typeface="Calibri"/>
                <a:cs typeface="Times New Roman"/>
              </a:rPr>
              <a:t>18. Тест «Индекс жизненного стиля» </a:t>
            </a:r>
            <a:r>
              <a:rPr lang="ru-RU" sz="3500" dirty="0" err="1" smtClean="0">
                <a:solidFill>
                  <a:srgbClr val="000000"/>
                </a:solidFill>
                <a:effectLst/>
                <a:latin typeface="Arial"/>
                <a:ea typeface="Calibri"/>
                <a:cs typeface="Times New Roman"/>
              </a:rPr>
              <a:t>Плутчик</a:t>
            </a:r>
            <a:r>
              <a:rPr lang="ru-RU" sz="3500" dirty="0" smtClean="0">
                <a:solidFill>
                  <a:srgbClr val="000000"/>
                </a:solidFill>
                <a:effectLst/>
                <a:latin typeface="Arial"/>
                <a:ea typeface="Calibri"/>
                <a:cs typeface="Times New Roman"/>
              </a:rPr>
              <a:t>-</a:t>
            </a:r>
            <a:r>
              <a:rPr lang="ru-RU" sz="3500" dirty="0" err="1" smtClean="0">
                <a:solidFill>
                  <a:srgbClr val="000000"/>
                </a:solidFill>
                <a:effectLst/>
                <a:latin typeface="Arial"/>
                <a:ea typeface="Calibri"/>
                <a:cs typeface="Times New Roman"/>
              </a:rPr>
              <a:t>Келлерман</a:t>
            </a:r>
            <a:r>
              <a:rPr lang="ru-RU" sz="3500" dirty="0" smtClean="0">
                <a:solidFill>
                  <a:srgbClr val="000000"/>
                </a:solidFill>
                <a:effectLst/>
                <a:latin typeface="Arial"/>
                <a:ea typeface="Calibri"/>
                <a:cs typeface="Times New Roman"/>
              </a:rPr>
              <a:t>-Конте.</a:t>
            </a:r>
            <a:endParaRPr lang="ru-RU" sz="3500" dirty="0"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462" y="0"/>
            <a:ext cx="871538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993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1586221"/>
              </p:ext>
            </p:extLst>
          </p:nvPr>
        </p:nvGraphicFramePr>
        <p:xfrm>
          <a:off x="1691680" y="3135556"/>
          <a:ext cx="6408712" cy="320920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30218">
                  <a:extLst>
                    <a:ext uri="{9D8B030D-6E8A-4147-A177-3AD203B41FA5}">
                      <a16:colId xmlns:a16="http://schemas.microsoft.com/office/drawing/2014/main" val="864723181"/>
                    </a:ext>
                  </a:extLst>
                </a:gridCol>
                <a:gridCol w="3573201">
                  <a:extLst>
                    <a:ext uri="{9D8B030D-6E8A-4147-A177-3AD203B41FA5}">
                      <a16:colId xmlns:a16="http://schemas.microsoft.com/office/drawing/2014/main" val="3880298172"/>
                    </a:ext>
                  </a:extLst>
                </a:gridCol>
                <a:gridCol w="504602">
                  <a:extLst>
                    <a:ext uri="{9D8B030D-6E8A-4147-A177-3AD203B41FA5}">
                      <a16:colId xmlns:a16="http://schemas.microsoft.com/office/drawing/2014/main" val="3329266802"/>
                    </a:ext>
                  </a:extLst>
                </a:gridCol>
                <a:gridCol w="660852">
                  <a:extLst>
                    <a:ext uri="{9D8B030D-6E8A-4147-A177-3AD203B41FA5}">
                      <a16:colId xmlns:a16="http://schemas.microsoft.com/office/drawing/2014/main" val="104253577"/>
                    </a:ext>
                  </a:extLst>
                </a:gridCol>
                <a:gridCol w="448250">
                  <a:extLst>
                    <a:ext uri="{9D8B030D-6E8A-4147-A177-3AD203B41FA5}">
                      <a16:colId xmlns:a16="http://schemas.microsoft.com/office/drawing/2014/main" val="3071580974"/>
                    </a:ext>
                  </a:extLst>
                </a:gridCol>
                <a:gridCol w="691589">
                  <a:extLst>
                    <a:ext uri="{9D8B030D-6E8A-4147-A177-3AD203B41FA5}">
                      <a16:colId xmlns:a16="http://schemas.microsoft.com/office/drawing/2014/main" val="2128271782"/>
                    </a:ext>
                  </a:extLst>
                </a:gridCol>
              </a:tblGrid>
              <a:tr h="1667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№ п/п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Симптом 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Нет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Редко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Да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Очень часто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extLst>
                  <a:ext uri="{0D108BD9-81ED-4DB2-BD59-A6C34878D82A}">
                    <a16:rowId xmlns:a16="http://schemas.microsoft.com/office/drawing/2014/main" val="3107130351"/>
                  </a:ext>
                </a:extLst>
              </a:tr>
              <a:tr h="1667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1.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Часто ли вы бываете раздражены, нервничаете, ощущаете беспокойство?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0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3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5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10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extLst>
                  <a:ext uri="{0D108BD9-81ED-4DB2-BD59-A6C34878D82A}">
                    <a16:rowId xmlns:a16="http://schemas.microsoft.com/office/drawing/2014/main" val="3576518335"/>
                  </a:ext>
                </a:extLst>
              </a:tr>
              <a:tr h="1447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2.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Часто ли у вас учащенный пульс и сердцебиение?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0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2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3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6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extLst>
                  <a:ext uri="{0D108BD9-81ED-4DB2-BD59-A6C34878D82A}">
                    <a16:rowId xmlns:a16="http://schemas.microsoft.com/office/drawing/2014/main" val="3584165093"/>
                  </a:ext>
                </a:extLst>
              </a:tr>
              <a:tr h="1024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3.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Часто ли вы быстро устаете?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0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2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4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8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extLst>
                  <a:ext uri="{0D108BD9-81ED-4DB2-BD59-A6C34878D82A}">
                    <a16:rowId xmlns:a16="http://schemas.microsoft.com/office/drawing/2014/main" val="2397428630"/>
                  </a:ext>
                </a:extLst>
              </a:tr>
              <a:tr h="2170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4.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Страдаете ли вы повышенной чувствительностью к шуму, шороху или свету?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0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2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4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8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extLst>
                  <a:ext uri="{0D108BD9-81ED-4DB2-BD59-A6C34878D82A}">
                    <a16:rowId xmlns:a16="http://schemas.microsoft.com/office/drawing/2014/main" val="2455991110"/>
                  </a:ext>
                </a:extLst>
              </a:tr>
              <a:tr h="1667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5.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Бывают ли у вас резкие смены настроения, возникает чувство неудовлетворенности?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0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2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3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6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extLst>
                  <a:ext uri="{0D108BD9-81ED-4DB2-BD59-A6C34878D82A}">
                    <a16:rowId xmlns:a16="http://schemas.microsoft.com/office/drawing/2014/main" val="2004501277"/>
                  </a:ext>
                </a:extLst>
              </a:tr>
              <a:tr h="1667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6.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Вы спите беспокойно, часто просыпаетесь? Страдаете бессонницей?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0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2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4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8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extLst>
                  <a:ext uri="{0D108BD9-81ED-4DB2-BD59-A6C34878D82A}">
                    <a16:rowId xmlns:a16="http://schemas.microsoft.com/office/drawing/2014/main" val="3533299929"/>
                  </a:ext>
                </a:extLst>
              </a:tr>
              <a:tr h="1447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7.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Страдаете ли вы непроизвольным потоотделением?</a:t>
                      </a:r>
                      <a:endParaRPr lang="ru-RU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0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2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3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6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extLst>
                  <a:ext uri="{0D108BD9-81ED-4DB2-BD59-A6C34878D82A}">
                    <a16:rowId xmlns:a16="http://schemas.microsoft.com/office/drawing/2014/main" val="302233694"/>
                  </a:ext>
                </a:extLst>
              </a:tr>
              <a:tr h="2170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8.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Затекают ли у вас мышцы? Ощущаете ли вы непривычное щекотание, подергивание в суставах?</a:t>
                      </a:r>
                      <a:endParaRPr lang="ru-RU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0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2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4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8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extLst>
                  <a:ext uri="{0D108BD9-81ED-4DB2-BD59-A6C34878D82A}">
                    <a16:rowId xmlns:a16="http://schemas.microsoft.com/office/drawing/2014/main" val="2642777287"/>
                  </a:ext>
                </a:extLst>
              </a:tr>
              <a:tr h="2170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9.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Страдаете ли вы забывчивостью, часто плохо способны концентрировать внимание?</a:t>
                      </a:r>
                      <a:endParaRPr lang="ru-RU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0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2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4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8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extLst>
                  <a:ext uri="{0D108BD9-81ED-4DB2-BD59-A6C34878D82A}">
                    <a16:rowId xmlns:a16="http://schemas.microsoft.com/office/drawing/2014/main" val="604727314"/>
                  </a:ext>
                </a:extLst>
              </a:tr>
              <a:tr h="1024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10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Страдаете ли вы от зуда?</a:t>
                      </a:r>
                      <a:endParaRPr lang="ru-RU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0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2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3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6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extLst>
                  <a:ext uri="{0D108BD9-81ED-4DB2-BD59-A6C34878D82A}">
                    <a16:rowId xmlns:a16="http://schemas.microsoft.com/office/drawing/2014/main" val="905379970"/>
                  </a:ext>
                </a:extLst>
              </a:tr>
              <a:tr h="2170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11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Необходимо ли вам в вашей профессиональной деятельности быть «на высоте»?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0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2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4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8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extLst>
                  <a:ext uri="{0D108BD9-81ED-4DB2-BD59-A6C34878D82A}">
                    <a16:rowId xmlns:a16="http://schemas.microsoft.com/office/drawing/2014/main" val="3924168693"/>
                  </a:ext>
                </a:extLst>
              </a:tr>
              <a:tr h="2170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12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Часто ли вы бываете в плохом настроении, проявляете агрессивность? Быстро ли вы теряете самообладание?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0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2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4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8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extLst>
                  <a:ext uri="{0D108BD9-81ED-4DB2-BD59-A6C34878D82A}">
                    <a16:rowId xmlns:a16="http://schemas.microsoft.com/office/drawing/2014/main" val="687304130"/>
                  </a:ext>
                </a:extLst>
              </a:tr>
              <a:tr h="1024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13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Копите ли вы неприятности в себе?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0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2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4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8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extLst>
                  <a:ext uri="{0D108BD9-81ED-4DB2-BD59-A6C34878D82A}">
                    <a16:rowId xmlns:a16="http://schemas.microsoft.com/office/drawing/2014/main" val="3015559788"/>
                  </a:ext>
                </a:extLst>
              </a:tr>
              <a:tr h="1667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14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Ощущаете ли вы недовольство самим собой и окружающим миром?</a:t>
                      </a:r>
                      <a:endParaRPr lang="ru-RU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0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2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4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8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extLst>
                  <a:ext uri="{0D108BD9-81ED-4DB2-BD59-A6C34878D82A}">
                    <a16:rowId xmlns:a16="http://schemas.microsoft.com/office/drawing/2014/main" val="2108492259"/>
                  </a:ext>
                </a:extLst>
              </a:tr>
              <a:tr h="1024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15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Курите ли вы?</a:t>
                      </a:r>
                      <a:endParaRPr lang="ru-RU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0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2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5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10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extLst>
                  <a:ext uri="{0D108BD9-81ED-4DB2-BD59-A6C34878D82A}">
                    <a16:rowId xmlns:a16="http://schemas.microsoft.com/office/drawing/2014/main" val="4191429275"/>
                  </a:ext>
                </a:extLst>
              </a:tr>
              <a:tr h="1447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16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Бывают ли у вас неприятности? Мучают ли страхи?</a:t>
                      </a:r>
                      <a:endParaRPr lang="ru-RU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0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2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4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8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extLst>
                  <a:ext uri="{0D108BD9-81ED-4DB2-BD59-A6C34878D82A}">
                    <a16:rowId xmlns:a16="http://schemas.microsoft.com/office/drawing/2014/main" val="2916591551"/>
                  </a:ext>
                </a:extLst>
              </a:tr>
              <a:tr h="1667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17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Есть ли у вас недостаток в возможности подвигаться на свежем воздухе?</a:t>
                      </a:r>
                      <a:endParaRPr lang="ru-RU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0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2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4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8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extLst>
                  <a:ext uri="{0D108BD9-81ED-4DB2-BD59-A6C34878D82A}">
                    <a16:rowId xmlns:a16="http://schemas.microsoft.com/office/drawing/2014/main" val="3640807484"/>
                  </a:ext>
                </a:extLst>
              </a:tr>
              <a:tr h="2100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18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Есть ли у вас недостаток в возможности разрядиться, обрести душевное равновесие?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0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2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4</a:t>
                      </a:r>
                      <a:endParaRPr lang="ru-RU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8</a:t>
                      </a:r>
                      <a:endParaRPr lang="ru-RU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864" marR="34864" marT="0" marB="0"/>
                </a:tc>
                <a:extLst>
                  <a:ext uri="{0D108BD9-81ED-4DB2-BD59-A6C34878D82A}">
                    <a16:rowId xmlns:a16="http://schemas.microsoft.com/office/drawing/2014/main" val="2471956912"/>
                  </a:ext>
                </a:extLst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323528" y="85855"/>
            <a:ext cx="8363272" cy="3231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Тест «Состояние вашей нервной системы» 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(К. </a:t>
            </a:r>
            <a:r>
              <a:rPr kumimoji="0" lang="ru-RU" alt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Либельт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Инструкция. 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Обведите кружочком одну из четырех цифр в графах справа напротив описания каждого симптома в зависимости от того, как часто вы обнаруживаете этот симптом у себя.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Обработка результатов.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Сложите обведенные цифры.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 – 25 – эта сумма может вас не беспокоить. Однако все – таки обратите внимание на сигналы вашего организма, постарайтесь устранить слабые места.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26 – 45 – поводов для беспокойства нет и в этой ситуации. Однако не игнорируйте предупреждающие сигналы. Подумайте ,что вы можете сделать для вашего организма.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46 – 60 – ваша нервная система ослаблена. Для здоровья необходима перемена образа жизни. Проанализируйте вопросы и ответы на них. Так вы найдете направление необходимых перемен.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60 и более баллов – ваши нервы сильно истощены. Необходимы срочные меры. Обязательно обратитесь к врачу.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60199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z="3600" kern="0" dirty="0">
                <a:solidFill>
                  <a:srgbClr val="1F497D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Пошаговая инструкция по управлению эмоциями:</a:t>
            </a:r>
            <a:br>
              <a:rPr lang="ru-RU" altLang="ru-RU" sz="3600" kern="0" dirty="0">
                <a:solidFill>
                  <a:srgbClr val="1F497D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Принять свои эмоции</a:t>
            </a:r>
            <a:r>
              <a:rPr lang="ru-RU" alt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.</a:t>
            </a:r>
          </a:p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с чем мы боремся - тому даем </a:t>
            </a:r>
            <a:r>
              <a:rPr lang="ru-RU" alt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силу.</a:t>
            </a:r>
            <a:endParaRPr lang="ru-RU" altLang="ru-RU" sz="36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05386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kern="0" dirty="0">
                <a:solidFill>
                  <a:srgbClr val="1F497D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Расставляем приоритеты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8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Упражнение « Распредели по порядку</a:t>
            </a:r>
            <a:r>
              <a:rPr lang="ru-RU" alt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</a:p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ru-RU" altLang="ru-RU" sz="2000" b="1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ru-RU" altLang="ru-RU" sz="2000" b="1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</a:t>
            </a:r>
            <a:r>
              <a:rPr lang="ru-RU" altLang="ru-RU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дети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— работа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— муж (жена)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— Я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— друзья, родственники</a:t>
            </a:r>
          </a:p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ru-RU" altLang="ru-RU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21589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kern="0" dirty="0" smtClean="0">
                <a:solidFill>
                  <a:srgbClr val="1F497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altLang="ru-RU" kern="0" dirty="0" smtClean="0">
                <a:solidFill>
                  <a:srgbClr val="1F497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kern="0" dirty="0" smtClean="0">
                <a:solidFill>
                  <a:srgbClr val="1F497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оптимальное </a:t>
            </a:r>
            <a:r>
              <a:rPr lang="ru-RU" altLang="ru-RU" kern="0" dirty="0">
                <a:solidFill>
                  <a:srgbClr val="1F497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распределения перечня:</a:t>
            </a:r>
            <a:r>
              <a:rPr lang="ru-RU" altLang="ru-RU" sz="3600" kern="0" dirty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altLang="ru-RU" sz="3600" kern="0" dirty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Я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2. Муж (жена)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3. Дети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4. Работа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5. Друзья,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родственники.</a:t>
            </a:r>
          </a:p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Куда направлено ВНИМАНИЕ </a:t>
            </a:r>
            <a:r>
              <a:rPr lang="ru-RU" alt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–</a:t>
            </a:r>
          </a:p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alt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туда уходит энергия!</a:t>
            </a:r>
            <a:br>
              <a:rPr lang="ru-RU" alt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</a:br>
            <a:endParaRPr lang="ru-RU" altLang="ru-RU" sz="2800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9230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z="3600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Превращаем минусы в плюсы?</a:t>
            </a:r>
            <a:br>
              <a:rPr lang="ru-RU" altLang="ru-RU" sz="3600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indent="0" algn="ctr">
              <a:spcAft>
                <a:spcPts val="0"/>
              </a:spcAft>
              <a:buNone/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Упражнение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 «Ловец блага»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Инструкция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Чтобы с вами не случилось, во всем старайтесь находить положительные стороны. Давайте потренируемся. Найдите и запишите, пожалуйста, положительные моменты в следующих ситуациях:</a:t>
            </a:r>
          </a:p>
          <a:p>
            <a:pPr indent="0" algn="just"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 Вы собираетесь на работу, погода встречает вас проливным дождем.</a:t>
            </a:r>
          </a:p>
          <a:p>
            <a:pPr indent="0" algn="just"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 Вы опоздали на автобус.</a:t>
            </a:r>
          </a:p>
          <a:p>
            <a:pPr indent="0" algn="just"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 У вас нет денег, чтобы уехать куда-нибудь в отпуск.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89101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alt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Концентрироваться надо на хороших мыслях, добрых светлых и радостных</a:t>
            </a:r>
            <a:r>
              <a:rPr lang="ru-RU" alt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.</a:t>
            </a:r>
          </a:p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8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Фокусируйся на позитиве и позитива в твоей жизни станет больше</a:t>
            </a:r>
            <a:endParaRPr lang="ru-RU" altLang="ru-RU" sz="28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alt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/>
            </a:r>
            <a:br>
              <a:rPr lang="ru-RU" alt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7627417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2674640" cy="6192688"/>
          </a:xfrm>
        </p:spPr>
        <p:txBody>
          <a:bodyPr>
            <a:normAutofit fontScale="55000" lnSpcReduction="20000"/>
          </a:bodyPr>
          <a:lstStyle/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3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Прогулка </a:t>
            </a:r>
            <a:br>
              <a:rPr lang="ru-RU" altLang="ru-RU" sz="3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 </a:t>
            </a:r>
            <a:br>
              <a:rPr lang="ru-RU" altLang="ru-RU" sz="3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Шоколад </a:t>
            </a:r>
            <a:br>
              <a:rPr lang="ru-RU" altLang="ru-RU" sz="3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Ванна </a:t>
            </a:r>
            <a:br>
              <a:rPr lang="ru-RU" altLang="ru-RU" sz="3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Контрастный душ </a:t>
            </a:r>
            <a:br>
              <a:rPr lang="ru-RU" altLang="ru-RU" sz="3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Шоппинг </a:t>
            </a:r>
            <a:br>
              <a:rPr lang="ru-RU" altLang="ru-RU" sz="3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Уборка дома </a:t>
            </a:r>
            <a:br>
              <a:rPr lang="ru-RU" altLang="ru-RU" sz="3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Танцы </a:t>
            </a:r>
            <a:br>
              <a:rPr lang="ru-RU" altLang="ru-RU" sz="3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Приготовление еды </a:t>
            </a:r>
            <a:br>
              <a:rPr lang="ru-RU" altLang="ru-RU" sz="3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нового </a:t>
            </a:r>
            <a:br>
              <a:rPr lang="ru-RU" altLang="ru-RU" sz="3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Любимая музыка </a:t>
            </a:r>
            <a:br>
              <a:rPr lang="ru-RU" altLang="ru-RU" sz="3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Разговор по душам </a:t>
            </a:r>
            <a:br>
              <a:rPr lang="ru-RU" altLang="ru-RU" sz="3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Ведение дневника </a:t>
            </a:r>
            <a:br>
              <a:rPr lang="ru-RU" altLang="ru-RU" sz="3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Просмотр фотоальбомов </a:t>
            </a:r>
            <a:br>
              <a:rPr lang="ru-RU" altLang="ru-RU" sz="3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Мытье посуды </a:t>
            </a:r>
            <a:br>
              <a:rPr lang="ru-RU" altLang="ru-RU" sz="3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Общение с детьми </a:t>
            </a:r>
            <a:br>
              <a:rPr lang="ru-RU" altLang="ru-RU" sz="3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Творчество </a:t>
            </a:r>
            <a:br>
              <a:rPr lang="ru-RU" altLang="ru-RU" sz="3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Парикмахерская и т.д. </a:t>
            </a:r>
            <a:br>
              <a:rPr lang="ru-RU" altLang="ru-RU" sz="3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3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3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3968" y="274638"/>
            <a:ext cx="4572000" cy="624786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Сплетни </a:t>
            </a:r>
            <a:b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</a:b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Ссоры </a:t>
            </a:r>
            <a:b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</a:b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Ситуации, где вы не смогли сказать «нет» </a:t>
            </a:r>
            <a:b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</a:b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Молчание, когда внутри буря </a:t>
            </a:r>
            <a:b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</a:b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Работа – и лучше уточнить конкретно, какие моменты в ней (например, строгий начальник, авралы, длинная дорога, длинный рабочий день, маленькая зарплата) </a:t>
            </a:r>
            <a:b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</a:b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Общение с какими-то людьми (лучше перечислить) </a:t>
            </a:r>
            <a:b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</a:b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Лень </a:t>
            </a:r>
            <a:b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</a:b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Переедание на ночь </a:t>
            </a:r>
            <a:b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</a:b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Страх общественного осуждения </a:t>
            </a:r>
            <a:b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</a:b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Неумение держать личные границы </a:t>
            </a:r>
            <a:b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</a:b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Жалобы на мужа </a:t>
            </a:r>
            <a:b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</a:b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Выслушивание нытиков </a:t>
            </a:r>
            <a:b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</a:b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Чтение новостей </a:t>
            </a:r>
            <a:b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</a:br>
            <a:endParaRPr lang="ru-RU" altLang="ru-RU" sz="20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07001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2721" y="274638"/>
            <a:ext cx="8179560" cy="6134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6363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effectLst/>
                <a:latin typeface="Arial"/>
                <a:ea typeface="Calibri"/>
              </a:rPr>
              <a:t>Проявления синдрома профессионального выгорания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7200" b="1" i="1" dirty="0" smtClean="0">
                <a:effectLst/>
                <a:latin typeface="Arial"/>
                <a:ea typeface="Calibri"/>
                <a:cs typeface="Times New Roman"/>
              </a:rPr>
              <a:t>Психофизиологические симптомы</a:t>
            </a:r>
            <a:endParaRPr lang="ru-RU" sz="7200" i="1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7200" dirty="0" smtClean="0">
                <a:effectLst/>
                <a:latin typeface="Arial"/>
                <a:ea typeface="Calibri"/>
                <a:cs typeface="Times New Roman"/>
              </a:rPr>
              <a:t>1. </a:t>
            </a:r>
            <a:r>
              <a:rPr lang="ru-RU" sz="7200" dirty="0" err="1" smtClean="0">
                <a:effectLst/>
                <a:latin typeface="Arial"/>
                <a:ea typeface="Calibri"/>
                <a:cs typeface="Times New Roman"/>
              </a:rPr>
              <a:t>Непроходящее</a:t>
            </a:r>
            <a:r>
              <a:rPr lang="ru-RU" sz="7200" dirty="0" smtClean="0">
                <a:effectLst/>
                <a:latin typeface="Arial"/>
                <a:ea typeface="Calibri"/>
                <a:cs typeface="Times New Roman"/>
              </a:rPr>
              <a:t> чувство усталости утром, вечером.</a:t>
            </a:r>
            <a:endParaRPr lang="ru-RU" sz="72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7200" dirty="0" smtClean="0">
                <a:effectLst/>
                <a:latin typeface="Arial"/>
                <a:ea typeface="Calibri"/>
                <a:cs typeface="Times New Roman"/>
              </a:rPr>
              <a:t>2. Ощущение эмоционального и физического истощения.</a:t>
            </a:r>
            <a:endParaRPr lang="ru-RU" sz="72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7200" dirty="0" smtClean="0">
                <a:effectLst/>
                <a:latin typeface="Arial"/>
                <a:ea typeface="Calibri"/>
                <a:cs typeface="Times New Roman"/>
              </a:rPr>
              <a:t>3.Снижение восприятия и реактивности изменение внешней среды: притупление любопытства, страха.</a:t>
            </a:r>
            <a:endParaRPr lang="ru-RU" sz="72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7200" dirty="0" smtClean="0">
                <a:effectLst/>
                <a:latin typeface="Arial"/>
                <a:ea typeface="Calibri"/>
                <a:cs typeface="Times New Roman"/>
              </a:rPr>
              <a:t>4. Общая слабость, снижение активности.</a:t>
            </a:r>
            <a:endParaRPr lang="ru-RU" sz="72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7200" dirty="0" smtClean="0">
                <a:effectLst/>
                <a:latin typeface="Arial"/>
                <a:ea typeface="Calibri"/>
                <a:cs typeface="Times New Roman"/>
              </a:rPr>
              <a:t>5. Частые головные боли.</a:t>
            </a:r>
            <a:endParaRPr lang="ru-RU" sz="72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7200" dirty="0" smtClean="0">
                <a:effectLst/>
                <a:latin typeface="Arial"/>
                <a:ea typeface="Calibri"/>
                <a:cs typeface="Times New Roman"/>
              </a:rPr>
              <a:t>6. Снижение или увеличение веса.</a:t>
            </a:r>
            <a:endParaRPr lang="ru-RU" sz="72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7200" dirty="0" smtClean="0">
                <a:effectLst/>
                <a:latin typeface="Arial"/>
                <a:ea typeface="Calibri"/>
                <a:cs typeface="Times New Roman"/>
              </a:rPr>
              <a:t>7. Полная или частичная бессонница. Быстрое засыпание и отсутствие сна ранним утром, или наоборот: трудно заснуть ранее 2-3 часов ночи, и трудно проснуться утром.</a:t>
            </a:r>
            <a:endParaRPr lang="ru-RU" sz="72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7200" dirty="0" smtClean="0">
                <a:effectLst/>
                <a:latin typeface="Arial"/>
                <a:ea typeface="Calibri"/>
                <a:cs typeface="Times New Roman"/>
              </a:rPr>
              <a:t>8. Постоянная заторможенность, сонливое состояние,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ru-RU" sz="7200" dirty="0" smtClean="0">
                <a:effectLst/>
                <a:latin typeface="Arial"/>
                <a:ea typeface="Calibri"/>
                <a:cs typeface="Times New Roman"/>
              </a:rPr>
              <a:t>и желание спать в течении всего дня.</a:t>
            </a:r>
            <a:endParaRPr lang="ru-RU" sz="72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7200" dirty="0" smtClean="0">
                <a:effectLst/>
                <a:latin typeface="Arial"/>
                <a:ea typeface="Calibri"/>
                <a:cs typeface="Times New Roman"/>
              </a:rPr>
              <a:t>9. Одышка, нарушение дыхания при физических нагрузках.</a:t>
            </a:r>
            <a:endParaRPr lang="ru-RU" sz="72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7200" dirty="0" smtClean="0">
                <a:effectLst/>
                <a:latin typeface="Arial"/>
                <a:ea typeface="Calibri"/>
                <a:cs typeface="Times New Roman"/>
              </a:rPr>
              <a:t>10.Заметное снижение внутренней и 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ru-RU" sz="7200" dirty="0" smtClean="0">
                <a:effectLst/>
                <a:latin typeface="Arial"/>
                <a:ea typeface="Calibri"/>
                <a:cs typeface="Times New Roman"/>
              </a:rPr>
              <a:t>внешней сенсорной чувствительности: ухудшение 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ru-RU" sz="7200" dirty="0" smtClean="0">
                <a:effectLst/>
                <a:latin typeface="Arial"/>
                <a:ea typeface="Calibri"/>
                <a:cs typeface="Times New Roman"/>
              </a:rPr>
              <a:t>зрения, слуха, обоняния, осязания. Потеря внутренних, 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ru-RU" sz="7200" dirty="0" smtClean="0">
                <a:effectLst/>
                <a:latin typeface="Arial"/>
                <a:ea typeface="Calibri"/>
                <a:cs typeface="Times New Roman"/>
              </a:rPr>
              <a:t>телесных ощущений.</a:t>
            </a:r>
            <a:endParaRPr lang="ru-RU" sz="7200" dirty="0"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462" y="0"/>
            <a:ext cx="871538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C:\Users\5324\Videos\sad-lonely-girl-clipart-tired-sad-woman-office-desk-papers-under-clock-362912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7786" y="4653136"/>
            <a:ext cx="1845349" cy="1956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868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7447" y="476672"/>
            <a:ext cx="7968885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628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9548" y="143310"/>
            <a:ext cx="8605389" cy="6454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9219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5329" y="167500"/>
            <a:ext cx="8573135" cy="6429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8552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16632"/>
            <a:ext cx="8230313" cy="345063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789040"/>
            <a:ext cx="8229600" cy="2952328"/>
          </a:xfrm>
        </p:spPr>
        <p:txBody>
          <a:bodyPr>
            <a:normAutofit fontScale="92500"/>
          </a:bodyPr>
          <a:lstStyle/>
          <a:p>
            <a:pPr lvl="0" fontAlgn="base">
              <a:spcAft>
                <a:spcPct val="0"/>
              </a:spcAft>
              <a:buNone/>
            </a:pPr>
            <a:r>
              <a:rPr lang="ru-RU" altLang="ru-RU" sz="1800" kern="0" dirty="0">
                <a:solidFill>
                  <a:srgbClr val="000000"/>
                </a:solidFill>
                <a:latin typeface="Arial"/>
                <a:cs typeface="Arial"/>
              </a:rPr>
              <a:t>Жизненный успех не дается без труда, иногда без тяжелых потерь. Надо быть готовым с наименьшими страданиями пройти через обиды, измены, потери. Для этого следует приучить себя не пропускать в сферу эмоций чрезмерные раздражители, несущие боль и отрицание многих человеческих ценностей.</a:t>
            </a:r>
            <a:br>
              <a:rPr lang="ru-RU" altLang="ru-RU" sz="1800" kern="0" dirty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ru-RU" altLang="ru-RU" sz="1800" kern="0" dirty="0">
                <a:solidFill>
                  <a:srgbClr val="000000"/>
                </a:solidFill>
                <a:latin typeface="Arial"/>
                <a:cs typeface="Arial"/>
              </a:rPr>
              <a:t>Конечно, несчастья близких, общественные катастрофы, неудачи в работе, собственные промахи не могут не расстраивать человека. Но не следует считать такие неудачи непоправимыми катастрофами. То, что можно, следует исправить. А на нет — и суда нет, как говорят в народе.</a:t>
            </a:r>
            <a:br>
              <a:rPr lang="ru-RU" altLang="ru-RU" sz="1800" kern="0" dirty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ru-RU" altLang="ru-RU" sz="1800" kern="0" dirty="0">
                <a:solidFill>
                  <a:srgbClr val="000000"/>
                </a:solidFill>
                <a:latin typeface="Arial"/>
                <a:cs typeface="Arial"/>
              </a:rPr>
              <a:t/>
            </a:r>
            <a:br>
              <a:rPr lang="ru-RU" altLang="ru-RU" sz="1800" kern="0" dirty="0">
                <a:solidFill>
                  <a:srgbClr val="000000"/>
                </a:solidFill>
                <a:latin typeface="Arial"/>
                <a:cs typeface="Arial"/>
              </a:rPr>
            </a:br>
            <a:endParaRPr lang="ru-RU" altLang="ru-RU" sz="1800" kern="0" dirty="0">
              <a:solidFill>
                <a:srgbClr val="000000"/>
              </a:solidFill>
              <a:latin typeface="Arial"/>
              <a:cs typeface="Arial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9066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 descr="C:\Users\5325\Desktop\эмблем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116632"/>
            <a:ext cx="995881" cy="995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 стрелкой 5"/>
          <p:cNvCxnSpPr/>
          <p:nvPr/>
        </p:nvCxnSpPr>
        <p:spPr>
          <a:xfrm>
            <a:off x="4499992" y="4077072"/>
            <a:ext cx="0" cy="93610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>
              <a:spcAft>
                <a:spcPct val="0"/>
              </a:spcAft>
              <a:buNone/>
            </a:pPr>
            <a:r>
              <a:rPr lang="ru-RU" altLang="ru-RU" sz="1800" kern="0" dirty="0">
                <a:solidFill>
                  <a:srgbClr val="000000"/>
                </a:solidFill>
                <a:latin typeface="Arial"/>
                <a:cs typeface="Arial"/>
              </a:rPr>
              <a:t>Жизненный успех не дается без труда, иногда без тяжелых потерь. Надо быть готовым с наименьшими страданиями пройти через обиды, измены, потери. Для этого следует приучить себя не пропускать в сферу эмоций чрезмерные раздражители, несущие боль и отрицание многих человеческих ценностей.</a:t>
            </a:r>
            <a:br>
              <a:rPr lang="ru-RU" altLang="ru-RU" sz="1800" kern="0" dirty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ru-RU" altLang="ru-RU" sz="1800" kern="0" dirty="0">
                <a:solidFill>
                  <a:srgbClr val="000000"/>
                </a:solidFill>
                <a:latin typeface="Arial"/>
                <a:cs typeface="Arial"/>
              </a:rPr>
              <a:t>Конечно, несчастья близких, общественные катастрофы, неудачи в работе, собственные промахи не могут не расстраивать человека. Но не следует считать такие неудачи непоправимыми катастрофами. То, что можно, следует исправить. А на нет — и суда нет, как говорят в народе</a:t>
            </a:r>
            <a:r>
              <a:rPr lang="ru-RU" altLang="ru-RU" sz="1800" kern="0" dirty="0" smtClean="0">
                <a:solidFill>
                  <a:srgbClr val="000000"/>
                </a:solidFill>
                <a:latin typeface="Arial"/>
                <a:cs typeface="Arial"/>
              </a:rPr>
              <a:t>.</a:t>
            </a:r>
            <a:r>
              <a:rPr lang="ru-RU" altLang="ru-RU" sz="1800" kern="0" dirty="0">
                <a:solidFill>
                  <a:srgbClr val="000000"/>
                </a:solidFill>
                <a:latin typeface="Arial"/>
                <a:cs typeface="Arial"/>
              </a:rPr>
              <a:t/>
            </a:r>
            <a:br>
              <a:rPr lang="ru-RU" altLang="ru-RU" sz="1800" kern="0" dirty="0">
                <a:solidFill>
                  <a:srgbClr val="000000"/>
                </a:solidFill>
                <a:latin typeface="Arial"/>
                <a:cs typeface="Arial"/>
              </a:rPr>
            </a:br>
            <a:endParaRPr lang="ru-RU" altLang="ru-RU" sz="1800" kern="0" dirty="0">
              <a:solidFill>
                <a:srgbClr val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97262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  <a:endParaRPr lang="ru-RU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 descr="C:\Users\5324\Pictures\i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834" y="2564904"/>
            <a:ext cx="5891254" cy="327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462" y="0"/>
            <a:ext cx="871538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959" y="4005064"/>
            <a:ext cx="1536325" cy="2420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874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prstClr val="black"/>
                </a:solidFill>
                <a:latin typeface="Arial"/>
                <a:ea typeface="Calibri"/>
              </a:rPr>
              <a:t>Проявления синдрома профессионального выгорания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b="1" i="1" dirty="0" smtClean="0">
                <a:effectLst/>
                <a:latin typeface="Arial"/>
                <a:ea typeface="Calibri"/>
                <a:cs typeface="Times New Roman"/>
              </a:rPr>
              <a:t>Социально - психологические симптомы выгорания</a:t>
            </a:r>
            <a:endParaRPr lang="ru-RU" sz="2800" i="1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dirty="0" smtClean="0">
                <a:effectLst/>
                <a:latin typeface="Arial"/>
                <a:ea typeface="Calibri"/>
                <a:cs typeface="Times New Roman"/>
              </a:rPr>
              <a:t>1. Безразличие, скука, пассивность и депрессия. </a:t>
            </a:r>
            <a:endParaRPr lang="ru-RU" sz="28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dirty="0" smtClean="0">
                <a:effectLst/>
                <a:latin typeface="Arial"/>
                <a:ea typeface="Calibri"/>
                <a:cs typeface="Times New Roman"/>
              </a:rPr>
              <a:t>2. Повышенная раздражительность на незначительные, мелкие события.</a:t>
            </a:r>
            <a:endParaRPr lang="ru-RU" sz="28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dirty="0" smtClean="0">
                <a:effectLst/>
                <a:latin typeface="Arial"/>
                <a:ea typeface="Calibri"/>
                <a:cs typeface="Times New Roman"/>
              </a:rPr>
              <a:t>3. Частые нервные срывы (вспышки гнева или уход в себя - отказ от общения).</a:t>
            </a:r>
            <a:endParaRPr lang="ru-RU" sz="28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dirty="0" smtClean="0">
                <a:effectLst/>
                <a:latin typeface="Arial"/>
                <a:ea typeface="Calibri"/>
                <a:cs typeface="Times New Roman"/>
              </a:rPr>
              <a:t>4. Постоянное переживание негативных эмоций: вины, обиды, стыда, подозрительности, скованности, для которых во внешней ситуации причин нет.</a:t>
            </a:r>
            <a:endParaRPr lang="ru-RU" sz="28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dirty="0" smtClean="0">
                <a:effectLst/>
                <a:latin typeface="Arial"/>
                <a:ea typeface="Calibri"/>
                <a:cs typeface="Times New Roman"/>
              </a:rPr>
              <a:t>5. Чувство неосознанного беспокойства и повышенной тревоги.</a:t>
            </a:r>
            <a:endParaRPr lang="ru-RU" sz="28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dirty="0" smtClean="0">
                <a:effectLst/>
                <a:latin typeface="Arial"/>
                <a:ea typeface="Calibri"/>
                <a:cs typeface="Times New Roman"/>
              </a:rPr>
              <a:t>6. Чувство </a:t>
            </a:r>
            <a:r>
              <a:rPr lang="ru-RU" dirty="0" err="1" smtClean="0">
                <a:effectLst/>
                <a:latin typeface="Arial"/>
                <a:ea typeface="Calibri"/>
                <a:cs typeface="Times New Roman"/>
              </a:rPr>
              <a:t>гиперответственности</a:t>
            </a:r>
            <a:r>
              <a:rPr lang="ru-RU" dirty="0" smtClean="0">
                <a:effectLst/>
                <a:latin typeface="Arial"/>
                <a:ea typeface="Calibri"/>
                <a:cs typeface="Times New Roman"/>
              </a:rPr>
              <a:t> и постоянное 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ru-RU" dirty="0" smtClean="0">
                <a:effectLst/>
                <a:latin typeface="Arial"/>
                <a:ea typeface="Calibri"/>
                <a:cs typeface="Times New Roman"/>
              </a:rPr>
              <a:t>чувство страха, что «не получится».</a:t>
            </a:r>
            <a:endParaRPr lang="ru-RU" sz="28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dirty="0" smtClean="0">
                <a:effectLst/>
                <a:latin typeface="Arial"/>
                <a:ea typeface="Calibri"/>
                <a:cs typeface="Times New Roman"/>
              </a:rPr>
              <a:t>7. Общая негативная установка на жизнь 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ru-RU" dirty="0" smtClean="0">
                <a:effectLst/>
                <a:latin typeface="Arial"/>
                <a:ea typeface="Calibri"/>
                <a:cs typeface="Times New Roman"/>
              </a:rPr>
              <a:t>и профессиональные перспективы.</a:t>
            </a:r>
            <a:endParaRPr lang="ru-RU" sz="2800" dirty="0"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462" y="0"/>
            <a:ext cx="871538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C:\Users\5324\Videos\disappointment-clipart-8711241-Disappointed-businessman-Stock-Vector-angry-cartoon-funn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388169"/>
            <a:ext cx="2337433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298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5324\Videos\zagruzhenno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2303084" cy="1789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>
                <a:solidFill>
                  <a:prstClr val="black"/>
                </a:solidFill>
                <a:latin typeface="Arial"/>
                <a:ea typeface="Calibri"/>
              </a:rPr>
              <a:t>Проявления синдрома профессионального выгорания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b="1" i="1" dirty="0" smtClean="0">
                <a:effectLst/>
                <a:latin typeface="Arial"/>
                <a:ea typeface="Calibri"/>
                <a:cs typeface="Times New Roman"/>
              </a:rPr>
              <a:t>Поведенческие симптомы</a:t>
            </a:r>
            <a:endParaRPr lang="ru-RU" sz="2800" i="1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dirty="0" smtClean="0">
                <a:effectLst/>
                <a:latin typeface="Arial"/>
                <a:ea typeface="Calibri"/>
                <a:cs typeface="Times New Roman"/>
              </a:rPr>
              <a:t>1. Ощущение, что работа всё тяжелее, а выполнять её всё труднее.</a:t>
            </a:r>
            <a:endParaRPr lang="ru-RU" sz="28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dirty="0" smtClean="0">
                <a:effectLst/>
                <a:latin typeface="Arial"/>
                <a:ea typeface="Calibri"/>
                <a:cs typeface="Times New Roman"/>
              </a:rPr>
              <a:t>2. Сотрудник заметно меняет свой режим: рано приходит и поздно уходит или наоборот.</a:t>
            </a:r>
            <a:endParaRPr lang="ru-RU" sz="28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dirty="0" smtClean="0">
                <a:effectLst/>
                <a:latin typeface="Arial"/>
                <a:ea typeface="Calibri"/>
                <a:cs typeface="Times New Roman"/>
              </a:rPr>
              <a:t>3. Руководитель отказывается от принятия решений, формулируя разные причины себе и другим.</a:t>
            </a:r>
            <a:endParaRPr lang="ru-RU" sz="28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dirty="0" smtClean="0">
                <a:effectLst/>
                <a:latin typeface="Arial"/>
                <a:ea typeface="Calibri"/>
                <a:cs typeface="Times New Roman"/>
              </a:rPr>
              <a:t>4. Чувство бесполезности, неверие в улучшение, снижение энтузиазма по отношению к работе, безразличие к результатам.</a:t>
            </a:r>
            <a:endParaRPr lang="ru-RU" sz="28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dirty="0" smtClean="0">
                <a:effectLst/>
                <a:latin typeface="Arial"/>
                <a:ea typeface="Calibri"/>
                <a:cs typeface="Times New Roman"/>
              </a:rPr>
              <a:t>5. Невыполнение важных приоритетных задач и </a:t>
            </a:r>
            <a:r>
              <a:rPr lang="ru-RU" dirty="0" err="1" smtClean="0">
                <a:effectLst/>
                <a:latin typeface="Arial"/>
                <a:ea typeface="Calibri"/>
                <a:cs typeface="Times New Roman"/>
              </a:rPr>
              <a:t>застревание</a:t>
            </a:r>
            <a:r>
              <a:rPr lang="ru-RU" dirty="0" smtClean="0">
                <a:effectLst/>
                <a:latin typeface="Arial"/>
                <a:ea typeface="Calibri"/>
                <a:cs typeface="Times New Roman"/>
              </a:rPr>
              <a:t> на мелких деталях. Трата большого количества времени на элементарные действия.</a:t>
            </a:r>
            <a:endParaRPr lang="ru-RU" sz="28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dirty="0" smtClean="0">
                <a:effectLst/>
                <a:latin typeface="Arial"/>
                <a:ea typeface="Calibri"/>
                <a:cs typeface="Times New Roman"/>
              </a:rPr>
              <a:t>6. </a:t>
            </a:r>
            <a:r>
              <a:rPr lang="ru-RU" dirty="0" err="1" smtClean="0">
                <a:effectLst/>
                <a:latin typeface="Arial"/>
                <a:ea typeface="Calibri"/>
                <a:cs typeface="Times New Roman"/>
              </a:rPr>
              <a:t>Дистанцированность</a:t>
            </a:r>
            <a:r>
              <a:rPr lang="ru-RU" dirty="0" smtClean="0">
                <a:effectLst/>
                <a:latin typeface="Arial"/>
                <a:ea typeface="Calibri"/>
                <a:cs typeface="Times New Roman"/>
              </a:rPr>
              <a:t> от сотрудников , рост неадекватной критичности.</a:t>
            </a:r>
            <a:endParaRPr lang="ru-RU" sz="2800" dirty="0"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462" y="0"/>
            <a:ext cx="871538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210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Стадии профессионального выгорания</a:t>
            </a: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6635" y="1772816"/>
            <a:ext cx="8229600" cy="3484984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Предупреждающая стадия.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Стадия отстраненности.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Стадия отчуждения.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Стадия истощения.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Завершающая стадия 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  (разочарование и отчаяние).</a:t>
            </a: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462" y="0"/>
            <a:ext cx="871538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 descr="C:\Users\5324\Videos\Педагог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5212" y="3068960"/>
            <a:ext cx="1714500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8267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Стратегии помощи</a:t>
            </a: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effectLst/>
                <a:latin typeface="Arial"/>
                <a:ea typeface="Calibri"/>
              </a:rPr>
              <a:t>1.Изменение режима труда и отдыха.</a:t>
            </a:r>
          </a:p>
          <a:p>
            <a:pPr marL="0" indent="0">
              <a:buNone/>
            </a:pPr>
            <a:r>
              <a:rPr lang="ru-RU" dirty="0">
                <a:latin typeface="Arial"/>
                <a:ea typeface="Calibri"/>
              </a:rPr>
              <a:t>2</a:t>
            </a:r>
            <a:r>
              <a:rPr lang="ru-RU" dirty="0" smtClean="0">
                <a:effectLst/>
                <a:latin typeface="Arial"/>
                <a:ea typeface="Calibri"/>
              </a:rPr>
              <a:t>.Использование социальных ресурсов.</a:t>
            </a:r>
          </a:p>
          <a:p>
            <a:pPr marL="0" indent="0">
              <a:buNone/>
            </a:pPr>
            <a:r>
              <a:rPr lang="ru-RU" dirty="0">
                <a:latin typeface="Arial"/>
                <a:ea typeface="Calibri"/>
              </a:rPr>
              <a:t>3</a:t>
            </a:r>
            <a:r>
              <a:rPr lang="ru-RU" dirty="0" smtClean="0">
                <a:effectLst/>
                <a:latin typeface="Arial"/>
                <a:ea typeface="Calibri"/>
              </a:rPr>
              <a:t>.Выбор менее напряженного образа жизни.</a:t>
            </a:r>
          </a:p>
          <a:p>
            <a:pPr marL="0" indent="0">
              <a:buNone/>
            </a:pPr>
            <a:r>
              <a:rPr lang="ru-RU" dirty="0">
                <a:latin typeface="Arial"/>
                <a:ea typeface="Calibri"/>
              </a:rPr>
              <a:t>4</a:t>
            </a:r>
            <a:r>
              <a:rPr lang="ru-RU" dirty="0" smtClean="0">
                <a:effectLst/>
                <a:latin typeface="Arial"/>
                <a:ea typeface="Calibri"/>
              </a:rPr>
              <a:t>.Забота о здоровье.</a:t>
            </a:r>
          </a:p>
          <a:p>
            <a:pPr marL="0" indent="0">
              <a:buNone/>
            </a:pPr>
            <a:r>
              <a:rPr lang="ru-RU" dirty="0">
                <a:latin typeface="Arial"/>
              </a:rPr>
              <a:t>5</a:t>
            </a:r>
            <a:r>
              <a:rPr lang="ru-RU" dirty="0" smtClean="0">
                <a:latin typeface="Arial"/>
              </a:rPr>
              <a:t>.Самоанализ.</a:t>
            </a:r>
            <a:endParaRPr lang="ru-RU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462" y="0"/>
            <a:ext cx="871538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C:\Users\5324\Videos\image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4" t="1711" r="290" b="5865"/>
          <a:stretch/>
        </p:blipFill>
        <p:spPr bwMode="auto">
          <a:xfrm>
            <a:off x="6588000" y="4602421"/>
            <a:ext cx="2556000" cy="21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545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Направление деятельности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5829208"/>
              </p:ext>
            </p:extLst>
          </p:nvPr>
        </p:nvGraphicFramePr>
        <p:xfrm>
          <a:off x="395536" y="1340768"/>
          <a:ext cx="8229600" cy="429768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5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46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4288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</a:t>
                      </a:r>
                      <a:endParaRPr lang="ru-RU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Направление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деятельности</a:t>
                      </a:r>
                      <a:endParaRPr lang="ru-RU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Содержание</a:t>
                      </a:r>
                      <a:endParaRPr lang="ru-RU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9913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Просветительская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работа</a:t>
                      </a:r>
                    </a:p>
                    <a:p>
                      <a:r>
                        <a:rPr lang="ru-RU" sz="11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Памятка-буклет «Синдром эмоционального выгорания»</a:t>
                      </a:r>
                    </a:p>
                    <a:p>
                      <a:r>
                        <a:rPr lang="ru-RU" sz="11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«Развитие эмоциональной компетенции как одно из условий формирования профессиональной деятельности педагога».</a:t>
                      </a: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</a:t>
                      </a:r>
                    </a:p>
                    <a:p>
                      <a:r>
                        <a:rPr lang="ru-RU" sz="11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Лекция «Нужно ли развитие эмоционального интеллекта в решении конфликтных ситуаций». 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1.Создание предпосылок к овладению психологическими знаниями.</a:t>
                      </a:r>
                    </a:p>
                    <a:p>
                      <a:pPr algn="just"/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2.Создание условий для профессионального и личностного самоопределения учителей.</a:t>
                      </a:r>
                    </a:p>
                    <a:p>
                      <a:pPr algn="just"/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3.Создание условий для формирования потребности у педагогов в  саморазвитии, самопознании и самосовершенствовании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156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Профилактическая и коррекционная работа</a:t>
                      </a:r>
                    </a:p>
                    <a:p>
                      <a:pPr marL="180340" indent="-180340"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Что такое эмоциональный интеллект? Практическая часть.</a:t>
                      </a:r>
                      <a:r>
                        <a:rPr lang="ru-RU" sz="1200" b="1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Упражнения с элементами тренинга</a:t>
                      </a: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.</a:t>
                      </a:r>
                    </a:p>
                    <a:p>
                      <a:pPr marL="180340" indent="-180340"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Семинар-практикум: «Я у себя есть»</a:t>
                      </a: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 marL="180340" indent="-180340"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buNone/>
                      </a:pP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1.Профилактика и коррекция конфликтов в педагогическом коллективе.</a:t>
                      </a:r>
                    </a:p>
                    <a:p>
                      <a:pPr marL="0" indent="0" algn="just">
                        <a:buNone/>
                      </a:pP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2.Профилактика и коррекция профессиональных деформаций.</a:t>
                      </a:r>
                    </a:p>
                    <a:p>
                      <a:pPr marL="0" indent="0" algn="just">
                        <a:buNone/>
                      </a:pP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3.Психопрофилактическая и </a:t>
                      </a:r>
                      <a:r>
                        <a:rPr lang="ru-RU" sz="16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корекционная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работа с педагогами по вопросам обучения, воспитания, развития воспитанников.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462" y="0"/>
            <a:ext cx="871538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610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Направление деятельности</a:t>
            </a:r>
            <a:endParaRPr lang="ru-RU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47036878"/>
              </p:ext>
            </p:extLst>
          </p:nvPr>
        </p:nvGraphicFramePr>
        <p:xfrm>
          <a:off x="457200" y="1632077"/>
          <a:ext cx="8229600" cy="471043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658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188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084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№</a:t>
                      </a:r>
                      <a:endParaRPr lang="ru-RU" dirty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Направление деятельности</a:t>
                      </a:r>
                      <a:endParaRPr lang="ru-RU" dirty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Содержание</a:t>
                      </a:r>
                      <a:endParaRPr lang="ru-RU" dirty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7227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Диагностическая работа</a:t>
                      </a:r>
                    </a:p>
                    <a:p>
                      <a:r>
                        <a:rPr lang="ru-RU" sz="11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Диагностика «эмоционального выгорания» у педагогов В.В. </a:t>
                      </a:r>
                      <a:r>
                        <a:rPr lang="ru-RU" sz="11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Бойко.</a:t>
                      </a:r>
                      <a:endParaRPr lang="ru-RU" sz="11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1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«Опросник выявления эмоционального выгорания (MBI)» </a:t>
                      </a:r>
                      <a:r>
                        <a:rPr lang="ru-RU" sz="11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Маслач</a:t>
                      </a:r>
                      <a:r>
                        <a:rPr lang="ru-RU" sz="11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К., Джексон С.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Тест «Оценка способов реагирования в конфликте» К. Н. Томас.</a:t>
                      </a:r>
                    </a:p>
                    <a:p>
                      <a:endParaRPr lang="ru-RU" sz="11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 Изучение воспитательного, обучающего и развивающего потенциала педагогического коллектива.</a:t>
                      </a:r>
                    </a:p>
                    <a:p>
                      <a:pPr algn="just"/>
                      <a:r>
                        <a:rPr lang="ru-RU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 Выявление степени психологической комфортности в коллективе.</a:t>
                      </a:r>
                    </a:p>
                    <a:p>
                      <a:pPr algn="just"/>
                      <a:r>
                        <a:rPr lang="ru-RU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 Создание условий для осознания уровня </a:t>
                      </a:r>
                      <a:r>
                        <a:rPr lang="ru-RU" sz="18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реализованности</a:t>
                      </a:r>
                      <a:r>
                        <a:rPr lang="ru-RU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учителями их творческого потенциала.</a:t>
                      </a:r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16847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Консультирование</a:t>
                      </a:r>
                    </a:p>
                    <a:p>
                      <a:r>
                        <a:rPr lang="ru-RU" sz="11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Индивидуальные консультации на тему: «Отрицательные эмоции – угроза здоровью» Обсуждение пользы практического задания на дом по развитию эмоций. </a:t>
                      </a:r>
                    </a:p>
                    <a:p>
                      <a:pPr marL="180340" indent="-180340"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Индивидуальные консультации на тему:</a:t>
                      </a:r>
                      <a:r>
                        <a:rPr lang="ru-RU" sz="1100" b="1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«Умей управлять своими эмоциями и поведением» </a:t>
                      </a:r>
                      <a:r>
                        <a:rPr lang="ru-RU" sz="11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Обсуждение выполнения домашнего задания по развитию эмоций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Индивидуальное консультирование по вопросам учебно-воспитательного процесса и другим актуальным вопросам.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Индивидуальные консультации.</a:t>
                      </a:r>
                      <a:r>
                        <a:rPr lang="ru-RU" sz="11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Стендовая консультация: Способы снять </a:t>
                      </a:r>
                      <a:r>
                        <a:rPr lang="ru-RU" sz="1100" b="1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псиэмоциональное</a:t>
                      </a:r>
                      <a:r>
                        <a:rPr lang="ru-RU" sz="11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напряжение с помощью чая, самомассажа и дыхательных упражнений.</a:t>
                      </a:r>
                      <a:endParaRPr lang="ru-RU" sz="1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462" y="0"/>
            <a:ext cx="871538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080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Направление деятельности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4331517"/>
              </p:ext>
            </p:extLst>
          </p:nvPr>
        </p:nvGraphicFramePr>
        <p:xfrm>
          <a:off x="457200" y="1600200"/>
          <a:ext cx="8229600" cy="4118864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802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748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</a:t>
                      </a:r>
                      <a:endParaRPr lang="ru-RU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Направление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деятельности</a:t>
                      </a:r>
                      <a:endParaRPr lang="ru-RU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Содержание</a:t>
                      </a:r>
                      <a:endParaRPr lang="ru-RU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Методическая работа</a:t>
                      </a:r>
                    </a:p>
                    <a:p>
                      <a:r>
                        <a:rPr lang="ru-RU" sz="11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Семинар практикум: «Методы </a:t>
                      </a:r>
                      <a:r>
                        <a:rPr lang="ru-RU" sz="1100" b="1" dirty="0" err="1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саморегуляции</a:t>
                      </a:r>
                      <a:r>
                        <a:rPr lang="ru-RU" sz="11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педагога на уроке и вне урока»</a:t>
                      </a:r>
                    </a:p>
                    <a:p>
                      <a:r>
                        <a:rPr lang="ru-RU" sz="11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Буклет: «Как справиться с плохим настроением»</a:t>
                      </a:r>
                    </a:p>
                    <a:p>
                      <a:r>
                        <a:rPr lang="ru-RU" sz="11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Семинар-практикум: </a:t>
                      </a:r>
                    </a:p>
                    <a:p>
                      <a:r>
                        <a:rPr lang="ru-RU" sz="11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«Арт - терапия как средство сохранения здоровья педагогов».</a:t>
                      </a:r>
                    </a:p>
                    <a:p>
                      <a:r>
                        <a:rPr lang="ru-RU" sz="11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Акция «Аптечка для души»</a:t>
                      </a:r>
                    </a:p>
                    <a:p>
                      <a:endParaRPr lang="ru-RU" sz="1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1.Разработка методического инструментария по развитию творческих и </a:t>
                      </a:r>
                      <a:r>
                        <a:rPr lang="ru-RU" sz="18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деятельностных</a:t>
                      </a:r>
                      <a:r>
                        <a:rPr lang="ru-RU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способностей личности.</a:t>
                      </a:r>
                      <a:endParaRPr lang="ru-RU" sz="16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2.Разработка тренингов и деловых игр по развитию творческого потенциала и </a:t>
                      </a:r>
                      <a:r>
                        <a:rPr lang="ru-RU" sz="18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деятельностных</a:t>
                      </a:r>
                      <a:r>
                        <a:rPr lang="ru-RU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способностей личности.</a:t>
                      </a:r>
                      <a:endParaRPr lang="ru-RU" sz="16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/>
                      <a:r>
                        <a:rPr lang="ru-RU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3.Психологическая поддержка открытых учебных занятий.</a:t>
                      </a:r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462" y="0"/>
            <a:ext cx="871538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9614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871</TotalTime>
  <Words>1799</Words>
  <Application>Microsoft Office PowerPoint</Application>
  <PresentationFormat>Экран (4:3)</PresentationFormat>
  <Paragraphs>288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Arial</vt:lpstr>
      <vt:lpstr>Calibri</vt:lpstr>
      <vt:lpstr>Times New Roman</vt:lpstr>
      <vt:lpstr>Тема Office</vt:lpstr>
      <vt:lpstr>Профилактика профессионального выгорания педагогов</vt:lpstr>
      <vt:lpstr>Проявления синдрома профессионального выгорания</vt:lpstr>
      <vt:lpstr>Проявления синдрома профессионального выгорания</vt:lpstr>
      <vt:lpstr>Проявления синдрома профессионального выгорания</vt:lpstr>
      <vt:lpstr>Стадии профессионального выгорания</vt:lpstr>
      <vt:lpstr>Стратегии помощи</vt:lpstr>
      <vt:lpstr>Направление деятельности</vt:lpstr>
      <vt:lpstr>Направление деятельности</vt:lpstr>
      <vt:lpstr>Направление деятельности</vt:lpstr>
      <vt:lpstr>Методики для диагностики </vt:lpstr>
      <vt:lpstr>Методики для диагностики</vt:lpstr>
      <vt:lpstr>Презентация PowerPoint</vt:lpstr>
      <vt:lpstr>Пошаговая инструкция по управлению эмоциями: </vt:lpstr>
      <vt:lpstr>Расставляем приоритеты</vt:lpstr>
      <vt:lpstr> оптимальное распределения перечня: </vt:lpstr>
      <vt:lpstr>Превращаем минусы в плюсы?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Профессиональное выгорание педагогов</dc:title>
  <dc:creator>Ольга Геннадьевна</dc:creator>
  <cp:lastModifiedBy>Пользователь Windows</cp:lastModifiedBy>
  <cp:revision>48</cp:revision>
  <dcterms:created xsi:type="dcterms:W3CDTF">2018-04-11T04:02:40Z</dcterms:created>
  <dcterms:modified xsi:type="dcterms:W3CDTF">2022-05-11T12:18:57Z</dcterms:modified>
</cp:coreProperties>
</file>