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57" r:id="rId8"/>
    <p:sldId id="258" r:id="rId9"/>
    <p:sldId id="259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3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193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9750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567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3576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893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383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404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70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80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49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400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35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43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06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374B8-5F16-4649-AD8E-247D3F875CB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56682E4-A34A-42C2-8F6B-43D311FA6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64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Транспирация воды </a:t>
            </a:r>
            <a:r>
              <a:rPr lang="ru-RU" dirty="0" smtClean="0"/>
              <a:t>растениями.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9289" y="3327751"/>
            <a:ext cx="8085341" cy="14461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(Испарение </a:t>
            </a:r>
            <a:r>
              <a:rPr lang="ru-RU" sz="2800" dirty="0"/>
              <a:t>воды через стебель и </a:t>
            </a:r>
            <a:r>
              <a:rPr lang="ru-RU" sz="2800" dirty="0" smtClean="0"/>
              <a:t>листья)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1224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481" y="105957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Что же влияет на испарение</a:t>
            </a:r>
            <a:r>
              <a:rPr lang="ru-RU" sz="2800" dirty="0" smtClean="0"/>
              <a:t>?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Какое </a:t>
            </a:r>
            <a:r>
              <a:rPr lang="ru-RU" sz="2800" dirty="0"/>
              <a:t>значение, по вашему мнению, имеет испарение для растения?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647" y="3339229"/>
            <a:ext cx="5710335" cy="351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4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158" y="61546"/>
            <a:ext cx="9573927" cy="65151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/>
          </a:p>
          <a:p>
            <a:r>
              <a:rPr lang="ru-RU" sz="1600" b="1" dirty="0"/>
              <a:t>Условия, влияющие на испарение воды</a:t>
            </a:r>
          </a:p>
          <a:p>
            <a:pPr marL="0" indent="0">
              <a:buNone/>
            </a:pPr>
            <a:r>
              <a:rPr lang="ru-RU" sz="1400" dirty="0"/>
              <a:t>Испарение зависит от окружающих условий и состояния устьиц. Каждое растение может регулировать транспирацию. При высокой температуре воздуха испарение воды усиливается и растение охлаждается. В дождливую погоду транспирация, наоборот, замедляется.</a:t>
            </a:r>
          </a:p>
          <a:p>
            <a:pPr marL="0" indent="0">
              <a:buNone/>
            </a:pPr>
            <a:r>
              <a:rPr lang="ru-RU" sz="1400" dirty="0" smtClean="0"/>
              <a:t>Интенсивность </a:t>
            </a:r>
            <a:r>
              <a:rPr lang="ru-RU" sz="1400" dirty="0"/>
              <a:t>транспирации может изменяться за счёт открывания и закрывания </a:t>
            </a:r>
            <a:r>
              <a:rPr lang="ru-RU" sz="1400" dirty="0" err="1"/>
              <a:t>устьичных</a:t>
            </a:r>
            <a:r>
              <a:rPr lang="ru-RU" sz="1400" dirty="0"/>
              <a:t> щелей. Известны растения, у которых устьица открываются только в светлое время суток, а в темноте они </a:t>
            </a:r>
            <a:r>
              <a:rPr lang="ru-RU" sz="1400" dirty="0" smtClean="0"/>
              <a:t>закрыты.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ru-RU" sz="1400" dirty="0"/>
              <a:t>На уровень испарения воды влияют размеры и количество листьев на растении. Чем крупнее листья, тем сильнее они испаряют влагу. Чем больше листьев, тем больше поверхность испарения</a:t>
            </a:r>
            <a:r>
              <a:rPr lang="ru-RU" sz="1400" dirty="0" smtClean="0"/>
              <a:t>.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Растения засушливых мест имеют ряд приспособления, защищающих от потери влаги. У них обычно мелкие листья, а стенки клеток их эпидермиса утолщены. Листья покрыты слоем воска или густыми волосками. Эти приспособления не только замедляют испарение, но и защищают от солнечных лучей.</a:t>
            </a:r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endParaRPr lang="en-US" sz="1900" dirty="0" smtClean="0"/>
          </a:p>
          <a:p>
            <a:pPr marL="0" indent="0">
              <a:buNone/>
            </a:pPr>
            <a:endParaRPr lang="en-US" sz="1900" dirty="0" smtClean="0"/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386" y="2385647"/>
            <a:ext cx="3135190" cy="231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756138"/>
          </a:xfrm>
        </p:spPr>
        <p:txBody>
          <a:bodyPr/>
          <a:lstStyle/>
          <a:p>
            <a:r>
              <a:rPr lang="ru-RU" dirty="0" smtClean="0"/>
              <a:t>Домашнее задание!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757" y="1140681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Найти и записать в тетрадь!</a:t>
            </a:r>
          </a:p>
          <a:p>
            <a:pPr marL="0" indent="0">
              <a:buNone/>
            </a:pPr>
            <a:r>
              <a:rPr lang="ru-RU" b="1" dirty="0" smtClean="0"/>
              <a:t>Факторы</a:t>
            </a:r>
            <a:r>
              <a:rPr lang="ru-RU" b="1" dirty="0"/>
              <a:t>, влияющие на испарение</a:t>
            </a:r>
            <a:r>
              <a:rPr lang="ru-RU" b="1" dirty="0" smtClean="0"/>
              <a:t>:</a:t>
            </a:r>
            <a:endParaRPr lang="ru-RU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b="1" dirty="0"/>
              <a:t>Значение </a:t>
            </a:r>
            <a:r>
              <a:rPr lang="ru-RU" b="1" dirty="0" smtClean="0"/>
              <a:t>испарения для растения: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6" y="3450124"/>
            <a:ext cx="5982930" cy="314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753" y="863028"/>
            <a:ext cx="8596668" cy="388077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Функции листа?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199" y="1320800"/>
            <a:ext cx="4009483" cy="521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9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4" y="839756"/>
            <a:ext cx="7794235" cy="5150498"/>
          </a:xfrm>
        </p:spPr>
      </p:pic>
    </p:spTree>
    <p:extLst>
      <p:ext uri="{BB962C8B-B14F-4D97-AF65-F5344CB8AC3E}">
        <p14:creationId xmlns:p14="http://schemas.microsoft.com/office/powerpoint/2010/main" val="20885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225" y="835642"/>
            <a:ext cx="8596668" cy="5863738"/>
          </a:xfrm>
        </p:spPr>
        <p:txBody>
          <a:bodyPr>
            <a:normAutofit/>
          </a:bodyPr>
          <a:lstStyle/>
          <a:p>
            <a:r>
              <a:rPr lang="ru-RU" sz="2800" b="1" dirty="0"/>
              <a:t>Опережающие </a:t>
            </a:r>
            <a:r>
              <a:rPr lang="ru-RU" sz="2800" b="1" dirty="0" smtClean="0"/>
              <a:t>опыты.</a:t>
            </a:r>
          </a:p>
          <a:p>
            <a:pPr marL="0" indent="0">
              <a:buNone/>
            </a:pPr>
            <a:r>
              <a:rPr lang="ru-RU" sz="2400" i="1" dirty="0"/>
              <a:t>Три дня назад в три сосуда на одинаковый уровень была налита вода.</a:t>
            </a:r>
            <a:r>
              <a:rPr lang="ru-RU" sz="2400" dirty="0"/>
              <a:t> </a:t>
            </a:r>
            <a:r>
              <a:rPr lang="ru-RU" sz="2400" b="1" dirty="0"/>
              <a:t>В первом воду</a:t>
            </a:r>
            <a:r>
              <a:rPr lang="ru-RU" sz="2400" dirty="0"/>
              <a:t> не покрывали ни чем, дав ей свободно испаряться; </a:t>
            </a:r>
            <a:r>
              <a:rPr lang="ru-RU" sz="2400" b="1" dirty="0"/>
              <a:t>во втором</a:t>
            </a:r>
            <a:r>
              <a:rPr lang="ru-RU" sz="2400" dirty="0"/>
              <a:t> сверху воды налили слой масла, чтобы предотвратить испарение с поверхности воды – этот сосуд </a:t>
            </a:r>
            <a:r>
              <a:rPr lang="ru-RU" sz="2400" b="1" dirty="0"/>
              <a:t>контрольный;</a:t>
            </a:r>
            <a:r>
              <a:rPr lang="ru-RU" sz="2400" dirty="0"/>
              <a:t> в третьем сосуде в воду поставили ветку растения с листьями, чтобы вода не испарялась  тоже покрыли её тонким слоем масла. </a:t>
            </a:r>
            <a:r>
              <a:rPr lang="ru-RU" sz="2400" i="1" dirty="0"/>
              <a:t>Уровень воды отметили фломастером. </a:t>
            </a:r>
            <a:r>
              <a:rPr lang="ru-RU" sz="2400" dirty="0"/>
              <a:t>Через некоторое время </a:t>
            </a:r>
            <a:r>
              <a:rPr lang="ru-RU" sz="2400" b="1" dirty="0"/>
              <a:t>наблюдали,</a:t>
            </a:r>
            <a:r>
              <a:rPr lang="ru-RU" sz="2400" dirty="0"/>
              <a:t> что вода не испарилась, только в контрольном сосуде; в двух других сосудах вода испарилась, причём больше всего в сосуде с растением. </a:t>
            </a:r>
            <a:r>
              <a:rPr lang="ru-RU" sz="2400" b="1" dirty="0"/>
              <a:t> Вывод: Вода в третьей пробирке испарилась растением.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4355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951" y="933061"/>
            <a:ext cx="9106051" cy="5108301"/>
          </a:xfrm>
        </p:spPr>
        <p:txBody>
          <a:bodyPr/>
          <a:lstStyle/>
          <a:p>
            <a:r>
              <a:rPr lang="ru-RU" sz="2800" b="1" dirty="0"/>
              <a:t>Опережающие опыты.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9" y="1503820"/>
            <a:ext cx="7201363" cy="447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8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3481" y="891626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b="1" dirty="0"/>
              <a:t>Опережающие </a:t>
            </a:r>
            <a:r>
              <a:rPr lang="ru-RU" sz="2800" b="1" dirty="0" smtClean="0"/>
              <a:t>опыты.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20" y="1594093"/>
            <a:ext cx="7258590" cy="450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78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159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159" y="1148427"/>
            <a:ext cx="8596668" cy="3880773"/>
          </a:xfrm>
        </p:spPr>
        <p:txBody>
          <a:bodyPr/>
          <a:lstStyle/>
          <a:p>
            <a:r>
              <a:rPr lang="ru-RU" sz="2000" b="1" dirty="0"/>
              <a:t>Транспирация у растений</a:t>
            </a:r>
            <a:r>
              <a:rPr lang="ru-RU" sz="2000" dirty="0"/>
              <a:t> - потеря влаги в виде испарения воды с поверхности листьев или других частей растения.</a:t>
            </a:r>
          </a:p>
          <a:p>
            <a:pPr marL="0" indent="0">
              <a:buNone/>
            </a:pPr>
            <a:r>
              <a:rPr lang="ru-RU" sz="2000" dirty="0"/>
              <a:t> Большая часть воды, поступающей в растение через корни, теряется при транспирации.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985" y="3200400"/>
            <a:ext cx="349054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4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804" y="13208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Давайте </a:t>
            </a:r>
            <a:r>
              <a:rPr lang="ru-RU" sz="2800" dirty="0"/>
              <a:t>вспомним, через какие устройства растения к их клеткам поступает кислород во время дыхания и углекислый газ во время фотосинтеза?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Через что испаряется вода?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1896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ru-RU" dirty="0"/>
              <a:t>Транспирация воды растениями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273" y="839755"/>
            <a:ext cx="9068729" cy="5201607"/>
          </a:xfrm>
        </p:spPr>
        <p:txBody>
          <a:bodyPr>
            <a:normAutofit/>
          </a:bodyPr>
          <a:lstStyle/>
          <a:p>
            <a:r>
              <a:rPr lang="ru-RU" sz="2000" b="1" dirty="0"/>
              <a:t>Устьице</a:t>
            </a:r>
            <a:r>
              <a:rPr lang="ru-RU" dirty="0"/>
              <a:t> — это отверстие (щель), ограниченная двумя замыкающими клетками.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dirty="0"/>
              <a:t>У плавающих листьев на нижней части листа устьица отсутствуют, так как они могут впитывать воду через кутикулу. У подводных </a:t>
            </a:r>
            <a:r>
              <a:rPr lang="ru-RU" dirty="0" smtClean="0"/>
              <a:t>листьев </a:t>
            </a:r>
            <a:r>
              <a:rPr lang="ru-RU" dirty="0"/>
              <a:t>устьица отсутствуют совсем.</a:t>
            </a:r>
          </a:p>
          <a:p>
            <a:pPr marL="0" indent="0">
              <a:buNone/>
            </a:pPr>
            <a:r>
              <a:rPr lang="ru-RU" dirty="0"/>
              <a:t>Устьица хвойных растений обычно спрятаны глубоко, что позволяет сильно снизить расход воды зимой на испарение, а летом — во время засухи.</a:t>
            </a:r>
          </a:p>
          <a:p>
            <a:pPr marL="0" indent="0">
              <a:buNone/>
            </a:pPr>
            <a:r>
              <a:rPr lang="ru-RU" dirty="0"/>
              <a:t>У папоротников и мхов устьица отсутствуют.</a:t>
            </a:r>
          </a:p>
          <a:p>
            <a:pPr marL="0" indent="0">
              <a:buNone/>
            </a:pPr>
            <a:r>
              <a:rPr lang="ru-RU" dirty="0"/>
              <a:t>Щель может расширяться и сужаться, регулируя транспирацию и газообмен. 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781" y="3974841"/>
            <a:ext cx="3844212" cy="288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</TotalTime>
  <Words>151</Words>
  <Application>Microsoft Office PowerPoint</Application>
  <PresentationFormat>Широкоэкранный</PresentationFormat>
  <Paragraphs>55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Аспект</vt:lpstr>
      <vt:lpstr>Транспирация воды растениями. 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Транспирация воды растениями</vt:lpstr>
      <vt:lpstr>Домашнее задание!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Транспирация воды растениями. </dc:title>
  <dc:creator>Екатерина А. Смирнова</dc:creator>
  <cp:lastModifiedBy>Екатерина А. Смирнова</cp:lastModifiedBy>
  <cp:revision>9</cp:revision>
  <dcterms:created xsi:type="dcterms:W3CDTF">2023-02-13T06:31:03Z</dcterms:created>
  <dcterms:modified xsi:type="dcterms:W3CDTF">2023-02-13T07:53:27Z</dcterms:modified>
</cp:coreProperties>
</file>