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74" r:id="rId2"/>
    <p:sldId id="319" r:id="rId3"/>
    <p:sldId id="312" r:id="rId4"/>
    <p:sldId id="313" r:id="rId5"/>
    <p:sldId id="314" r:id="rId6"/>
    <p:sldId id="315" r:id="rId7"/>
    <p:sldId id="294" r:id="rId8"/>
    <p:sldId id="287" r:id="rId9"/>
    <p:sldId id="295" r:id="rId10"/>
    <p:sldId id="307" r:id="rId11"/>
    <p:sldId id="308" r:id="rId12"/>
    <p:sldId id="320" r:id="rId13"/>
    <p:sldId id="321" r:id="rId14"/>
    <p:sldId id="322" r:id="rId15"/>
    <p:sldId id="264" r:id="rId16"/>
    <p:sldId id="296" r:id="rId17"/>
    <p:sldId id="306" r:id="rId18"/>
    <p:sldId id="265" r:id="rId19"/>
    <p:sldId id="297" r:id="rId20"/>
    <p:sldId id="269" r:id="rId21"/>
    <p:sldId id="310" r:id="rId22"/>
    <p:sldId id="311" r:id="rId23"/>
    <p:sldId id="298" r:id="rId24"/>
    <p:sldId id="273" r:id="rId25"/>
    <p:sldId id="299" r:id="rId26"/>
    <p:sldId id="300" r:id="rId27"/>
    <p:sldId id="302" r:id="rId28"/>
    <p:sldId id="301" r:id="rId29"/>
    <p:sldId id="303" r:id="rId30"/>
    <p:sldId id="318" r:id="rId31"/>
    <p:sldId id="309" r:id="rId32"/>
    <p:sldId id="304" r:id="rId33"/>
    <p:sldId id="305" r:id="rId3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86620" autoAdjust="0"/>
  </p:normalViewPr>
  <p:slideViewPr>
    <p:cSldViewPr>
      <p:cViewPr varScale="1">
        <p:scale>
          <a:sx n="63" d="100"/>
          <a:sy n="63" d="100"/>
        </p:scale>
        <p:origin x="-159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E03DD4-12A0-47F5-840C-6F2902AF9F46}" type="datetimeFigureOut">
              <a:rPr lang="ru-RU" smtClean="0"/>
              <a:pPr/>
              <a:t>17.05.2022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62EB125-871F-469F-AD93-F05263F9A6A8}" type="slidenum">
              <a:rPr lang="ru-RU" smtClean="0"/>
              <a:pPr/>
              <a:t>‹#›</a:t>
            </a:fld>
            <a:endParaRPr lang="ru-RU"/>
          </a:p>
        </p:txBody>
      </p:sp>
    </p:spTree>
    <p:extLst>
      <p:ext uri="{BB962C8B-B14F-4D97-AF65-F5344CB8AC3E}">
        <p14:creationId xmlns:p14="http://schemas.microsoft.com/office/powerpoint/2010/main" val="4668435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62EB125-871F-469F-AD93-F05263F9A6A8}" type="slidenum">
              <a:rPr lang="ru-RU" smtClean="0"/>
              <a:pPr/>
              <a:t>5</a:t>
            </a:fld>
            <a:endParaRPr lang="ru-RU"/>
          </a:p>
        </p:txBody>
      </p:sp>
    </p:spTree>
    <p:extLst>
      <p:ext uri="{BB962C8B-B14F-4D97-AF65-F5344CB8AC3E}">
        <p14:creationId xmlns:p14="http://schemas.microsoft.com/office/powerpoint/2010/main" val="4072955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F90A44-BE71-45DF-912E-67E5483006D8}" type="slidenum">
              <a:rPr lang="ru-RU"/>
              <a:pPr/>
              <a:t>7</a:t>
            </a:fld>
            <a:endParaRPr lang="ru-RU"/>
          </a:p>
        </p:txBody>
      </p:sp>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p:txBody>
          <a:bodyPr/>
          <a:lstStyle/>
          <a:p>
            <a:pPr>
              <a:buClr>
                <a:schemeClr val="bg1"/>
              </a:buClr>
              <a:buFont typeface="Wingdings 2" pitchFamily="18" charset="2"/>
              <a:buNone/>
            </a:pPr>
            <a:r>
              <a:rPr lang="ru-RU" dirty="0">
                <a:solidFill>
                  <a:schemeClr val="bg1"/>
                </a:solidFill>
              </a:rPr>
              <a:t>Чувство настроения в городском пейзаже, атмосферу утренних улиц, дождливых или заснеженных мостовых, таинственную тишину и загадочный свет фонарей, отражение огней рекламы и света фар от бесконечного потока машин на площадях, иногда удается передать современным художникам, которые прониклись идеей городского пейзажа.</a:t>
            </a:r>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5B106E36-FD25-4E2D-B0AA-010F637433A0}" type="datetimeFigureOut">
              <a:rPr lang="ru-RU" smtClean="0"/>
              <a:pPr/>
              <a:t>17.05.2022</a:t>
            </a:fld>
            <a:endParaRPr lang="ru-RU"/>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17.05.2022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17.05.2022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17.05.2022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17.05.2022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17.05.2022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5B106E36-FD25-4E2D-B0AA-010F637433A0}" type="datetimeFigureOut">
              <a:rPr lang="ru-RU" smtClean="0"/>
              <a:pPr/>
              <a:t>17.05.2022</a:t>
            </a:fld>
            <a:endParaRPr lang="ru-RU"/>
          </a:p>
        </p:txBody>
      </p:sp>
      <p:sp>
        <p:nvSpPr>
          <p:cNvPr id="27" name="Номер слайда 26"/>
          <p:cNvSpPr>
            <a:spLocks noGrp="1"/>
          </p:cNvSpPr>
          <p:nvPr>
            <p:ph type="sldNum" sz="quarter" idx="11"/>
          </p:nvPr>
        </p:nvSpPr>
        <p:spPr/>
        <p:txBody>
          <a:bodyPr rtlCol="0"/>
          <a:lstStyle/>
          <a:p>
            <a:fld id="{725C68B6-61C2-468F-89AB-4B9F7531AA68}" type="slidenum">
              <a:rPr lang="ru-RU" smtClean="0"/>
              <a:pPr/>
              <a:t>‹#›</a:t>
            </a:fld>
            <a:endParaRPr lang="ru-RU"/>
          </a:p>
        </p:txBody>
      </p:sp>
      <p:sp>
        <p:nvSpPr>
          <p:cNvPr id="28" name="Нижний колонтитул 27"/>
          <p:cNvSpPr>
            <a:spLocks noGrp="1"/>
          </p:cNvSpPr>
          <p:nvPr>
            <p:ph type="ftr" sz="quarter" idx="12"/>
          </p:nvPr>
        </p:nvSpPr>
        <p:spPr/>
        <p:txBody>
          <a:bodyPr rtlCol="0"/>
          <a:lstStyle/>
          <a:p>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5B106E36-FD25-4E2D-B0AA-010F637433A0}" type="datetimeFigureOut">
              <a:rPr lang="ru-RU" smtClean="0"/>
              <a:pPr/>
              <a:t>17.05.2022</a:t>
            </a:fld>
            <a:endParaRPr lang="ru-RU"/>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a:p>
        </p:txBody>
      </p:sp>
      <p:sp>
        <p:nvSpPr>
          <p:cNvPr id="5" name="Номер слайда 4"/>
          <p:cNvSpPr>
            <a:spLocks noGrp="1"/>
          </p:cNvSpPr>
          <p:nvPr>
            <p:ph type="sldNum" sz="quarter" idx="12"/>
          </p:nvPr>
        </p:nvSpPr>
        <p:spPr>
          <a:xfrm>
            <a:off x="8174736" y="2272"/>
            <a:ext cx="762000" cy="365760"/>
          </a:xfrm>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17.05.2022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17.05.2022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17.05.2022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B106E36-FD25-4E2D-B0AA-010F637433A0}" type="datetimeFigureOut">
              <a:rPr lang="ru-RU" smtClean="0"/>
              <a:pPr/>
              <a:t>17.05.2022</a:t>
            </a:fld>
            <a:endParaRPr lang="ru-RU"/>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3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32.xml.rels><?xml version="1.0" encoding="UTF-8" standalone="yes"?>
<Relationships xmlns="http://schemas.openxmlformats.org/package/2006/relationships"><Relationship Id="rId2" Type="http://schemas.openxmlformats.org/officeDocument/2006/relationships/image" Target="../media/image55.gi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71802" y="476672"/>
            <a:ext cx="3071834" cy="1523568"/>
          </a:xfrm>
        </p:spPr>
        <p:txBody>
          <a:bodyPr>
            <a:normAutofit/>
          </a:bodyPr>
          <a:lstStyle/>
          <a:p>
            <a:r>
              <a:rPr lang="ru-RU" sz="1800" dirty="0" smtClean="0"/>
              <a:t>Жизнь в моем городе в прошлых веках. </a:t>
            </a:r>
            <a:br>
              <a:rPr lang="ru-RU" sz="1800" dirty="0" smtClean="0"/>
            </a:br>
            <a:r>
              <a:rPr lang="ru-RU" sz="1800" dirty="0" smtClean="0"/>
              <a:t>(Историческая тема </a:t>
            </a:r>
            <a:r>
              <a:rPr lang="ru-RU" sz="1600" dirty="0" smtClean="0"/>
              <a:t>в бытовом жанре)</a:t>
            </a:r>
            <a:endParaRPr lang="ru-RU" sz="1600" dirty="0"/>
          </a:p>
        </p:txBody>
      </p:sp>
      <p:pic>
        <p:nvPicPr>
          <p:cNvPr id="18435" name="Picture 3"/>
          <p:cNvPicPr>
            <a:picLocks noGrp="1" noChangeAspect="1" noChangeArrowheads="1"/>
          </p:cNvPicPr>
          <p:nvPr>
            <p:ph idx="1"/>
          </p:nvPr>
        </p:nvPicPr>
        <p:blipFill>
          <a:blip r:embed="rId2" cstate="print"/>
          <a:srcRect/>
          <a:stretch>
            <a:fillRect/>
          </a:stretch>
        </p:blipFill>
        <p:spPr bwMode="auto">
          <a:xfrm>
            <a:off x="250001" y="643245"/>
            <a:ext cx="2643206" cy="3450722"/>
          </a:xfrm>
          <a:prstGeom prst="rect">
            <a:avLst/>
          </a:prstGeom>
          <a:noFill/>
          <a:ln w="9525">
            <a:noFill/>
            <a:miter lim="800000"/>
            <a:headEnd/>
            <a:tailEnd/>
          </a:ln>
          <a:effectLst/>
        </p:spPr>
      </p:pic>
      <p:pic>
        <p:nvPicPr>
          <p:cNvPr id="4" name="Picture 2"/>
          <p:cNvPicPr>
            <a:picLocks noChangeAspect="1" noChangeArrowheads="1"/>
          </p:cNvPicPr>
          <p:nvPr/>
        </p:nvPicPr>
        <p:blipFill>
          <a:blip r:embed="rId3" cstate="print"/>
          <a:srcRect/>
          <a:stretch>
            <a:fillRect/>
          </a:stretch>
        </p:blipFill>
        <p:spPr bwMode="auto">
          <a:xfrm>
            <a:off x="6156176" y="1273244"/>
            <a:ext cx="2214578" cy="2792378"/>
          </a:xfrm>
          <a:prstGeom prst="rect">
            <a:avLst/>
          </a:prstGeom>
          <a:noFill/>
          <a:ln w="9525">
            <a:noFill/>
            <a:miter lim="800000"/>
            <a:headEnd/>
            <a:tailEnd/>
          </a:ln>
          <a:effectLst/>
        </p:spPr>
      </p:pic>
      <p:sp>
        <p:nvSpPr>
          <p:cNvPr id="7" name="TextBox 6"/>
          <p:cNvSpPr txBox="1"/>
          <p:nvPr/>
        </p:nvSpPr>
        <p:spPr>
          <a:xfrm>
            <a:off x="928662" y="4572008"/>
            <a:ext cx="7835729" cy="769441"/>
          </a:xfrm>
          <a:prstGeom prst="rect">
            <a:avLst/>
          </a:prstGeom>
          <a:noFill/>
        </p:spPr>
        <p:txBody>
          <a:bodyPr wrap="square" rtlCol="0">
            <a:spAutoFit/>
          </a:bodyPr>
          <a:lstStyle/>
          <a:p>
            <a:r>
              <a:rPr lang="ru-RU" sz="4400" dirty="0" smtClean="0"/>
              <a:t>Летописи русской старины</a:t>
            </a:r>
            <a:endParaRPr lang="ru-RU" sz="4400" dirty="0"/>
          </a:p>
        </p:txBody>
      </p:sp>
      <p:sp>
        <p:nvSpPr>
          <p:cNvPr id="3" name="Прямоугольник 2"/>
          <p:cNvSpPr/>
          <p:nvPr/>
        </p:nvSpPr>
        <p:spPr>
          <a:xfrm>
            <a:off x="3885517" y="5314697"/>
            <a:ext cx="4878874" cy="1754326"/>
          </a:xfrm>
          <a:prstGeom prst="rect">
            <a:avLst/>
          </a:prstGeom>
        </p:spPr>
        <p:txBody>
          <a:bodyPr wrap="square">
            <a:spAutoFit/>
          </a:bodyPr>
          <a:lstStyle/>
          <a:p>
            <a:pPr algn="r"/>
            <a:r>
              <a:rPr lang="ru-RU" dirty="0"/>
              <a:t>Урок </a:t>
            </a:r>
            <a:r>
              <a:rPr lang="ru-RU" dirty="0" smtClean="0"/>
              <a:t>разработала</a:t>
            </a:r>
          </a:p>
          <a:p>
            <a:pPr algn="r"/>
            <a:r>
              <a:rPr lang="ru-RU" dirty="0"/>
              <a:t>             учитель искусства </a:t>
            </a:r>
            <a:endParaRPr lang="ru-RU" dirty="0"/>
          </a:p>
          <a:p>
            <a:pPr algn="r"/>
            <a:r>
              <a:rPr lang="ru-RU" dirty="0"/>
              <a:t>                                                                                               </a:t>
            </a:r>
            <a:r>
              <a:rPr lang="ru-RU" dirty="0" err="1"/>
              <a:t>Скажутина</a:t>
            </a:r>
            <a:r>
              <a:rPr lang="ru-RU" dirty="0"/>
              <a:t> С.В. </a:t>
            </a:r>
            <a:endParaRPr lang="ru-RU" dirty="0"/>
          </a:p>
          <a:p>
            <a:r>
              <a:rPr lang="ru-RU" dirty="0"/>
              <a:t/>
            </a:r>
            <a:br>
              <a:rPr lang="ru-RU" dirty="0"/>
            </a:br>
            <a:endParaRPr lang="ru-RU"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824" y="1988840"/>
            <a:ext cx="3022773" cy="2328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p:cNvSpPr>
          <p:nvPr>
            <p:ph type="body" idx="4294967295"/>
          </p:nvPr>
        </p:nvSpPr>
        <p:spPr>
          <a:xfrm>
            <a:off x="457200" y="1557338"/>
            <a:ext cx="8229600" cy="4751387"/>
          </a:xfrm>
        </p:spPr>
        <p:txBody>
          <a:bodyPr>
            <a:normAutofit/>
          </a:bodyPr>
          <a:lstStyle/>
          <a:p>
            <a:pPr marL="547688" indent="-411163">
              <a:buClr>
                <a:schemeClr val="tx1"/>
              </a:buClr>
              <a:buFont typeface="Wingdings 2" pitchFamily="18" charset="2"/>
              <a:buChar char="Ù"/>
            </a:pPr>
            <a:r>
              <a:rPr lang="ru-RU" sz="2400" dirty="0"/>
              <a:t>Город — крупный населённый пункт. Имеет развитый комплекс хозяйства и экономики, является скоплением архитектурных и инженерных сооружений, обеспечивающих жизнеобеспечение населения.</a:t>
            </a:r>
          </a:p>
          <a:p>
            <a:pPr marL="547688" indent="-411163">
              <a:buClr>
                <a:schemeClr val="tx1"/>
              </a:buClr>
              <a:buFont typeface="Wingdings 2" pitchFamily="18" charset="2"/>
              <a:buChar char="Ù"/>
            </a:pPr>
            <a:r>
              <a:rPr lang="ru-RU" sz="2400" dirty="0"/>
              <a:t>Исторически термин происходит от наличия вокруг поселения оборонительной ограды — вала или </a:t>
            </a:r>
            <a:r>
              <a:rPr lang="ru-RU" sz="2400" dirty="0" smtClean="0"/>
              <a:t>стены. В Древней Руси городом называлось всякое крупное жилое место, окружённое такой оградой. </a:t>
            </a:r>
            <a:endParaRPr lang="ru-RU" sz="2400" dirty="0"/>
          </a:p>
          <a:p>
            <a:pPr marL="547688" indent="-411163">
              <a:buClr>
                <a:schemeClr val="tx1"/>
              </a:buClr>
              <a:buFont typeface="Wingdings 2" pitchFamily="18" charset="2"/>
              <a:buChar char="Ù"/>
            </a:pPr>
            <a:r>
              <a:rPr lang="ru-RU" sz="3200" dirty="0" smtClean="0"/>
              <a:t>(</a:t>
            </a:r>
            <a:r>
              <a:rPr lang="ru-RU" sz="2400" dirty="0" err="1" smtClean="0"/>
              <a:t>Ведута</a:t>
            </a:r>
            <a:r>
              <a:rPr lang="ru-RU" sz="2400" dirty="0" smtClean="0"/>
              <a:t> – с итальянского ВИД</a:t>
            </a:r>
            <a:r>
              <a:rPr lang="ru-RU" sz="3200" dirty="0" smtClean="0"/>
              <a:t>). </a:t>
            </a:r>
            <a:endParaRPr lang="ru-RU" sz="2400" dirty="0"/>
          </a:p>
          <a:p>
            <a:pPr marL="547688" indent="-411163">
              <a:buClr>
                <a:schemeClr val="tx1"/>
              </a:buClr>
              <a:buFont typeface="Wingdings 2" pitchFamily="18" charset="2"/>
              <a:buChar char="Ù"/>
            </a:pPr>
            <a:r>
              <a:rPr lang="ru-RU" sz="2400" dirty="0"/>
              <a:t>Города служили центром развития искусства и ремёсел, технических достижений.</a:t>
            </a:r>
          </a:p>
        </p:txBody>
      </p:sp>
      <p:pic>
        <p:nvPicPr>
          <p:cNvPr id="11267" name="Picture 4" descr="Dictionary"/>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23850" y="260350"/>
            <a:ext cx="1828800" cy="1309688"/>
          </a:xfrm>
          <a:prstGeom prst="rect">
            <a:avLst/>
          </a:prstGeom>
          <a:noFill/>
          <a:ln w="9525">
            <a:noFill/>
            <a:miter lim="800000"/>
            <a:headEnd/>
            <a:tailEnd/>
          </a:ln>
        </p:spPr>
      </p:pic>
      <p:sp>
        <p:nvSpPr>
          <p:cNvPr id="5" name="TextBox 4"/>
          <p:cNvSpPr txBox="1"/>
          <p:nvPr/>
        </p:nvSpPr>
        <p:spPr>
          <a:xfrm>
            <a:off x="2428860" y="642918"/>
            <a:ext cx="3714776" cy="369332"/>
          </a:xfrm>
          <a:prstGeom prst="rect">
            <a:avLst/>
          </a:prstGeom>
          <a:noFill/>
        </p:spPr>
        <p:txBody>
          <a:bodyPr wrap="square" rtlCol="0">
            <a:spAutoFit/>
          </a:bodyPr>
          <a:lstStyle/>
          <a:p>
            <a:r>
              <a:rPr lang="ru-RU" b="1" dirty="0" smtClean="0"/>
              <a:t>Систематизация знаний</a:t>
            </a:r>
            <a:endParaRPr lang="ru-RU"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withEffect">
                                  <p:stCondLst>
                                    <p:cond delay="0"/>
                                  </p:stCondLst>
                                  <p:iterate type="lt">
                                    <p:tmPct val="50000"/>
                                  </p:iterate>
                                  <p:childTnLst>
                                    <p:set>
                                      <p:cBhvr>
                                        <p:cTn id="6" dur="1" fill="hold">
                                          <p:stCondLst>
                                            <p:cond delay="0"/>
                                          </p:stCondLst>
                                        </p:cTn>
                                        <p:tgtEl>
                                          <p:spTgt spid="38915">
                                            <p:txEl>
                                              <p:pRg st="0" end="0"/>
                                            </p:txEl>
                                          </p:spTgt>
                                        </p:tgtEl>
                                        <p:attrNameLst>
                                          <p:attrName>style.visibility</p:attrName>
                                        </p:attrNameLst>
                                      </p:cBhvr>
                                      <p:to>
                                        <p:strVal val="visible"/>
                                      </p:to>
                                    </p:set>
                                    <p:anim calcmode="discrete" valueType="clr">
                                      <p:cBhvr override="childStyle">
                                        <p:cTn id="7" dur="80"/>
                                        <p:tgtEl>
                                          <p:spTgt spid="3891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891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8915">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8915">
                                            <p:txEl>
                                              <p:pRg st="1" end="1"/>
                                            </p:txEl>
                                          </p:spTgt>
                                        </p:tgtEl>
                                        <p:attrNameLst>
                                          <p:attrName>style.visibility</p:attrName>
                                        </p:attrNameLst>
                                      </p:cBhvr>
                                      <p:to>
                                        <p:strVal val="visible"/>
                                      </p:to>
                                    </p:set>
                                    <p:anim calcmode="discrete" valueType="clr">
                                      <p:cBhvr override="childStyle">
                                        <p:cTn id="14" dur="80"/>
                                        <p:tgtEl>
                                          <p:spTgt spid="3891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8915">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8915">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8915">
                                            <p:txEl>
                                              <p:pRg st="2" end="2"/>
                                            </p:txEl>
                                          </p:spTgt>
                                        </p:tgtEl>
                                        <p:attrNameLst>
                                          <p:attrName>style.visibility</p:attrName>
                                        </p:attrNameLst>
                                      </p:cBhvr>
                                      <p:to>
                                        <p:strVal val="visible"/>
                                      </p:to>
                                    </p:set>
                                    <p:anim calcmode="discrete" valueType="clr">
                                      <p:cBhvr override="childStyle">
                                        <p:cTn id="21" dur="80"/>
                                        <p:tgtEl>
                                          <p:spTgt spid="3891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8915">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8915">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8915">
                                            <p:txEl>
                                              <p:pRg st="3" end="3"/>
                                            </p:txEl>
                                          </p:spTgt>
                                        </p:tgtEl>
                                        <p:attrNameLst>
                                          <p:attrName>style.visibility</p:attrName>
                                        </p:attrNameLst>
                                      </p:cBhvr>
                                      <p:to>
                                        <p:strVal val="visible"/>
                                      </p:to>
                                    </p:set>
                                    <p:anim calcmode="discrete" valueType="clr">
                                      <p:cBhvr override="childStyle">
                                        <p:cTn id="28" dur="80"/>
                                        <p:tgtEl>
                                          <p:spTgt spid="3891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8915">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38915">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3"/>
          <p:cNvPicPr>
            <a:picLocks noChangeAspect="1" noChangeArrowheads="1"/>
          </p:cNvPicPr>
          <p:nvPr/>
        </p:nvPicPr>
        <p:blipFill>
          <a:blip r:embed="rId2" cstate="print"/>
          <a:srcRect b="2646"/>
          <a:stretch>
            <a:fillRect/>
          </a:stretch>
        </p:blipFill>
        <p:spPr bwMode="auto">
          <a:xfrm>
            <a:off x="142844" y="214290"/>
            <a:ext cx="8858312" cy="6500857"/>
          </a:xfrm>
          <a:prstGeom prst="rect">
            <a:avLst/>
          </a:prstGeom>
          <a:noFill/>
          <a:ln w="9525">
            <a:noFill/>
            <a:miter lim="800000"/>
            <a:headEnd/>
            <a:tailEnd/>
          </a:ln>
        </p:spPr>
      </p:pic>
      <p:sp>
        <p:nvSpPr>
          <p:cNvPr id="39939" name="Rectangle 3"/>
          <p:cNvSpPr>
            <a:spLocks noGrp="1"/>
          </p:cNvSpPr>
          <p:nvPr>
            <p:ph type="body" idx="4294967295"/>
          </p:nvPr>
        </p:nvSpPr>
        <p:spPr>
          <a:xfrm>
            <a:off x="457200" y="692151"/>
            <a:ext cx="8229600" cy="3879858"/>
          </a:xfrm>
        </p:spPr>
        <p:txBody>
          <a:bodyPr>
            <a:normAutofit/>
          </a:bodyPr>
          <a:lstStyle/>
          <a:p>
            <a:pPr marL="547688" indent="-411163">
              <a:buClr>
                <a:schemeClr val="tx1"/>
              </a:buClr>
              <a:buFont typeface="Wingdings 2" pitchFamily="18" charset="2"/>
              <a:buChar char="Ù"/>
            </a:pPr>
            <a:r>
              <a:rPr lang="ru-RU" sz="2400" b="1" dirty="0">
                <a:effectLst>
                  <a:outerShdw blurRad="38100" dist="38100" dir="2700000" algn="tl">
                    <a:srgbClr val="C0C0C0"/>
                  </a:outerShdw>
                </a:effectLst>
              </a:rPr>
              <a:t>Городской пейзаж</a:t>
            </a:r>
            <a:r>
              <a:rPr lang="ru-RU" sz="2400" dirty="0"/>
              <a:t> – это не только суета и пробки на дорогах, не только постоянно спешащие пешеходы и потускневшие окна домов. </a:t>
            </a:r>
          </a:p>
          <a:p>
            <a:pPr marL="547688" indent="-411163">
              <a:buClr>
                <a:schemeClr val="tx1"/>
              </a:buClr>
              <a:buFont typeface="Wingdings 2" pitchFamily="18" charset="2"/>
              <a:buChar char="Ù"/>
            </a:pPr>
            <a:r>
              <a:rPr lang="ru-RU" sz="2400" dirty="0"/>
              <a:t>Городской пейзаж – это фонтан в тихом скверике, это легкий осенний дождик в старом квартале, это лучи солнца, что запутались в листве, это меланхоличные прохожие, гуляющие по старой брусчатке, это разноцветные крыши домов и разнообразие фасадов, это размеренное течение городского времени. </a:t>
            </a:r>
          </a:p>
        </p:txBody>
      </p:sp>
      <p:sp>
        <p:nvSpPr>
          <p:cNvPr id="5" name="TextBox 4"/>
          <p:cNvSpPr txBox="1"/>
          <p:nvPr/>
        </p:nvSpPr>
        <p:spPr>
          <a:xfrm>
            <a:off x="357158" y="4429132"/>
            <a:ext cx="8215370" cy="646331"/>
          </a:xfrm>
          <a:prstGeom prst="rect">
            <a:avLst/>
          </a:prstGeom>
          <a:noFill/>
        </p:spPr>
        <p:txBody>
          <a:bodyPr wrap="square" rtlCol="0">
            <a:spAutoFit/>
          </a:bodyPr>
          <a:lstStyle/>
          <a:p>
            <a:r>
              <a:rPr lang="ru-RU" dirty="0" smtClean="0">
                <a:solidFill>
                  <a:srgbClr val="C00000"/>
                </a:solidFill>
              </a:rPr>
              <a:t>1. Представьте, что вы в машине времени осуществили  путешествие на 100 лет назад, как  вы сумеете понять, что оказались в прошлом?</a:t>
            </a:r>
            <a:endParaRPr lang="ru-RU" dirty="0">
              <a:solidFill>
                <a:srgbClr val="C00000"/>
              </a:solidFill>
            </a:endParaRPr>
          </a:p>
        </p:txBody>
      </p:sp>
      <p:sp>
        <p:nvSpPr>
          <p:cNvPr id="6" name="TextBox 5"/>
          <p:cNvSpPr txBox="1"/>
          <p:nvPr/>
        </p:nvSpPr>
        <p:spPr>
          <a:xfrm>
            <a:off x="357157" y="5143512"/>
            <a:ext cx="8215371" cy="1200329"/>
          </a:xfrm>
          <a:prstGeom prst="rect">
            <a:avLst/>
          </a:prstGeom>
          <a:noFill/>
        </p:spPr>
        <p:txBody>
          <a:bodyPr wrap="square" rtlCol="0">
            <a:spAutoFit/>
          </a:bodyPr>
          <a:lstStyle/>
          <a:p>
            <a:r>
              <a:rPr lang="ru-RU" dirty="0" smtClean="0"/>
              <a:t>2. Рисунок важное средство, первооснова изобразительного искусства.</a:t>
            </a:r>
          </a:p>
          <a:p>
            <a:r>
              <a:rPr lang="ru-RU" dirty="0" smtClean="0"/>
              <a:t>В рисунке художник может выразить свое видение мира, окунуться в любую историческую эпоху.</a:t>
            </a:r>
          </a:p>
          <a:p>
            <a:r>
              <a:rPr lang="ru-RU" dirty="0" smtClean="0"/>
              <a:t>Посмотрим как?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withEffect">
                                  <p:stCondLst>
                                    <p:cond delay="0"/>
                                  </p:stCondLst>
                                  <p:iterate type="lt">
                                    <p:tmPct val="50000"/>
                                  </p:iterate>
                                  <p:childTnLst>
                                    <p:set>
                                      <p:cBhvr>
                                        <p:cTn id="6" dur="1" fill="hold">
                                          <p:stCondLst>
                                            <p:cond delay="0"/>
                                          </p:stCondLst>
                                        </p:cTn>
                                        <p:tgtEl>
                                          <p:spTgt spid="39939">
                                            <p:txEl>
                                              <p:pRg st="0" end="0"/>
                                            </p:txEl>
                                          </p:spTgt>
                                        </p:tgtEl>
                                        <p:attrNameLst>
                                          <p:attrName>style.visibility</p:attrName>
                                        </p:attrNameLst>
                                      </p:cBhvr>
                                      <p:to>
                                        <p:strVal val="visible"/>
                                      </p:to>
                                    </p:set>
                                    <p:anim calcmode="discrete" valueType="clr">
                                      <p:cBhvr override="childStyle">
                                        <p:cTn id="7" dur="80"/>
                                        <p:tgtEl>
                                          <p:spTgt spid="3993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993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9939">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9939">
                                            <p:txEl>
                                              <p:pRg st="1" end="1"/>
                                            </p:txEl>
                                          </p:spTgt>
                                        </p:tgtEl>
                                        <p:attrNameLst>
                                          <p:attrName>style.visibility</p:attrName>
                                        </p:attrNameLst>
                                      </p:cBhvr>
                                      <p:to>
                                        <p:strVal val="visible"/>
                                      </p:to>
                                    </p:set>
                                    <p:anim calcmode="discrete" valueType="clr">
                                      <p:cBhvr override="childStyle">
                                        <p:cTn id="14" dur="80"/>
                                        <p:tgtEl>
                                          <p:spTgt spid="3993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9939">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9939">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026" name="Picture 2" descr="E:\загрузки\Новая папка\147956432311.jpeg"/>
          <p:cNvPicPr>
            <a:picLocks noChangeAspect="1" noChangeArrowheads="1"/>
          </p:cNvPicPr>
          <p:nvPr/>
        </p:nvPicPr>
        <p:blipFill>
          <a:blip r:embed="rId2" cstate="print"/>
          <a:srcRect/>
          <a:stretch>
            <a:fillRect/>
          </a:stretch>
        </p:blipFill>
        <p:spPr bwMode="auto">
          <a:xfrm>
            <a:off x="0" y="0"/>
            <a:ext cx="9153388" cy="68580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2050" name="Picture 2" descr="E:\загрузки\Новая папка\Boris-Mikhaylovich-Kustodiev-In-the-Market-Day.JPG"/>
          <p:cNvPicPr>
            <a:picLocks noChangeAspect="1" noChangeArrowheads="1"/>
          </p:cNvPicPr>
          <p:nvPr/>
        </p:nvPicPr>
        <p:blipFill>
          <a:blip r:embed="rId2" cstate="print"/>
          <a:srcRect/>
          <a:stretch>
            <a:fillRect/>
          </a:stretch>
        </p:blipFill>
        <p:spPr bwMode="auto">
          <a:xfrm>
            <a:off x="0" y="1196752"/>
            <a:ext cx="9144000" cy="278892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5122" name="Picture 2" descr="E:\загрузки\Новая папка\gulyanie-na-volge.jpg"/>
          <p:cNvPicPr>
            <a:picLocks noChangeAspect="1" noChangeArrowheads="1"/>
          </p:cNvPicPr>
          <p:nvPr/>
        </p:nvPicPr>
        <p:blipFill>
          <a:blip r:embed="rId2" cstate="print"/>
          <a:srcRect/>
          <a:stretch>
            <a:fillRect/>
          </a:stretch>
        </p:blipFill>
        <p:spPr bwMode="auto">
          <a:xfrm>
            <a:off x="323528" y="188640"/>
            <a:ext cx="8820472" cy="6805112"/>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14678" y="857232"/>
            <a:ext cx="3286148" cy="915584"/>
          </a:xfrm>
        </p:spPr>
        <p:txBody>
          <a:bodyPr>
            <a:normAutofit/>
          </a:bodyPr>
          <a:lstStyle/>
          <a:p>
            <a:pPr algn="ctr"/>
            <a:r>
              <a:rPr lang="ru-RU" sz="1100" dirty="0" smtClean="0"/>
              <a:t>Борис Михайлович Кустодиев о купеческой жизни</a:t>
            </a:r>
            <a:endParaRPr lang="ru-RU" sz="1100" dirty="0"/>
          </a:p>
        </p:txBody>
      </p:sp>
      <p:pic>
        <p:nvPicPr>
          <p:cNvPr id="8194" name="Picture 2"/>
          <p:cNvPicPr>
            <a:picLocks noGrp="1" noChangeAspect="1" noChangeArrowheads="1"/>
          </p:cNvPicPr>
          <p:nvPr>
            <p:ph idx="1"/>
          </p:nvPr>
        </p:nvPicPr>
        <p:blipFill>
          <a:blip r:embed="rId2" cstate="print"/>
          <a:srcRect/>
          <a:stretch>
            <a:fillRect/>
          </a:stretch>
        </p:blipFill>
        <p:spPr bwMode="auto">
          <a:xfrm>
            <a:off x="5786446" y="2143116"/>
            <a:ext cx="1500198" cy="2150822"/>
          </a:xfrm>
          <a:prstGeom prst="rect">
            <a:avLst/>
          </a:prstGeom>
          <a:noFill/>
          <a:ln w="9525">
            <a:noFill/>
            <a:miter lim="800000"/>
            <a:headEnd/>
            <a:tailEnd/>
          </a:ln>
          <a:effectLst/>
        </p:spPr>
      </p:pic>
      <p:pic>
        <p:nvPicPr>
          <p:cNvPr id="4" name="Picture 2"/>
          <p:cNvPicPr>
            <a:picLocks noChangeAspect="1" noChangeArrowheads="1"/>
          </p:cNvPicPr>
          <p:nvPr/>
        </p:nvPicPr>
        <p:blipFill>
          <a:blip r:embed="rId3" cstate="print"/>
          <a:srcRect/>
          <a:stretch>
            <a:fillRect/>
          </a:stretch>
        </p:blipFill>
        <p:spPr bwMode="auto">
          <a:xfrm>
            <a:off x="1214414" y="1785926"/>
            <a:ext cx="1214446" cy="2369803"/>
          </a:xfrm>
          <a:prstGeom prst="rect">
            <a:avLst/>
          </a:prstGeom>
          <a:noFill/>
          <a:ln w="9525">
            <a:noFill/>
            <a:miter lim="800000"/>
            <a:headEnd/>
            <a:tailEnd/>
          </a:ln>
          <a:effectLst/>
        </p:spPr>
      </p:pic>
      <p:pic>
        <p:nvPicPr>
          <p:cNvPr id="5" name="Рисунок 4" descr="http://smallbay.ru/images4/vasnezov_apollinariy_27.jpg"/>
          <p:cNvPicPr/>
          <p:nvPr/>
        </p:nvPicPr>
        <p:blipFill>
          <a:blip r:embed="rId4" cstate="print"/>
          <a:srcRect/>
          <a:stretch>
            <a:fillRect/>
          </a:stretch>
        </p:blipFill>
        <p:spPr bwMode="auto">
          <a:xfrm>
            <a:off x="1214414" y="714356"/>
            <a:ext cx="6715172" cy="5143536"/>
          </a:xfrm>
          <a:prstGeom prst="rect">
            <a:avLst/>
          </a:prstGeom>
          <a:noFill/>
          <a:ln w="9525">
            <a:noFill/>
            <a:miter lim="800000"/>
            <a:headEnd/>
            <a:tailEnd/>
          </a:ln>
        </p:spPr>
      </p:pic>
      <p:sp>
        <p:nvSpPr>
          <p:cNvPr id="10241"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Аполлинарий Васнецов Старая  Москва. У стен древнего города</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2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Аполлинарий Васнецов Старая  Москва. У стен древнего города</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243"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Аполлинарий Васнецов Старая  Москва. У стен древнего города</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244"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Аполлинарий Васнецов Старая  Москва. У стен древнего города</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24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Аполлинарий Васнецов Старая  Москва. У стен древнего города</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246"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Аполлинарий Васнецов Старая  Москва. У стен древнего города</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TextBox 11"/>
          <p:cNvSpPr txBox="1"/>
          <p:nvPr/>
        </p:nvSpPr>
        <p:spPr>
          <a:xfrm>
            <a:off x="1142976" y="5929330"/>
            <a:ext cx="7500990" cy="338554"/>
          </a:xfrm>
          <a:prstGeom prst="rect">
            <a:avLst/>
          </a:prstGeom>
          <a:noFill/>
        </p:spPr>
        <p:txBody>
          <a:bodyPr wrap="square" rtlCol="0">
            <a:spAutoFit/>
          </a:bodyPr>
          <a:lstStyle/>
          <a:p>
            <a:r>
              <a:rPr lang="ru-RU" sz="1600" b="1" dirty="0" err="1" smtClean="0"/>
              <a:t>Аполлинарий</a:t>
            </a:r>
            <a:r>
              <a:rPr lang="ru-RU" sz="1600" b="1" dirty="0" smtClean="0"/>
              <a:t>  Васнецов. Старая Москва. У стен древнего города.</a:t>
            </a:r>
            <a:endParaRPr lang="ru-RU" sz="1600"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ВАСНЕЦОВ Аполлинарий - Новгородский торг. 900 Картин самых известных русских художников"/>
          <p:cNvPicPr/>
          <p:nvPr/>
        </p:nvPicPr>
        <p:blipFill>
          <a:blip r:embed="rId2" cstate="print"/>
          <a:srcRect/>
          <a:stretch>
            <a:fillRect/>
          </a:stretch>
        </p:blipFill>
        <p:spPr bwMode="auto">
          <a:xfrm>
            <a:off x="1214414" y="714356"/>
            <a:ext cx="7143799" cy="5357850"/>
          </a:xfrm>
          <a:prstGeom prst="rect">
            <a:avLst/>
          </a:prstGeom>
          <a:noFill/>
          <a:ln w="9525">
            <a:noFill/>
            <a:miter lim="800000"/>
            <a:headEnd/>
            <a:tailEnd/>
          </a:ln>
        </p:spPr>
      </p:pic>
      <p:sp>
        <p:nvSpPr>
          <p:cNvPr id="3" name="TextBox 2"/>
          <p:cNvSpPr txBox="1"/>
          <p:nvPr/>
        </p:nvSpPr>
        <p:spPr>
          <a:xfrm>
            <a:off x="1214415" y="6143644"/>
            <a:ext cx="7500990" cy="369332"/>
          </a:xfrm>
          <a:prstGeom prst="rect">
            <a:avLst/>
          </a:prstGeom>
          <a:noFill/>
        </p:spPr>
        <p:txBody>
          <a:bodyPr wrap="square" rtlCol="0">
            <a:spAutoFit/>
          </a:bodyPr>
          <a:lstStyle/>
          <a:p>
            <a:r>
              <a:rPr lang="ru-RU" b="1" dirty="0" smtClean="0"/>
              <a:t>Васнецов </a:t>
            </a:r>
            <a:r>
              <a:rPr lang="ru-RU" b="1" dirty="0" err="1" smtClean="0"/>
              <a:t>Аполлинарий</a:t>
            </a:r>
            <a:r>
              <a:rPr lang="ru-RU" b="1" dirty="0" smtClean="0"/>
              <a:t>. Новгородский торг</a:t>
            </a:r>
            <a:endParaRPr lang="ru-RU"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AutoShape 2" descr="http://gallerix.ru/fullpic/41d84968fbae5b24552bdffc6bc90442/"/>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2772" name="AutoShape 4" descr="http://gallerix.ru/fullpic/41d84968fbae5b24552bdffc6bc90442/"/>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2774" name="AutoShape 6" descr="http://gallerix.ru/fullpic/41d84968fbae5b24552bdffc6bc90442/"/>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2776" name="AutoShape 8" descr="http://gallerix.ru/fullpic/41d84968fbae5b24552bdffc6bc90442/"/>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32778" name="Picture 10" descr="Медведчики (развлечение). Старая Москва. 1911. Васнецов Аполлинарий Михайлович (1856-1933)"/>
          <p:cNvPicPr>
            <a:picLocks noChangeAspect="1" noChangeArrowheads="1"/>
          </p:cNvPicPr>
          <p:nvPr/>
        </p:nvPicPr>
        <p:blipFill>
          <a:blip r:embed="rId2" cstate="print"/>
          <a:srcRect/>
          <a:stretch>
            <a:fillRect/>
          </a:stretch>
        </p:blipFill>
        <p:spPr bwMode="auto">
          <a:xfrm>
            <a:off x="1357290" y="1714488"/>
            <a:ext cx="5905488" cy="4746536"/>
          </a:xfrm>
          <a:prstGeom prst="rect">
            <a:avLst/>
          </a:prstGeom>
          <a:noFill/>
        </p:spPr>
      </p:pic>
      <p:sp>
        <p:nvSpPr>
          <p:cNvPr id="7" name="Прямоугольник 6"/>
          <p:cNvSpPr/>
          <p:nvPr/>
        </p:nvSpPr>
        <p:spPr>
          <a:xfrm>
            <a:off x="428596" y="1214422"/>
            <a:ext cx="5429288" cy="369332"/>
          </a:xfrm>
          <a:prstGeom prst="rect">
            <a:avLst/>
          </a:prstGeom>
        </p:spPr>
        <p:txBody>
          <a:bodyPr wrap="square">
            <a:spAutoFit/>
          </a:bodyPr>
          <a:lstStyle/>
          <a:p>
            <a:r>
              <a:rPr lang="ru-RU" dirty="0" err="1" smtClean="0"/>
              <a:t>Медведчики</a:t>
            </a:r>
            <a:r>
              <a:rPr lang="ru-RU" dirty="0" smtClean="0"/>
              <a:t> (развлечение). Старая Москва, 1911. </a:t>
            </a:r>
            <a:endParaRPr lang="ru-RU" dirty="0"/>
          </a:p>
        </p:txBody>
      </p:sp>
      <p:sp>
        <p:nvSpPr>
          <p:cNvPr id="9" name="Прямоугольник 8"/>
          <p:cNvSpPr/>
          <p:nvPr/>
        </p:nvSpPr>
        <p:spPr>
          <a:xfrm>
            <a:off x="357158" y="857232"/>
            <a:ext cx="5929354" cy="369332"/>
          </a:xfrm>
          <a:prstGeom prst="rect">
            <a:avLst/>
          </a:prstGeom>
        </p:spPr>
        <p:txBody>
          <a:bodyPr wrap="square">
            <a:spAutoFit/>
          </a:bodyPr>
          <a:lstStyle/>
          <a:p>
            <a:r>
              <a:rPr lang="ru-RU" dirty="0" err="1" smtClean="0"/>
              <a:t>Аполинарий</a:t>
            </a:r>
            <a:r>
              <a:rPr lang="ru-RU" dirty="0" smtClean="0"/>
              <a:t> Михайлович Васнецов. </a:t>
            </a:r>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9218" name="Picture 2"/>
          <p:cNvPicPr>
            <a:picLocks noGrp="1" noChangeAspect="1" noChangeArrowheads="1"/>
          </p:cNvPicPr>
          <p:nvPr>
            <p:ph idx="1"/>
          </p:nvPr>
        </p:nvPicPr>
        <p:blipFill>
          <a:blip r:embed="rId2" cstate="print"/>
          <a:srcRect/>
          <a:stretch>
            <a:fillRect/>
          </a:stretch>
        </p:blipFill>
        <p:spPr bwMode="auto">
          <a:xfrm>
            <a:off x="1118858" y="764705"/>
            <a:ext cx="6909526" cy="5211460"/>
          </a:xfrm>
          <a:prstGeom prst="rect">
            <a:avLst/>
          </a:prstGeom>
          <a:noFill/>
          <a:ln w="9525">
            <a:noFill/>
            <a:miter lim="800000"/>
            <a:headEnd/>
            <a:tailEnd/>
          </a:ln>
          <a:effectLst/>
        </p:spPr>
      </p:pic>
      <p:sp>
        <p:nvSpPr>
          <p:cNvPr id="4" name="Прямоугольник 3"/>
          <p:cNvSpPr/>
          <p:nvPr/>
        </p:nvSpPr>
        <p:spPr>
          <a:xfrm>
            <a:off x="1285852" y="6000768"/>
            <a:ext cx="5357849" cy="369332"/>
          </a:xfrm>
          <a:prstGeom prst="rect">
            <a:avLst/>
          </a:prstGeom>
        </p:spPr>
        <p:txBody>
          <a:bodyPr wrap="square">
            <a:spAutoFit/>
          </a:bodyPr>
          <a:lstStyle/>
          <a:p>
            <a:r>
              <a:rPr lang="ru-RU" b="1" dirty="0" smtClean="0"/>
              <a:t>Борис Кустодиев.  На ярмарке</a:t>
            </a:r>
            <a:endParaRPr lang="ru-RU"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КУСТОДИЕВ Борис - Крещенское водосвятие. 900 Картин самых известных русских художников"/>
          <p:cNvPicPr/>
          <p:nvPr/>
        </p:nvPicPr>
        <p:blipFill>
          <a:blip r:embed="rId2" cstate="print"/>
          <a:srcRect/>
          <a:stretch>
            <a:fillRect/>
          </a:stretch>
        </p:blipFill>
        <p:spPr bwMode="auto">
          <a:xfrm>
            <a:off x="5143504" y="1285860"/>
            <a:ext cx="3481392" cy="4857784"/>
          </a:xfrm>
          <a:prstGeom prst="rect">
            <a:avLst/>
          </a:prstGeom>
          <a:noFill/>
          <a:ln w="9525">
            <a:noFill/>
            <a:miter lim="800000"/>
            <a:headEnd/>
            <a:tailEnd/>
          </a:ln>
        </p:spPr>
      </p:pic>
      <p:pic>
        <p:nvPicPr>
          <p:cNvPr id="4" name="Picture 2"/>
          <p:cNvPicPr>
            <a:picLocks noChangeAspect="1" noChangeArrowheads="1"/>
          </p:cNvPicPr>
          <p:nvPr/>
        </p:nvPicPr>
        <p:blipFill>
          <a:blip r:embed="rId3" cstate="print"/>
          <a:srcRect/>
          <a:stretch>
            <a:fillRect/>
          </a:stretch>
        </p:blipFill>
        <p:spPr bwMode="auto">
          <a:xfrm>
            <a:off x="714348" y="1214422"/>
            <a:ext cx="3786214" cy="4952022"/>
          </a:xfrm>
          <a:prstGeom prst="rect">
            <a:avLst/>
          </a:prstGeom>
          <a:noFill/>
          <a:ln w="9525">
            <a:noFill/>
            <a:miter lim="800000"/>
            <a:headEnd/>
            <a:tailEnd/>
          </a:ln>
          <a:effectLst/>
        </p:spPr>
      </p:pic>
      <p:sp>
        <p:nvSpPr>
          <p:cNvPr id="5" name="TextBox 4"/>
          <p:cNvSpPr txBox="1"/>
          <p:nvPr/>
        </p:nvSpPr>
        <p:spPr>
          <a:xfrm>
            <a:off x="1500166" y="6143644"/>
            <a:ext cx="1593706" cy="369332"/>
          </a:xfrm>
          <a:prstGeom prst="rect">
            <a:avLst/>
          </a:prstGeom>
          <a:noFill/>
        </p:spPr>
        <p:txBody>
          <a:bodyPr wrap="none" rtlCol="0">
            <a:spAutoFit/>
          </a:bodyPr>
          <a:lstStyle/>
          <a:p>
            <a:r>
              <a:rPr lang="ru-RU" b="1" dirty="0" smtClean="0"/>
              <a:t>Масленица</a:t>
            </a:r>
            <a:endParaRPr lang="ru-RU" b="1" dirty="0"/>
          </a:p>
        </p:txBody>
      </p:sp>
      <p:sp>
        <p:nvSpPr>
          <p:cNvPr id="6" name="TextBox 5"/>
          <p:cNvSpPr txBox="1"/>
          <p:nvPr/>
        </p:nvSpPr>
        <p:spPr>
          <a:xfrm>
            <a:off x="5143505" y="6072206"/>
            <a:ext cx="3500462" cy="369332"/>
          </a:xfrm>
          <a:prstGeom prst="rect">
            <a:avLst/>
          </a:prstGeom>
          <a:noFill/>
        </p:spPr>
        <p:txBody>
          <a:bodyPr wrap="square" rtlCol="0">
            <a:spAutoFit/>
          </a:bodyPr>
          <a:lstStyle/>
          <a:p>
            <a:r>
              <a:rPr lang="ru-RU" b="1" dirty="0" smtClean="0"/>
              <a:t>Крещенское водосвятие</a:t>
            </a:r>
            <a:endParaRPr lang="ru-RU" b="1" dirty="0"/>
          </a:p>
        </p:txBody>
      </p:sp>
      <p:sp>
        <p:nvSpPr>
          <p:cNvPr id="7" name="TextBox 6"/>
          <p:cNvSpPr txBox="1"/>
          <p:nvPr/>
        </p:nvSpPr>
        <p:spPr>
          <a:xfrm>
            <a:off x="2928926" y="642918"/>
            <a:ext cx="2299027" cy="369332"/>
          </a:xfrm>
          <a:prstGeom prst="rect">
            <a:avLst/>
          </a:prstGeom>
          <a:noFill/>
        </p:spPr>
        <p:txBody>
          <a:bodyPr wrap="none" rtlCol="0">
            <a:spAutoFit/>
          </a:bodyPr>
          <a:lstStyle/>
          <a:p>
            <a:r>
              <a:rPr lang="ru-RU" b="1" dirty="0" smtClean="0"/>
              <a:t>Борис Кустодиев</a:t>
            </a:r>
            <a:endParaRPr lang="ru-RU"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00034" y="571480"/>
            <a:ext cx="6858048" cy="523220"/>
          </a:xfrm>
          <a:prstGeom prst="rect">
            <a:avLst/>
          </a:prstGeom>
          <a:noFill/>
        </p:spPr>
        <p:txBody>
          <a:bodyPr wrap="square" rtlCol="0">
            <a:spAutoFit/>
          </a:bodyPr>
          <a:lstStyle/>
          <a:p>
            <a:r>
              <a:rPr lang="ru-RU" sz="2800" dirty="0" smtClean="0"/>
              <a:t>Город </a:t>
            </a:r>
            <a:r>
              <a:rPr lang="ru-RU" sz="2800" dirty="0" smtClean="0"/>
              <a:t>Спасск- Дальний </a:t>
            </a:r>
            <a:r>
              <a:rPr lang="ru-RU" sz="2800" dirty="0" smtClean="0"/>
              <a:t>в прошлом</a:t>
            </a:r>
            <a:endParaRPr lang="ru-RU" sz="2800" dirty="0"/>
          </a:p>
        </p:txBody>
      </p:sp>
      <p:sp>
        <p:nvSpPr>
          <p:cNvPr id="13" name="TextBox 12"/>
          <p:cNvSpPr txBox="1"/>
          <p:nvPr/>
        </p:nvSpPr>
        <p:spPr>
          <a:xfrm>
            <a:off x="214282" y="5805372"/>
            <a:ext cx="5357850" cy="307777"/>
          </a:xfrm>
          <a:prstGeom prst="rect">
            <a:avLst/>
          </a:prstGeom>
          <a:noFill/>
        </p:spPr>
        <p:txBody>
          <a:bodyPr wrap="square" rtlCol="0">
            <a:spAutoFit/>
          </a:bodyPr>
          <a:lstStyle/>
          <a:p>
            <a:r>
              <a:rPr lang="ru-RU" sz="1400" b="1" dirty="0" smtClean="0"/>
              <a:t>Общий вид города  </a:t>
            </a:r>
            <a:r>
              <a:rPr lang="ru-RU" sz="1400" b="1" dirty="0" smtClean="0"/>
              <a:t>Спасск- Дальний</a:t>
            </a:r>
            <a:endParaRPr lang="ru-RU" sz="1400" b="1" dirty="0"/>
          </a:p>
        </p:txBody>
      </p:sp>
      <p:pic>
        <p:nvPicPr>
          <p:cNvPr id="1026" name="Picture 2" descr="C:\Users\Светлана\Desktop\Новая папка (4рис)\2626206739.jpg"/>
          <p:cNvPicPr>
            <a:picLocks noChangeAspect="1" noChangeArrowheads="1"/>
          </p:cNvPicPr>
          <p:nvPr/>
        </p:nvPicPr>
        <p:blipFill>
          <a:blip r:embed="rId2"/>
          <a:srcRect/>
          <a:stretch>
            <a:fillRect/>
          </a:stretch>
        </p:blipFill>
        <p:spPr bwMode="auto">
          <a:xfrm>
            <a:off x="285720" y="1142984"/>
            <a:ext cx="8643998" cy="4357718"/>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5000636"/>
            <a:ext cx="2857520" cy="642942"/>
          </a:xfrm>
        </p:spPr>
        <p:txBody>
          <a:bodyPr>
            <a:normAutofit fontScale="90000"/>
          </a:bodyPr>
          <a:lstStyle/>
          <a:p>
            <a:r>
              <a:rPr lang="ru-RU" sz="2800" b="1" dirty="0" smtClean="0"/>
              <a:t>Борис Кустодиев</a:t>
            </a:r>
            <a:endParaRPr lang="ru-RU" sz="2800" b="1" dirty="0"/>
          </a:p>
        </p:txBody>
      </p:sp>
      <p:pic>
        <p:nvPicPr>
          <p:cNvPr id="14338" name="Picture 2"/>
          <p:cNvPicPr>
            <a:picLocks noGrp="1" noChangeAspect="1" noChangeArrowheads="1"/>
          </p:cNvPicPr>
          <p:nvPr>
            <p:ph idx="1"/>
          </p:nvPr>
        </p:nvPicPr>
        <p:blipFill>
          <a:blip r:embed="rId2" cstate="print"/>
          <a:srcRect/>
          <a:stretch>
            <a:fillRect/>
          </a:stretch>
        </p:blipFill>
        <p:spPr bwMode="auto">
          <a:xfrm>
            <a:off x="4857752" y="1428736"/>
            <a:ext cx="4063503" cy="4786346"/>
          </a:xfrm>
          <a:prstGeom prst="rect">
            <a:avLst/>
          </a:prstGeom>
          <a:noFill/>
          <a:ln w="9525">
            <a:noFill/>
            <a:miter lim="800000"/>
            <a:headEnd/>
            <a:tailEnd/>
          </a:ln>
          <a:effectLst/>
        </p:spPr>
      </p:pic>
      <p:sp>
        <p:nvSpPr>
          <p:cNvPr id="4" name="TextBox 3"/>
          <p:cNvSpPr txBox="1"/>
          <p:nvPr/>
        </p:nvSpPr>
        <p:spPr>
          <a:xfrm>
            <a:off x="4929190" y="6215082"/>
            <a:ext cx="3643338" cy="369332"/>
          </a:xfrm>
          <a:prstGeom prst="rect">
            <a:avLst/>
          </a:prstGeom>
          <a:noFill/>
        </p:spPr>
        <p:txBody>
          <a:bodyPr wrap="square" rtlCol="0">
            <a:spAutoFit/>
          </a:bodyPr>
          <a:lstStyle/>
          <a:p>
            <a:r>
              <a:rPr lang="ru-RU" b="1" dirty="0" smtClean="0"/>
              <a:t>Троицын день</a:t>
            </a:r>
            <a:endParaRPr lang="ru-RU" b="1" dirty="0"/>
          </a:p>
        </p:txBody>
      </p:sp>
      <p:pic>
        <p:nvPicPr>
          <p:cNvPr id="5" name="Picture 2"/>
          <p:cNvPicPr>
            <a:picLocks noChangeAspect="1" noChangeArrowheads="1"/>
          </p:cNvPicPr>
          <p:nvPr/>
        </p:nvPicPr>
        <p:blipFill>
          <a:blip r:embed="rId3" cstate="print"/>
          <a:srcRect/>
          <a:stretch>
            <a:fillRect/>
          </a:stretch>
        </p:blipFill>
        <p:spPr bwMode="auto">
          <a:xfrm>
            <a:off x="285720" y="1285860"/>
            <a:ext cx="4080423" cy="5000660"/>
          </a:xfrm>
          <a:prstGeom prst="rect">
            <a:avLst/>
          </a:prstGeom>
          <a:noFill/>
          <a:ln w="9525">
            <a:noFill/>
            <a:miter lim="800000"/>
            <a:headEnd/>
            <a:tailEnd/>
          </a:ln>
          <a:effectLst/>
        </p:spPr>
      </p:pic>
      <p:sp>
        <p:nvSpPr>
          <p:cNvPr id="6" name="Прямоугольник 5"/>
          <p:cNvSpPr/>
          <p:nvPr/>
        </p:nvSpPr>
        <p:spPr>
          <a:xfrm>
            <a:off x="285720" y="6357958"/>
            <a:ext cx="2286016" cy="369332"/>
          </a:xfrm>
          <a:prstGeom prst="rect">
            <a:avLst/>
          </a:prstGeom>
        </p:spPr>
        <p:txBody>
          <a:bodyPr wrap="square">
            <a:spAutoFit/>
          </a:bodyPr>
          <a:lstStyle/>
          <a:p>
            <a:r>
              <a:rPr lang="ru-RU" b="1" dirty="0" smtClean="0">
                <a:latin typeface="Times New Roman" pitchFamily="18" charset="0"/>
                <a:cs typeface="Times New Roman" pitchFamily="18" charset="0"/>
              </a:rPr>
              <a:t>«Пасха»</a:t>
            </a:r>
            <a:endParaRPr lang="ru-RU" b="1" dirty="0"/>
          </a:p>
        </p:txBody>
      </p:sp>
      <p:sp>
        <p:nvSpPr>
          <p:cNvPr id="8" name="TextBox 7"/>
          <p:cNvSpPr txBox="1"/>
          <p:nvPr/>
        </p:nvSpPr>
        <p:spPr>
          <a:xfrm>
            <a:off x="2643174" y="714356"/>
            <a:ext cx="3643338" cy="369332"/>
          </a:xfrm>
          <a:prstGeom prst="rect">
            <a:avLst/>
          </a:prstGeom>
          <a:noFill/>
        </p:spPr>
        <p:txBody>
          <a:bodyPr wrap="square" rtlCol="0">
            <a:spAutoFit/>
          </a:bodyPr>
          <a:lstStyle/>
          <a:p>
            <a:r>
              <a:rPr lang="ru-RU" dirty="0" smtClean="0"/>
              <a:t>Борис Кустодиев</a:t>
            </a:r>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artscroll.ru/Images/2008/a/Alekseev%20Fedor%20Yakovlevich/000049.jpg"/>
          <p:cNvPicPr/>
          <p:nvPr/>
        </p:nvPicPr>
        <p:blipFill>
          <a:blip r:embed="rId2" cstate="print"/>
          <a:srcRect/>
          <a:stretch>
            <a:fillRect/>
          </a:stretch>
        </p:blipFill>
        <p:spPr bwMode="auto">
          <a:xfrm>
            <a:off x="1000101" y="714356"/>
            <a:ext cx="6929486" cy="5072098"/>
          </a:xfrm>
          <a:prstGeom prst="rect">
            <a:avLst/>
          </a:prstGeom>
          <a:noFill/>
          <a:ln w="9525">
            <a:noFill/>
            <a:miter lim="800000"/>
            <a:headEnd/>
            <a:tailEnd/>
          </a:ln>
        </p:spPr>
      </p:pic>
      <p:sp>
        <p:nvSpPr>
          <p:cNvPr id="3" name="TextBox 2"/>
          <p:cNvSpPr txBox="1"/>
          <p:nvPr/>
        </p:nvSpPr>
        <p:spPr>
          <a:xfrm>
            <a:off x="642910" y="5929330"/>
            <a:ext cx="8286808" cy="369332"/>
          </a:xfrm>
          <a:prstGeom prst="rect">
            <a:avLst/>
          </a:prstGeom>
          <a:noFill/>
        </p:spPr>
        <p:txBody>
          <a:bodyPr wrap="square" rtlCol="0">
            <a:spAutoFit/>
          </a:bodyPr>
          <a:lstStyle/>
          <a:p>
            <a:r>
              <a:rPr lang="ru-RU" dirty="0" smtClean="0"/>
              <a:t>Соборная площадь в Московском Кремле</a:t>
            </a:r>
            <a:endParaRPr lang="ru-RU" dirty="0"/>
          </a:p>
        </p:txBody>
      </p:sp>
      <p:sp>
        <p:nvSpPr>
          <p:cNvPr id="4" name="TextBox 3"/>
          <p:cNvSpPr txBox="1"/>
          <p:nvPr/>
        </p:nvSpPr>
        <p:spPr>
          <a:xfrm>
            <a:off x="6072198" y="6000768"/>
            <a:ext cx="2643206" cy="369332"/>
          </a:xfrm>
          <a:prstGeom prst="rect">
            <a:avLst/>
          </a:prstGeom>
          <a:noFill/>
        </p:spPr>
        <p:txBody>
          <a:bodyPr wrap="square" rtlCol="0">
            <a:spAutoFit/>
          </a:bodyPr>
          <a:lstStyle/>
          <a:p>
            <a:r>
              <a:rPr lang="ru-RU" dirty="0" smtClean="0"/>
              <a:t>Алексеев Ф. Я.</a:t>
            </a:r>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Боярская площадка в Московском Кремле. 1810-е. Федор Яковлевич Алексеев"/>
          <p:cNvPicPr>
            <a:picLocks noChangeAspect="1" noChangeArrowheads="1"/>
          </p:cNvPicPr>
          <p:nvPr/>
        </p:nvPicPr>
        <p:blipFill>
          <a:blip r:embed="rId2" cstate="print"/>
          <a:srcRect/>
          <a:stretch>
            <a:fillRect/>
          </a:stretch>
        </p:blipFill>
        <p:spPr bwMode="auto">
          <a:xfrm>
            <a:off x="714348" y="571480"/>
            <a:ext cx="7620000" cy="5343526"/>
          </a:xfrm>
          <a:prstGeom prst="rect">
            <a:avLst/>
          </a:prstGeom>
          <a:noFill/>
        </p:spPr>
      </p:pic>
      <p:sp>
        <p:nvSpPr>
          <p:cNvPr id="3" name="Прямоугольник 2"/>
          <p:cNvSpPr/>
          <p:nvPr/>
        </p:nvSpPr>
        <p:spPr>
          <a:xfrm>
            <a:off x="714348" y="6000768"/>
            <a:ext cx="7643866" cy="307777"/>
          </a:xfrm>
          <a:prstGeom prst="rect">
            <a:avLst/>
          </a:prstGeom>
        </p:spPr>
        <p:txBody>
          <a:bodyPr wrap="square">
            <a:spAutoFit/>
          </a:bodyPr>
          <a:lstStyle/>
          <a:p>
            <a:r>
              <a:rPr lang="ru-RU" sz="1400" b="1" dirty="0" smtClean="0"/>
              <a:t>Федор Яковлевич Алексеев: Боярская площадка в Московском Кремле.</a:t>
            </a:r>
            <a:endParaRPr lang="ru-RU" sz="1400"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ГОРБАТОВ Константин - Вид на старый город. 900 Картин самых известных русских художников"/>
          <p:cNvPicPr/>
          <p:nvPr/>
        </p:nvPicPr>
        <p:blipFill>
          <a:blip r:embed="rId2" cstate="print"/>
          <a:srcRect/>
          <a:stretch>
            <a:fillRect/>
          </a:stretch>
        </p:blipFill>
        <p:spPr bwMode="auto">
          <a:xfrm>
            <a:off x="1000101" y="857232"/>
            <a:ext cx="7000924" cy="4786345"/>
          </a:xfrm>
          <a:prstGeom prst="rect">
            <a:avLst/>
          </a:prstGeom>
          <a:noFill/>
          <a:ln w="9525">
            <a:noFill/>
            <a:miter lim="800000"/>
            <a:headEnd/>
            <a:tailEnd/>
          </a:ln>
        </p:spPr>
      </p:pic>
      <p:sp>
        <p:nvSpPr>
          <p:cNvPr id="3" name="TextBox 2"/>
          <p:cNvSpPr txBox="1"/>
          <p:nvPr/>
        </p:nvSpPr>
        <p:spPr>
          <a:xfrm>
            <a:off x="1142976" y="5929330"/>
            <a:ext cx="5615640" cy="369332"/>
          </a:xfrm>
          <a:prstGeom prst="rect">
            <a:avLst/>
          </a:prstGeom>
          <a:noFill/>
        </p:spPr>
        <p:txBody>
          <a:bodyPr wrap="none" rtlCol="0">
            <a:spAutoFit/>
          </a:bodyPr>
          <a:lstStyle/>
          <a:p>
            <a:r>
              <a:rPr lang="ru-RU" b="1" dirty="0" smtClean="0"/>
              <a:t>Горбатов Константин. Вид на старый город</a:t>
            </a:r>
            <a:endParaRPr lang="ru-R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4" name="Содержимое 3"/>
          <p:cNvSpPr>
            <a:spLocks noGrp="1"/>
          </p:cNvSpPr>
          <p:nvPr>
            <p:ph idx="1"/>
          </p:nvPr>
        </p:nvSpPr>
        <p:spPr/>
        <p:txBody>
          <a:bodyPr/>
          <a:lstStyle/>
          <a:p>
            <a:endParaRPr lang="ru-RU" dirty="0"/>
          </a:p>
        </p:txBody>
      </p:sp>
      <p:pic>
        <p:nvPicPr>
          <p:cNvPr id="3076" name="Picture 4" descr="http://www.artscroll.ru/Images/2008d/r/Ryabushkin%20Andrey%20Petrovich/000012_disp.jpg"/>
          <p:cNvPicPr>
            <a:picLocks noChangeAspect="1" noChangeArrowheads="1"/>
          </p:cNvPicPr>
          <p:nvPr/>
        </p:nvPicPr>
        <p:blipFill>
          <a:blip r:embed="rId2" cstate="print"/>
          <a:srcRect/>
          <a:stretch>
            <a:fillRect/>
          </a:stretch>
        </p:blipFill>
        <p:spPr bwMode="auto">
          <a:xfrm>
            <a:off x="857224" y="1428736"/>
            <a:ext cx="7215238" cy="5072098"/>
          </a:xfrm>
          <a:prstGeom prst="rect">
            <a:avLst/>
          </a:prstGeom>
          <a:noFill/>
        </p:spPr>
      </p:pic>
      <p:sp>
        <p:nvSpPr>
          <p:cNvPr id="7" name="Прямоугольник 6"/>
          <p:cNvSpPr/>
          <p:nvPr/>
        </p:nvSpPr>
        <p:spPr>
          <a:xfrm>
            <a:off x="928662" y="857233"/>
            <a:ext cx="7000924" cy="369332"/>
          </a:xfrm>
          <a:prstGeom prst="rect">
            <a:avLst/>
          </a:prstGeom>
        </p:spPr>
        <p:txBody>
          <a:bodyPr wrap="square">
            <a:spAutoFit/>
          </a:bodyPr>
          <a:lstStyle/>
          <a:p>
            <a:r>
              <a:rPr lang="ru-RU" dirty="0" smtClean="0"/>
              <a:t>Втёрся парень в хоровод, ну старуха охать…, 1902 год</a:t>
            </a:r>
            <a:endParaRPr lang="ru-R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ГОРБАТОВ Константин - Зимний пейзаж с церковью. 1925. 900 Картин самых известных русских художников"/>
          <p:cNvPicPr/>
          <p:nvPr/>
        </p:nvPicPr>
        <p:blipFill>
          <a:blip r:embed="rId2" cstate="print"/>
          <a:srcRect/>
          <a:stretch>
            <a:fillRect/>
          </a:stretch>
        </p:blipFill>
        <p:spPr bwMode="auto">
          <a:xfrm>
            <a:off x="1071538" y="642918"/>
            <a:ext cx="7286675" cy="5286412"/>
          </a:xfrm>
          <a:prstGeom prst="rect">
            <a:avLst/>
          </a:prstGeom>
          <a:noFill/>
          <a:ln w="9525">
            <a:noFill/>
            <a:miter lim="800000"/>
            <a:headEnd/>
            <a:tailEnd/>
          </a:ln>
        </p:spPr>
      </p:pic>
      <p:sp>
        <p:nvSpPr>
          <p:cNvPr id="3" name="TextBox 2"/>
          <p:cNvSpPr txBox="1"/>
          <p:nvPr/>
        </p:nvSpPr>
        <p:spPr>
          <a:xfrm>
            <a:off x="1500166" y="6215082"/>
            <a:ext cx="6348213" cy="369332"/>
          </a:xfrm>
          <a:prstGeom prst="rect">
            <a:avLst/>
          </a:prstGeom>
          <a:noFill/>
        </p:spPr>
        <p:txBody>
          <a:bodyPr wrap="none" rtlCol="0">
            <a:spAutoFit/>
          </a:bodyPr>
          <a:lstStyle/>
          <a:p>
            <a:r>
              <a:rPr lang="ru-RU" b="1" dirty="0" smtClean="0"/>
              <a:t>Горбатов Константин. Зимний пейзаж с </a:t>
            </a:r>
            <a:r>
              <a:rPr lang="ru-RU" b="1" dirty="0" err="1" smtClean="0"/>
              <a:t>церквью</a:t>
            </a:r>
            <a:endParaRPr lang="ru-RU"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РЫЛОВ Аркадий - В лесу. 900 Картин самых известных русских художников"/>
          <p:cNvPicPr/>
          <p:nvPr/>
        </p:nvPicPr>
        <p:blipFill>
          <a:blip r:embed="rId2" cstate="print"/>
          <a:srcRect/>
          <a:stretch>
            <a:fillRect/>
          </a:stretch>
        </p:blipFill>
        <p:spPr bwMode="auto">
          <a:xfrm>
            <a:off x="1500167" y="785794"/>
            <a:ext cx="6286544" cy="5141897"/>
          </a:xfrm>
          <a:prstGeom prst="rect">
            <a:avLst/>
          </a:prstGeom>
          <a:noFill/>
          <a:ln w="9525">
            <a:noFill/>
            <a:miter lim="800000"/>
            <a:headEnd/>
            <a:tailEnd/>
          </a:ln>
        </p:spPr>
      </p:pic>
      <p:sp>
        <p:nvSpPr>
          <p:cNvPr id="3" name="TextBox 2"/>
          <p:cNvSpPr txBox="1"/>
          <p:nvPr/>
        </p:nvSpPr>
        <p:spPr>
          <a:xfrm>
            <a:off x="1928794" y="6072206"/>
            <a:ext cx="2669320" cy="369332"/>
          </a:xfrm>
          <a:prstGeom prst="rect">
            <a:avLst/>
          </a:prstGeom>
          <a:noFill/>
        </p:spPr>
        <p:txBody>
          <a:bodyPr wrap="square" rtlCol="0">
            <a:spAutoFit/>
          </a:bodyPr>
          <a:lstStyle/>
          <a:p>
            <a:r>
              <a:rPr lang="ru-RU" dirty="0" smtClean="0"/>
              <a:t>Рылов Аркадий. В лесу</a:t>
            </a:r>
            <a:endParaRPr lang="ru-RU" dirty="0"/>
          </a:p>
        </p:txBody>
      </p:sp>
      <p:pic>
        <p:nvPicPr>
          <p:cNvPr id="4" name="Рисунок 3" descr="РЫЛОВ Аркадий - В лесу. 900 Картин самых известных русских художников"/>
          <p:cNvPicPr/>
          <p:nvPr/>
        </p:nvPicPr>
        <p:blipFill>
          <a:blip r:embed="rId2" cstate="print"/>
          <a:srcRect/>
          <a:stretch>
            <a:fillRect/>
          </a:stretch>
        </p:blipFill>
        <p:spPr bwMode="auto">
          <a:xfrm>
            <a:off x="1500166" y="785794"/>
            <a:ext cx="6286544" cy="514189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КЛЕВЕР Юлий - Закат солнца зимой. 900 Картин самых известных русских художников"/>
          <p:cNvPicPr/>
          <p:nvPr/>
        </p:nvPicPr>
        <p:blipFill>
          <a:blip r:embed="rId2" cstate="print"/>
          <a:srcRect/>
          <a:stretch>
            <a:fillRect/>
          </a:stretch>
        </p:blipFill>
        <p:spPr bwMode="auto">
          <a:xfrm>
            <a:off x="1357291" y="1071546"/>
            <a:ext cx="6500858" cy="4500593"/>
          </a:xfrm>
          <a:prstGeom prst="rect">
            <a:avLst/>
          </a:prstGeom>
          <a:noFill/>
          <a:ln w="9525">
            <a:noFill/>
            <a:miter lim="800000"/>
            <a:headEnd/>
            <a:tailEnd/>
          </a:ln>
        </p:spPr>
      </p:pic>
      <p:sp>
        <p:nvSpPr>
          <p:cNvPr id="3" name="TextBox 2"/>
          <p:cNvSpPr txBox="1"/>
          <p:nvPr/>
        </p:nvSpPr>
        <p:spPr>
          <a:xfrm>
            <a:off x="1571604" y="5929330"/>
            <a:ext cx="4014240" cy="369332"/>
          </a:xfrm>
          <a:prstGeom prst="rect">
            <a:avLst/>
          </a:prstGeom>
          <a:noFill/>
        </p:spPr>
        <p:txBody>
          <a:bodyPr wrap="none" rtlCol="0">
            <a:spAutoFit/>
          </a:bodyPr>
          <a:lstStyle/>
          <a:p>
            <a:r>
              <a:rPr lang="ru-RU" dirty="0" smtClean="0"/>
              <a:t>Клевер  Юлий. Закат солнца зимой</a:t>
            </a:r>
            <a:endParaRPr lang="ru-RU"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ВАСИЛЬКОВСКИЙ Сергей - Околица. 900 Картин самых известных русских художников"/>
          <p:cNvPicPr/>
          <p:nvPr/>
        </p:nvPicPr>
        <p:blipFill>
          <a:blip r:embed="rId2" cstate="print"/>
          <a:srcRect/>
          <a:stretch>
            <a:fillRect/>
          </a:stretch>
        </p:blipFill>
        <p:spPr bwMode="auto">
          <a:xfrm>
            <a:off x="1357290" y="928670"/>
            <a:ext cx="6572295" cy="4929222"/>
          </a:xfrm>
          <a:prstGeom prst="rect">
            <a:avLst/>
          </a:prstGeom>
          <a:noFill/>
          <a:ln w="9525">
            <a:noFill/>
            <a:miter lim="800000"/>
            <a:headEnd/>
            <a:tailEnd/>
          </a:ln>
        </p:spPr>
      </p:pic>
      <p:sp>
        <p:nvSpPr>
          <p:cNvPr id="3" name="TextBox 2"/>
          <p:cNvSpPr txBox="1"/>
          <p:nvPr/>
        </p:nvSpPr>
        <p:spPr>
          <a:xfrm>
            <a:off x="1500166" y="6000768"/>
            <a:ext cx="4328429" cy="369332"/>
          </a:xfrm>
          <a:prstGeom prst="rect">
            <a:avLst/>
          </a:prstGeom>
          <a:noFill/>
        </p:spPr>
        <p:txBody>
          <a:bodyPr wrap="none" rtlCol="0">
            <a:spAutoFit/>
          </a:bodyPr>
          <a:lstStyle/>
          <a:p>
            <a:r>
              <a:rPr lang="ru-RU" b="1" dirty="0" smtClean="0"/>
              <a:t>Васильковский Сергей.  Околица</a:t>
            </a:r>
            <a:endParaRPr lang="ru-RU" b="1"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ПАВЛОВА Оксана - Сердце России. 2002. 900 Картин самых известных русских художников"/>
          <p:cNvPicPr/>
          <p:nvPr/>
        </p:nvPicPr>
        <p:blipFill>
          <a:blip r:embed="rId2" cstate="print"/>
          <a:srcRect/>
          <a:stretch>
            <a:fillRect/>
          </a:stretch>
        </p:blipFill>
        <p:spPr bwMode="auto">
          <a:xfrm>
            <a:off x="1601787" y="915457"/>
            <a:ext cx="5940425" cy="5027085"/>
          </a:xfrm>
          <a:prstGeom prst="rect">
            <a:avLst/>
          </a:prstGeom>
          <a:noFill/>
          <a:ln w="9525">
            <a:noFill/>
            <a:miter lim="800000"/>
            <a:headEnd/>
            <a:tailEnd/>
          </a:ln>
        </p:spPr>
      </p:pic>
      <p:sp>
        <p:nvSpPr>
          <p:cNvPr id="3" name="TextBox 2"/>
          <p:cNvSpPr txBox="1"/>
          <p:nvPr/>
        </p:nvSpPr>
        <p:spPr>
          <a:xfrm>
            <a:off x="1643042" y="6000768"/>
            <a:ext cx="4214842" cy="369332"/>
          </a:xfrm>
          <a:prstGeom prst="rect">
            <a:avLst/>
          </a:prstGeom>
          <a:noFill/>
        </p:spPr>
        <p:txBody>
          <a:bodyPr wrap="square" rtlCol="0">
            <a:spAutoFit/>
          </a:bodyPr>
          <a:lstStyle/>
          <a:p>
            <a:r>
              <a:rPr lang="ru-RU" b="1" dirty="0" smtClean="0"/>
              <a:t>Павлова Оксана. Сердце России.</a:t>
            </a:r>
            <a:endParaRPr lang="ru-RU"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Светлана\Desktop\Новая папка (4рис)\1409230424332.jpg"/>
          <p:cNvPicPr>
            <a:picLocks noChangeAspect="1" noChangeArrowheads="1"/>
          </p:cNvPicPr>
          <p:nvPr/>
        </p:nvPicPr>
        <p:blipFill>
          <a:blip r:embed="rId2"/>
          <a:srcRect/>
          <a:stretch>
            <a:fillRect/>
          </a:stretch>
        </p:blipFill>
        <p:spPr bwMode="auto">
          <a:xfrm>
            <a:off x="285720" y="428604"/>
            <a:ext cx="4214812" cy="3429002"/>
          </a:xfrm>
          <a:prstGeom prst="rect">
            <a:avLst/>
          </a:prstGeom>
          <a:noFill/>
        </p:spPr>
      </p:pic>
      <p:pic>
        <p:nvPicPr>
          <p:cNvPr id="2051" name="Picture 3" descr="C:\Users\Светлана\Desktop\Новая папка (4рис)\Архив - город (17).jpg"/>
          <p:cNvPicPr>
            <a:picLocks noChangeAspect="1" noChangeArrowheads="1"/>
          </p:cNvPicPr>
          <p:nvPr/>
        </p:nvPicPr>
        <p:blipFill>
          <a:blip r:embed="rId3"/>
          <a:srcRect/>
          <a:stretch>
            <a:fillRect/>
          </a:stretch>
        </p:blipFill>
        <p:spPr bwMode="auto">
          <a:xfrm>
            <a:off x="4500562" y="785794"/>
            <a:ext cx="4857754" cy="3709996"/>
          </a:xfrm>
          <a:prstGeom prst="rect">
            <a:avLst/>
          </a:prstGeom>
          <a:noFill/>
        </p:spPr>
      </p:pic>
      <p:pic>
        <p:nvPicPr>
          <p:cNvPr id="2052" name="Picture 4" descr="C:\Users\Светлана\Desktop\Новая папка (4рис)\ybk5rysfcndkl083oz.jpg"/>
          <p:cNvPicPr>
            <a:picLocks noChangeAspect="1" noChangeArrowheads="1"/>
          </p:cNvPicPr>
          <p:nvPr/>
        </p:nvPicPr>
        <p:blipFill>
          <a:blip r:embed="rId4" cstate="print"/>
          <a:srcRect/>
          <a:stretch>
            <a:fillRect/>
          </a:stretch>
        </p:blipFill>
        <p:spPr bwMode="auto">
          <a:xfrm>
            <a:off x="395536" y="4261456"/>
            <a:ext cx="3596640" cy="2325624"/>
          </a:xfrm>
          <a:prstGeom prst="rect">
            <a:avLst/>
          </a:prstGeom>
          <a:noFill/>
        </p:spPr>
      </p:pic>
      <p:pic>
        <p:nvPicPr>
          <p:cNvPr id="2053" name="Picture 5" descr="C:\Users\Светлана\Desktop\Новая папка (4рис)\opndri1gkdw4nteqgu.jpg"/>
          <p:cNvPicPr>
            <a:picLocks noChangeAspect="1" noChangeArrowheads="1"/>
          </p:cNvPicPr>
          <p:nvPr/>
        </p:nvPicPr>
        <p:blipFill>
          <a:blip r:embed="rId5"/>
          <a:srcRect/>
          <a:stretch>
            <a:fillRect/>
          </a:stretch>
        </p:blipFill>
        <p:spPr bwMode="auto">
          <a:xfrm>
            <a:off x="4500562" y="4286256"/>
            <a:ext cx="4286280" cy="2571744"/>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cstate="print"/>
          <a:srcRect/>
          <a:stretch>
            <a:fillRect/>
          </a:stretch>
        </p:blipFill>
        <p:spPr bwMode="auto">
          <a:xfrm>
            <a:off x="3071802" y="3214686"/>
            <a:ext cx="3286147" cy="2643206"/>
          </a:xfrm>
          <a:prstGeom prst="rect">
            <a:avLst/>
          </a:prstGeom>
          <a:noFill/>
          <a:ln w="9525">
            <a:noFill/>
            <a:miter lim="800000"/>
            <a:headEnd/>
            <a:tailEnd/>
          </a:ln>
        </p:spPr>
      </p:pic>
      <p:pic>
        <p:nvPicPr>
          <p:cNvPr id="3" name="Рисунок 2"/>
          <p:cNvPicPr/>
          <p:nvPr/>
        </p:nvPicPr>
        <p:blipFill>
          <a:blip r:embed="rId3" cstate="print"/>
          <a:srcRect/>
          <a:stretch>
            <a:fillRect/>
          </a:stretch>
        </p:blipFill>
        <p:spPr bwMode="auto">
          <a:xfrm>
            <a:off x="0" y="357166"/>
            <a:ext cx="2214578" cy="3143272"/>
          </a:xfrm>
          <a:prstGeom prst="rect">
            <a:avLst/>
          </a:prstGeom>
          <a:noFill/>
        </p:spPr>
      </p:pic>
      <p:pic>
        <p:nvPicPr>
          <p:cNvPr id="4" name="Рисунок 3"/>
          <p:cNvPicPr/>
          <p:nvPr/>
        </p:nvPicPr>
        <p:blipFill>
          <a:blip r:embed="rId4" cstate="print"/>
          <a:srcRect t="1956"/>
          <a:stretch>
            <a:fillRect/>
          </a:stretch>
        </p:blipFill>
        <p:spPr bwMode="auto">
          <a:xfrm>
            <a:off x="2285984" y="714356"/>
            <a:ext cx="4143404" cy="2333641"/>
          </a:xfrm>
          <a:prstGeom prst="rect">
            <a:avLst/>
          </a:prstGeom>
          <a:noFill/>
          <a:ln w="9525">
            <a:noFill/>
            <a:miter lim="800000"/>
            <a:headEnd/>
            <a:tailEnd/>
          </a:ln>
        </p:spPr>
      </p:pic>
      <p:pic>
        <p:nvPicPr>
          <p:cNvPr id="5" name="Рисунок 4"/>
          <p:cNvPicPr/>
          <p:nvPr/>
        </p:nvPicPr>
        <p:blipFill>
          <a:blip r:embed="rId5" cstate="print"/>
          <a:srcRect l="3030" t="1971" b="6839"/>
          <a:stretch>
            <a:fillRect/>
          </a:stretch>
        </p:blipFill>
        <p:spPr bwMode="auto">
          <a:xfrm>
            <a:off x="214282" y="3638543"/>
            <a:ext cx="2533656" cy="3219457"/>
          </a:xfrm>
          <a:prstGeom prst="rect">
            <a:avLst/>
          </a:prstGeom>
          <a:noFill/>
        </p:spPr>
      </p:pic>
      <p:pic>
        <p:nvPicPr>
          <p:cNvPr id="6" name="Рисунок 5"/>
          <p:cNvPicPr/>
          <p:nvPr/>
        </p:nvPicPr>
        <p:blipFill>
          <a:blip r:embed="rId6" cstate="print"/>
          <a:srcRect/>
          <a:stretch>
            <a:fillRect/>
          </a:stretch>
        </p:blipFill>
        <p:spPr bwMode="auto">
          <a:xfrm>
            <a:off x="6715140" y="642918"/>
            <a:ext cx="2214578" cy="3786214"/>
          </a:xfrm>
          <a:prstGeom prst="rect">
            <a:avLst/>
          </a:prstGeom>
          <a:noFill/>
        </p:spPr>
      </p:pic>
      <p:sp>
        <p:nvSpPr>
          <p:cNvPr id="102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100" b="1" i="0" u="none" strike="noStrike" cap="none" normalizeH="0" baseline="0" smtClean="0">
                <a:ln>
                  <a:noFill/>
                </a:ln>
                <a:solidFill>
                  <a:schemeClr val="tx1"/>
                </a:solidFill>
                <a:effectLst/>
                <a:latin typeface="Arial" pitchFamily="34" charset="0"/>
                <a:ea typeface="Calibri" pitchFamily="34" charset="0"/>
                <a:cs typeface="Times New Roman" pitchFamily="18" charset="0"/>
              </a:rPr>
              <a:t>Улица моего города.     Гуньков Р. 8 класс «А»</a:t>
            </a:r>
            <a:endParaRPr kumimoji="0" lang="ru-RU"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t>
            </a:r>
            <a:r>
              <a:rPr kumimoji="0" lang="ru-RU" sz="900" b="0" i="0" u="none" strike="noStrike" cap="none" normalizeH="0" baseline="0" smtClean="0">
                <a:ln>
                  <a:noFill/>
                </a:ln>
                <a:solidFill>
                  <a:schemeClr val="tx1"/>
                </a:solidFill>
                <a:effectLst/>
                <a:latin typeface="Arial" pitchFamily="34" charset="0"/>
                <a:cs typeface="Arial" pitchFamily="34" charset="0"/>
              </a:rPr>
              <a:t> </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100" b="1" i="0" u="none" strike="noStrike" cap="none" normalizeH="0" baseline="0" smtClean="0">
                <a:ln>
                  <a:noFill/>
                </a:ln>
                <a:solidFill>
                  <a:schemeClr val="tx1"/>
                </a:solidFill>
                <a:effectLst/>
                <a:latin typeface="Arial" pitchFamily="34" charset="0"/>
                <a:ea typeface="Calibri" pitchFamily="34" charset="0"/>
                <a:cs typeface="Times New Roman" pitchFamily="18" charset="0"/>
              </a:rPr>
              <a:t>Улица моего города.     Гуньков Р. 8 класс «А»</a:t>
            </a:r>
            <a:endParaRPr kumimoji="0" lang="ru-RU"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t>
            </a:r>
            <a:r>
              <a:rPr kumimoji="0" lang="ru-RU" sz="900" b="0" i="0" u="none" strike="noStrike" cap="none" normalizeH="0" baseline="0" smtClean="0">
                <a:ln>
                  <a:noFill/>
                </a:ln>
                <a:solidFill>
                  <a:schemeClr val="tx1"/>
                </a:solidFill>
                <a:effectLst/>
                <a:latin typeface="Arial" pitchFamily="34" charset="0"/>
                <a:cs typeface="Arial" pitchFamily="34" charset="0"/>
              </a:rPr>
              <a:t> </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2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100" b="1" i="0" u="none" strike="noStrike" cap="none" normalizeH="0" baseline="0" smtClean="0">
                <a:ln>
                  <a:noFill/>
                </a:ln>
                <a:solidFill>
                  <a:schemeClr val="tx1"/>
                </a:solidFill>
                <a:effectLst/>
                <a:latin typeface="Arial" pitchFamily="34" charset="0"/>
                <a:ea typeface="Calibri" pitchFamily="34" charset="0"/>
                <a:cs typeface="Times New Roman" pitchFamily="18" charset="0"/>
              </a:rPr>
              <a:t>Улица моего города.     Гуньков Р. 8 класс «А»</a:t>
            </a:r>
            <a:endParaRPr kumimoji="0" lang="ru-RU"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t>
            </a:r>
            <a:r>
              <a:rPr kumimoji="0" lang="ru-RU" sz="900" b="0" i="0" u="none" strike="noStrike" cap="none" normalizeH="0" baseline="0" smtClean="0">
                <a:ln>
                  <a:noFill/>
                </a:ln>
                <a:solidFill>
                  <a:schemeClr val="tx1"/>
                </a:solidFill>
                <a:effectLst/>
                <a:latin typeface="Arial" pitchFamily="34" charset="0"/>
                <a:cs typeface="Arial" pitchFamily="34" charset="0"/>
              </a:rPr>
              <a:t> </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100" b="1" i="0" u="none" strike="noStrike" cap="none" normalizeH="0" baseline="0" smtClean="0">
                <a:ln>
                  <a:noFill/>
                </a:ln>
                <a:solidFill>
                  <a:schemeClr val="tx1"/>
                </a:solidFill>
                <a:effectLst/>
                <a:latin typeface="Arial" pitchFamily="34" charset="0"/>
                <a:ea typeface="Calibri" pitchFamily="34" charset="0"/>
                <a:cs typeface="Times New Roman" pitchFamily="18" charset="0"/>
              </a:rPr>
              <a:t>Улица моего города.     Гуньков Р. 8 класс «А»</a:t>
            </a:r>
            <a:endParaRPr kumimoji="0" lang="ru-RU"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t>
            </a:r>
            <a:r>
              <a:rPr kumimoji="0" lang="ru-RU" sz="900" b="0" i="0" u="none" strike="noStrike" cap="none" normalizeH="0" baseline="0" smtClean="0">
                <a:ln>
                  <a:noFill/>
                </a:ln>
                <a:solidFill>
                  <a:schemeClr val="tx1"/>
                </a:solidFill>
                <a:effectLst/>
                <a:latin typeface="Arial" pitchFamily="34" charset="0"/>
                <a:cs typeface="Arial" pitchFamily="34" charset="0"/>
              </a:rPr>
              <a:t> </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100" b="1" i="0" u="none" strike="noStrike" cap="none" normalizeH="0" baseline="0" smtClean="0">
                <a:ln>
                  <a:noFill/>
                </a:ln>
                <a:solidFill>
                  <a:schemeClr val="tx1"/>
                </a:solidFill>
                <a:effectLst/>
                <a:latin typeface="Arial" pitchFamily="34" charset="0"/>
                <a:ea typeface="Calibri" pitchFamily="34" charset="0"/>
                <a:cs typeface="Times New Roman" pitchFamily="18" charset="0"/>
              </a:rPr>
              <a:t>Улица моего города.     Гуньков Р. 8 класс «А»</a:t>
            </a:r>
            <a:endParaRPr kumimoji="0" lang="ru-RU"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t>
            </a:r>
            <a:r>
              <a:rPr kumimoji="0" lang="ru-RU" sz="900" b="0" i="0" u="none" strike="noStrike" cap="none" normalizeH="0" baseline="0" smtClean="0">
                <a:ln>
                  <a:noFill/>
                </a:ln>
                <a:solidFill>
                  <a:schemeClr val="tx1"/>
                </a:solidFill>
                <a:effectLst/>
                <a:latin typeface="Arial" pitchFamily="34" charset="0"/>
                <a:cs typeface="Arial" pitchFamily="34" charset="0"/>
              </a:rPr>
              <a:t> </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30"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100" b="1" i="0" u="none" strike="noStrike" cap="none" normalizeH="0" baseline="0" smtClean="0">
                <a:ln>
                  <a:noFill/>
                </a:ln>
                <a:solidFill>
                  <a:schemeClr val="tx1"/>
                </a:solidFill>
                <a:effectLst/>
                <a:latin typeface="Arial" pitchFamily="34" charset="0"/>
                <a:ea typeface="Calibri" pitchFamily="34" charset="0"/>
                <a:cs typeface="Times New Roman" pitchFamily="18" charset="0"/>
              </a:rPr>
              <a:t>Улица моего города.     Гуньков Р. 8 класс «А»</a:t>
            </a:r>
            <a:endParaRPr kumimoji="0" lang="ru-RU"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t>
            </a:r>
            <a:r>
              <a:rPr kumimoji="0" lang="ru-RU" sz="900" b="0" i="0" u="none" strike="noStrike" cap="none" normalizeH="0" baseline="0" smtClean="0">
                <a:ln>
                  <a:noFill/>
                </a:ln>
                <a:solidFill>
                  <a:schemeClr val="tx1"/>
                </a:solidFill>
                <a:effectLst/>
                <a:latin typeface="Arial" pitchFamily="34" charset="0"/>
                <a:cs typeface="Arial" pitchFamily="34" charset="0"/>
              </a:rPr>
              <a:t> </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31"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100" b="1" i="0" u="none" strike="noStrike" cap="none" normalizeH="0" baseline="0" smtClean="0">
                <a:ln>
                  <a:noFill/>
                </a:ln>
                <a:solidFill>
                  <a:schemeClr val="tx1"/>
                </a:solidFill>
                <a:effectLst/>
                <a:latin typeface="Arial" pitchFamily="34" charset="0"/>
                <a:ea typeface="Calibri" pitchFamily="34" charset="0"/>
                <a:cs typeface="Times New Roman" pitchFamily="18" charset="0"/>
              </a:rPr>
              <a:t>Улица моего города.     Гуньков Р. 8 класс «А»</a:t>
            </a:r>
            <a:endParaRPr kumimoji="0" lang="ru-RU"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t>
            </a:r>
            <a:r>
              <a:rPr kumimoji="0" lang="ru-RU" sz="900" b="0" i="0" u="none" strike="noStrike" cap="none" normalizeH="0" baseline="0" smtClean="0">
                <a:ln>
                  <a:noFill/>
                </a:ln>
                <a:solidFill>
                  <a:schemeClr val="tx1"/>
                </a:solidFill>
                <a:effectLst/>
                <a:latin typeface="Arial" pitchFamily="34" charset="0"/>
                <a:cs typeface="Arial" pitchFamily="34" charset="0"/>
              </a:rPr>
              <a:t> </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6500826" y="4462951"/>
            <a:ext cx="2286016" cy="17851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286250" algn="l"/>
              </a:tabLst>
            </a:pPr>
            <a:r>
              <a:rPr kumimoji="0" lang="ru-RU"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Вот уж сколько лет назад,</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286250" algn="l"/>
              </a:tabLst>
            </a:pPr>
            <a:r>
              <a:rPr kumimoji="0" lang="ru-RU"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Заложили люди град,</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286250" algn="l"/>
              </a:tabLst>
            </a:pPr>
            <a:r>
              <a:rPr kumimoji="0" lang="ru-RU"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Стали жить в нем и трудиться.</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286250" algn="l"/>
              </a:tabLst>
            </a:pPr>
            <a:r>
              <a:rPr kumimoji="0" lang="ru-RU"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Время шло, менялись люди,</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286250" algn="l"/>
              </a:tabLst>
            </a:pPr>
            <a:r>
              <a:rPr kumimoji="0" lang="ru-RU"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Город рос и процветал,</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286250" algn="l"/>
              </a:tabLst>
            </a:pPr>
            <a:r>
              <a:rPr kumimoji="0" lang="ru-RU"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С ним связались наши судьбы,</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286250" algn="l"/>
              </a:tabLst>
            </a:pPr>
            <a:r>
              <a:rPr kumimoji="0" lang="ru-RU"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Он таким красавцем стал!</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286250" algn="l"/>
              </a:tabLst>
            </a:pPr>
            <a:r>
              <a:rPr kumimoji="0" lang="ru-RU"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Радуемся всей душой,</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286250" algn="l"/>
              </a:tabLst>
            </a:pPr>
            <a:r>
              <a:rPr kumimoji="0" lang="ru-RU"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Город сердцу дорогой !           </a:t>
            </a:r>
            <a:r>
              <a:rPr kumimoji="0" lang="ru-RU" sz="11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286250" algn="l"/>
              </a:tabLst>
            </a:pPr>
            <a:r>
              <a:rPr kumimoji="0" lang="ru-RU" sz="11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5" name="Прямоугольник 14"/>
          <p:cNvSpPr/>
          <p:nvPr/>
        </p:nvSpPr>
        <p:spPr>
          <a:xfrm>
            <a:off x="3143240" y="5857892"/>
            <a:ext cx="3357586" cy="830997"/>
          </a:xfrm>
          <a:prstGeom prst="rect">
            <a:avLst/>
          </a:prstGeom>
        </p:spPr>
        <p:txBody>
          <a:bodyPr wrap="square">
            <a:spAutoFit/>
          </a:bodyPr>
          <a:lstStyle/>
          <a:p>
            <a:r>
              <a:rPr lang="ru-RU" sz="2400" b="1" dirty="0" smtClean="0">
                <a:latin typeface="Arial" pitchFamily="34" charset="0"/>
                <a:ea typeface="Calibri" pitchFamily="34" charset="0"/>
                <a:cs typeface="Times New Roman" pitchFamily="18" charset="0"/>
              </a:rPr>
              <a:t>Город сердцу дорогой</a:t>
            </a:r>
            <a:endParaRPr lang="ru-RU" sz="2400" b="1"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ranamasterov.ru/img4/i2012/05/25/fotograf_i_ya986_0.jpg"/>
          <p:cNvPicPr>
            <a:picLocks noChangeAspect="1" noChangeArrowheads="1"/>
          </p:cNvPicPr>
          <p:nvPr/>
        </p:nvPicPr>
        <p:blipFill>
          <a:blip r:embed="rId2" cstate="print"/>
          <a:srcRect/>
          <a:stretch>
            <a:fillRect/>
          </a:stretch>
        </p:blipFill>
        <p:spPr bwMode="auto">
          <a:xfrm>
            <a:off x="142844" y="1142984"/>
            <a:ext cx="5524537" cy="4143404"/>
          </a:xfrm>
          <a:prstGeom prst="rect">
            <a:avLst/>
          </a:prstGeom>
          <a:noFill/>
        </p:spPr>
      </p:pic>
      <p:sp>
        <p:nvSpPr>
          <p:cNvPr id="3" name="TextBox 2"/>
          <p:cNvSpPr txBox="1"/>
          <p:nvPr/>
        </p:nvSpPr>
        <p:spPr>
          <a:xfrm>
            <a:off x="928662" y="714356"/>
            <a:ext cx="7929618" cy="369332"/>
          </a:xfrm>
          <a:prstGeom prst="rect">
            <a:avLst/>
          </a:prstGeom>
          <a:noFill/>
        </p:spPr>
        <p:txBody>
          <a:bodyPr wrap="square" rtlCol="0">
            <a:spAutoFit/>
          </a:bodyPr>
          <a:lstStyle/>
          <a:p>
            <a:r>
              <a:rPr lang="ru-RU" dirty="0" smtClean="0"/>
              <a:t>Последовательность выполнения рисунка и применение перспективы</a:t>
            </a:r>
            <a:endParaRPr lang="ru-RU" dirty="0"/>
          </a:p>
        </p:txBody>
      </p:sp>
      <p:pic>
        <p:nvPicPr>
          <p:cNvPr id="1028" name="Picture 4" descr="http://ok-t.ru/studopediaru/baza1/862831827212.files/image003.jpg"/>
          <p:cNvPicPr>
            <a:picLocks noChangeAspect="1" noChangeArrowheads="1"/>
          </p:cNvPicPr>
          <p:nvPr/>
        </p:nvPicPr>
        <p:blipFill>
          <a:blip r:embed="rId3" cstate="print"/>
          <a:srcRect l="54853"/>
          <a:stretch>
            <a:fillRect/>
          </a:stretch>
        </p:blipFill>
        <p:spPr bwMode="auto">
          <a:xfrm>
            <a:off x="5715008" y="1000108"/>
            <a:ext cx="3300771" cy="2643206"/>
          </a:xfrm>
          <a:prstGeom prst="rect">
            <a:avLst/>
          </a:prstGeom>
          <a:noFill/>
        </p:spPr>
      </p:pic>
      <p:pic>
        <p:nvPicPr>
          <p:cNvPr id="3074" name="Picture 2" descr="http://heliograph.ru/images/378634_hram-risunok.jpg"/>
          <p:cNvPicPr>
            <a:picLocks noChangeAspect="1" noChangeArrowheads="1"/>
          </p:cNvPicPr>
          <p:nvPr/>
        </p:nvPicPr>
        <p:blipFill>
          <a:blip r:embed="rId4" cstate="print"/>
          <a:srcRect/>
          <a:stretch>
            <a:fillRect/>
          </a:stretch>
        </p:blipFill>
        <p:spPr bwMode="auto">
          <a:xfrm>
            <a:off x="6215074" y="4143380"/>
            <a:ext cx="2928926" cy="2236122"/>
          </a:xfrm>
          <a:prstGeom prst="rect">
            <a:avLst/>
          </a:prstGeom>
          <a:noFill/>
        </p:spPr>
      </p:pic>
      <p:pic>
        <p:nvPicPr>
          <p:cNvPr id="3076" name="Picture 4" descr="http://files.seti.ee/milena/kartinki/2/2/draw.jpg"/>
          <p:cNvPicPr>
            <a:picLocks noChangeAspect="1" noChangeArrowheads="1"/>
          </p:cNvPicPr>
          <p:nvPr/>
        </p:nvPicPr>
        <p:blipFill>
          <a:blip r:embed="rId5" cstate="print"/>
          <a:srcRect/>
          <a:stretch>
            <a:fillRect/>
          </a:stretch>
        </p:blipFill>
        <p:spPr bwMode="auto">
          <a:xfrm>
            <a:off x="285720" y="5482823"/>
            <a:ext cx="1785950" cy="1060854"/>
          </a:xfrm>
          <a:prstGeom prst="rect">
            <a:avLst/>
          </a:prstGeom>
          <a:noFill/>
        </p:spPr>
      </p:pic>
      <p:pic>
        <p:nvPicPr>
          <p:cNvPr id="2" name="Picture 2" descr="http://img-fotki.yandex.ru/get/5903/81860148.181/0_73eb9_74ddb982_XL.jpg"/>
          <p:cNvPicPr>
            <a:picLocks noChangeAspect="1" noChangeArrowheads="1"/>
          </p:cNvPicPr>
          <p:nvPr/>
        </p:nvPicPr>
        <p:blipFill>
          <a:blip r:embed="rId6" cstate="print"/>
          <a:srcRect/>
          <a:stretch>
            <a:fillRect/>
          </a:stretch>
        </p:blipFill>
        <p:spPr bwMode="auto">
          <a:xfrm>
            <a:off x="5786446" y="4000504"/>
            <a:ext cx="3214678" cy="2503430"/>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festival.1september.ru/articles/521420/img1.gif"/>
          <p:cNvPicPr/>
          <p:nvPr/>
        </p:nvPicPr>
        <p:blipFill>
          <a:blip r:embed="rId2" cstate="print"/>
          <a:srcRect/>
          <a:stretch>
            <a:fillRect/>
          </a:stretch>
        </p:blipFill>
        <p:spPr bwMode="auto">
          <a:xfrm>
            <a:off x="3090862" y="1500174"/>
            <a:ext cx="4981600" cy="4429156"/>
          </a:xfrm>
          <a:prstGeom prst="rect">
            <a:avLst/>
          </a:prstGeom>
          <a:noFill/>
          <a:ln w="9525">
            <a:noFill/>
            <a:miter lim="800000"/>
            <a:headEnd/>
            <a:tailEnd/>
          </a:ln>
        </p:spPr>
      </p:pic>
      <p:sp>
        <p:nvSpPr>
          <p:cNvPr id="102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Calibri" pitchFamily="34" charset="0"/>
                <a:ea typeface="Times New Roman" pitchFamily="18" charset="0"/>
                <a:cs typeface="Times New Roman" pitchFamily="18" charset="0"/>
              </a:rPr>
              <a:t>Вы должны подумать и сами оценить свою работу. Каким образом? Если вам не нравится ваша игрушка, как вы ее расписали, то ставите игрушку на низкую ступень. Если вы считаете, что работа выполнена хорошо, то ставите на вторую ступень, а если у вас получилась отличная игрушка, то ставите на самую высокую ступень.</a:t>
            </a:r>
            <a:endParaRPr kumimoji="0" lang="ru-RU" sz="9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Calibri" pitchFamily="34" charset="0"/>
                <a:ea typeface="Times New Roman" pitchFamily="18" charset="0"/>
                <a:cs typeface="Times New Roman" pitchFamily="18" charset="0"/>
              </a:rPr>
              <a:t>Какие нарядные и весёлые получились у вас игрушки.</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Calibri" pitchFamily="34" charset="0"/>
                <a:ea typeface="Times New Roman" pitchFamily="18" charset="0"/>
                <a:cs typeface="Times New Roman" pitchFamily="18" charset="0"/>
              </a:rPr>
              <a:t>Вы должны подумать и сами оценить свою работу. Каким образом? Если вам не нравится ваша игрушка, как вы ее расписали, то ставите игрушку на низкую ступень. Если вы считаете, что работа выполнена хорошо, то ставите на вторую ступень, а если у вас получилась отличная игрушка, то ставите на самую высокую ступень.</a:t>
            </a:r>
            <a:endParaRPr kumimoji="0" lang="ru-RU" sz="9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Calibri" pitchFamily="34" charset="0"/>
                <a:ea typeface="Times New Roman" pitchFamily="18" charset="0"/>
                <a:cs typeface="Times New Roman" pitchFamily="18" charset="0"/>
              </a:rPr>
              <a:t>Какие нарядные и весёлые получились у вас игрушки.</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27" name="Rectangle 3"/>
          <p:cNvSpPr>
            <a:spLocks noChangeArrowheads="1"/>
          </p:cNvSpPr>
          <p:nvPr/>
        </p:nvSpPr>
        <p:spPr bwMode="auto">
          <a:xfrm>
            <a:off x="357158" y="2149084"/>
            <a:ext cx="3714776"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Вы должны подумать и сами оценить свою работу. Каким образом? Если вам не нравится ваша композиция как вы ее выполнили, то ставите работу на низкую ступень. Если вы считаете, что работа выполнена хорошо, то ставите на вторую ступень, а если у вас получилась отличная композицию, то ставите на самую высокую ступень.</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TextBox 6"/>
          <p:cNvSpPr txBox="1"/>
          <p:nvPr/>
        </p:nvSpPr>
        <p:spPr>
          <a:xfrm>
            <a:off x="1428728" y="1000108"/>
            <a:ext cx="4025461" cy="646331"/>
          </a:xfrm>
          <a:prstGeom prst="rect">
            <a:avLst/>
          </a:prstGeom>
          <a:noFill/>
        </p:spPr>
        <p:txBody>
          <a:bodyPr wrap="none" rtlCol="0">
            <a:spAutoFit/>
          </a:bodyPr>
          <a:lstStyle/>
          <a:p>
            <a:r>
              <a:rPr lang="ru-RU" sz="3600" dirty="0" smtClean="0"/>
              <a:t>Метод рефлексии</a:t>
            </a:r>
            <a:endParaRPr lang="ru-RU" sz="36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1538" y="1643050"/>
            <a:ext cx="6773284" cy="523220"/>
          </a:xfrm>
          <a:prstGeom prst="rect">
            <a:avLst/>
          </a:prstGeom>
          <a:noFill/>
        </p:spPr>
        <p:txBody>
          <a:bodyPr wrap="square" rtlCol="0">
            <a:spAutoFit/>
          </a:bodyPr>
          <a:lstStyle/>
          <a:p>
            <a:r>
              <a:rPr lang="ru-RU" sz="2800" b="1" dirty="0" smtClean="0"/>
              <a:t>Внимание!  Домашнее задание.</a:t>
            </a:r>
            <a:endParaRPr lang="ru-RU" sz="2800" b="1" dirty="0"/>
          </a:p>
        </p:txBody>
      </p:sp>
      <p:sp>
        <p:nvSpPr>
          <p:cNvPr id="5" name="Прямоугольник 4"/>
          <p:cNvSpPr/>
          <p:nvPr/>
        </p:nvSpPr>
        <p:spPr>
          <a:xfrm>
            <a:off x="357158" y="2357430"/>
            <a:ext cx="8358246" cy="1384995"/>
          </a:xfrm>
          <a:prstGeom prst="rect">
            <a:avLst/>
          </a:prstGeom>
        </p:spPr>
        <p:txBody>
          <a:bodyPr wrap="square">
            <a:spAutoFit/>
          </a:bodyPr>
          <a:lstStyle/>
          <a:p>
            <a:pPr marL="547688" indent="-411163" algn="ctr">
              <a:buClr>
                <a:schemeClr val="tx1"/>
              </a:buClr>
            </a:pPr>
            <a:r>
              <a:rPr lang="ru-RU" sz="2800" dirty="0" smtClean="0"/>
              <a:t>Подготовьте презентацию художников – земляков, изображающих наш город в живописи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500826" y="4643446"/>
            <a:ext cx="2646878" cy="646331"/>
          </a:xfrm>
          <a:prstGeom prst="rect">
            <a:avLst/>
          </a:prstGeom>
          <a:noFill/>
        </p:spPr>
        <p:txBody>
          <a:bodyPr wrap="square" rtlCol="0">
            <a:spAutoFit/>
          </a:bodyPr>
          <a:lstStyle/>
          <a:p>
            <a:r>
              <a:rPr lang="ru-RU" dirty="0" smtClean="0"/>
              <a:t>Церковь</a:t>
            </a:r>
          </a:p>
          <a:p>
            <a:r>
              <a:rPr lang="ru-RU" dirty="0" smtClean="0"/>
              <a:t>5о годы</a:t>
            </a:r>
            <a:endParaRPr lang="ru-RU" dirty="0"/>
          </a:p>
        </p:txBody>
      </p:sp>
      <p:sp>
        <p:nvSpPr>
          <p:cNvPr id="10" name="TextBox 9"/>
          <p:cNvSpPr txBox="1"/>
          <p:nvPr/>
        </p:nvSpPr>
        <p:spPr>
          <a:xfrm>
            <a:off x="4857752" y="785794"/>
            <a:ext cx="3429024" cy="954107"/>
          </a:xfrm>
          <a:prstGeom prst="rect">
            <a:avLst/>
          </a:prstGeom>
          <a:noFill/>
        </p:spPr>
        <p:txBody>
          <a:bodyPr wrap="square" rtlCol="0">
            <a:spAutoFit/>
          </a:bodyPr>
          <a:lstStyle/>
          <a:p>
            <a:r>
              <a:rPr lang="ru-RU" sz="1400" dirty="0" smtClean="0"/>
              <a:t>Маленький, уютный городок</a:t>
            </a:r>
          </a:p>
          <a:p>
            <a:r>
              <a:rPr lang="ru-RU" sz="1400" dirty="0" smtClean="0"/>
              <a:t> Затерялся он среди дорог,</a:t>
            </a:r>
          </a:p>
          <a:p>
            <a:r>
              <a:rPr lang="ru-RU" sz="1400" dirty="0" smtClean="0"/>
              <a:t>Средь лесов, пригорков и полей –</a:t>
            </a:r>
          </a:p>
          <a:p>
            <a:r>
              <a:rPr lang="ru-RU" sz="1400" dirty="0" smtClean="0"/>
              <a:t>Он – частичка Родины моей!</a:t>
            </a:r>
            <a:endParaRPr lang="ru-RU" sz="1400" dirty="0"/>
          </a:p>
        </p:txBody>
      </p:sp>
      <p:sp>
        <p:nvSpPr>
          <p:cNvPr id="11" name="Прямоугольник 10"/>
          <p:cNvSpPr/>
          <p:nvPr/>
        </p:nvSpPr>
        <p:spPr>
          <a:xfrm>
            <a:off x="428597" y="3244334"/>
            <a:ext cx="2071702" cy="369332"/>
          </a:xfrm>
          <a:prstGeom prst="rect">
            <a:avLst/>
          </a:prstGeom>
        </p:spPr>
        <p:txBody>
          <a:bodyPr wrap="square">
            <a:spAutoFit/>
          </a:bodyPr>
          <a:lstStyle/>
          <a:p>
            <a:r>
              <a:rPr lang="ru-RU" dirty="0" smtClean="0">
                <a:solidFill>
                  <a:schemeClr val="bg1"/>
                </a:solidFill>
              </a:rPr>
              <a:t>Ст. Лиски. Базар</a:t>
            </a:r>
            <a:endParaRPr lang="ru-RU" dirty="0">
              <a:solidFill>
                <a:schemeClr val="bg1"/>
              </a:solidFill>
            </a:endParaRPr>
          </a:p>
        </p:txBody>
      </p:sp>
      <p:pic>
        <p:nvPicPr>
          <p:cNvPr id="3074" name="Picture 2" descr="C:\Users\Светлана\Desktop\Новая папка (4рис)\yarmarka_na_ploschadi_1910.jpg"/>
          <p:cNvPicPr>
            <a:picLocks noChangeAspect="1" noChangeArrowheads="1"/>
          </p:cNvPicPr>
          <p:nvPr/>
        </p:nvPicPr>
        <p:blipFill>
          <a:blip r:embed="rId2"/>
          <a:srcRect/>
          <a:stretch>
            <a:fillRect/>
          </a:stretch>
        </p:blipFill>
        <p:spPr bwMode="auto">
          <a:xfrm>
            <a:off x="214282" y="500042"/>
            <a:ext cx="4429156" cy="3143272"/>
          </a:xfrm>
          <a:prstGeom prst="rect">
            <a:avLst/>
          </a:prstGeom>
          <a:noFill/>
        </p:spPr>
      </p:pic>
      <p:pic>
        <p:nvPicPr>
          <p:cNvPr id="3075" name="Picture 3" descr="C:\Users\Светлана\Desktop\Новая папка (4рис)\n4hiy6666x482u7fpt.jpg"/>
          <p:cNvPicPr>
            <a:picLocks noChangeAspect="1" noChangeArrowheads="1"/>
          </p:cNvPicPr>
          <p:nvPr/>
        </p:nvPicPr>
        <p:blipFill>
          <a:blip r:embed="rId3"/>
          <a:srcRect/>
          <a:stretch>
            <a:fillRect/>
          </a:stretch>
        </p:blipFill>
        <p:spPr bwMode="auto">
          <a:xfrm>
            <a:off x="1000100" y="3786190"/>
            <a:ext cx="3553968" cy="2670048"/>
          </a:xfrm>
          <a:prstGeom prst="rect">
            <a:avLst/>
          </a:prstGeom>
          <a:noFill/>
        </p:spPr>
      </p:pic>
      <p:pic>
        <p:nvPicPr>
          <p:cNvPr id="3076" name="Picture 4" descr="C:\Users\Светлана\Desktop\Новая папка (4рис)\index.jpg"/>
          <p:cNvPicPr>
            <a:picLocks noChangeAspect="1" noChangeArrowheads="1"/>
          </p:cNvPicPr>
          <p:nvPr/>
        </p:nvPicPr>
        <p:blipFill>
          <a:blip r:embed="rId4"/>
          <a:srcRect/>
          <a:stretch>
            <a:fillRect/>
          </a:stretch>
        </p:blipFill>
        <p:spPr bwMode="auto">
          <a:xfrm>
            <a:off x="4876800" y="2000240"/>
            <a:ext cx="4267200" cy="249555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071803" y="1214422"/>
            <a:ext cx="3571900" cy="369332"/>
          </a:xfrm>
          <a:prstGeom prst="rect">
            <a:avLst/>
          </a:prstGeom>
          <a:noFill/>
        </p:spPr>
        <p:txBody>
          <a:bodyPr wrap="square" rtlCol="0">
            <a:spAutoFit/>
          </a:bodyPr>
          <a:lstStyle/>
          <a:p>
            <a:r>
              <a:rPr lang="ru-RU" dirty="0" smtClean="0"/>
              <a:t>Здесь живут и трудятся друзья</a:t>
            </a:r>
            <a:endParaRPr lang="ru-RU" dirty="0"/>
          </a:p>
        </p:txBody>
      </p:sp>
      <p:sp>
        <p:nvSpPr>
          <p:cNvPr id="9" name="TextBox 8"/>
          <p:cNvSpPr txBox="1"/>
          <p:nvPr/>
        </p:nvSpPr>
        <p:spPr>
          <a:xfrm>
            <a:off x="3214678" y="642918"/>
            <a:ext cx="3726117" cy="369332"/>
          </a:xfrm>
          <a:prstGeom prst="rect">
            <a:avLst/>
          </a:prstGeom>
          <a:noFill/>
        </p:spPr>
        <p:txBody>
          <a:bodyPr wrap="square" rtlCol="0">
            <a:spAutoFit/>
          </a:bodyPr>
          <a:lstStyle/>
          <a:p>
            <a:r>
              <a:rPr lang="ru-RU" dirty="0" smtClean="0"/>
              <a:t>Новый город </a:t>
            </a:r>
            <a:r>
              <a:rPr lang="ru-RU" dirty="0" smtClean="0"/>
              <a:t>Спасск- Дальний</a:t>
            </a:r>
            <a:endParaRPr lang="ru-RU" dirty="0"/>
          </a:p>
        </p:txBody>
      </p:sp>
      <p:pic>
        <p:nvPicPr>
          <p:cNvPr id="4098" name="Picture 2" descr="C:\Users\Светлана\Desktop\Новая папка (4рис)\maxresdefault.jpg"/>
          <p:cNvPicPr>
            <a:picLocks noChangeAspect="1" noChangeArrowheads="1"/>
          </p:cNvPicPr>
          <p:nvPr/>
        </p:nvPicPr>
        <p:blipFill>
          <a:blip r:embed="rId3" cstate="print"/>
          <a:srcRect/>
          <a:stretch>
            <a:fillRect/>
          </a:stretch>
        </p:blipFill>
        <p:spPr bwMode="auto">
          <a:xfrm>
            <a:off x="0" y="857250"/>
            <a:ext cx="2928926" cy="2928940"/>
          </a:xfrm>
          <a:prstGeom prst="rect">
            <a:avLst/>
          </a:prstGeom>
          <a:noFill/>
        </p:spPr>
      </p:pic>
      <p:pic>
        <p:nvPicPr>
          <p:cNvPr id="4099" name="Picture 3" descr="C:\Users\Светлана\Desktop\Новая папка (4рис)\76d481aa1e6a616996eeaaf3c8b56be5.jpg"/>
          <p:cNvPicPr>
            <a:picLocks noChangeAspect="1" noChangeArrowheads="1"/>
          </p:cNvPicPr>
          <p:nvPr/>
        </p:nvPicPr>
        <p:blipFill>
          <a:blip r:embed="rId4" cstate="print"/>
          <a:srcRect/>
          <a:stretch>
            <a:fillRect/>
          </a:stretch>
        </p:blipFill>
        <p:spPr bwMode="auto">
          <a:xfrm>
            <a:off x="6429388" y="1142984"/>
            <a:ext cx="2500330" cy="2786082"/>
          </a:xfrm>
          <a:prstGeom prst="rect">
            <a:avLst/>
          </a:prstGeom>
          <a:noFill/>
        </p:spPr>
      </p:pic>
      <p:pic>
        <p:nvPicPr>
          <p:cNvPr id="4100" name="Picture 4" descr="C:\Users\Светлана\Desktop\Новая папка (4рис)\253fec5dd18d13cd3ee9355da74bcb50.jpg"/>
          <p:cNvPicPr>
            <a:picLocks noChangeAspect="1" noChangeArrowheads="1"/>
          </p:cNvPicPr>
          <p:nvPr/>
        </p:nvPicPr>
        <p:blipFill>
          <a:blip r:embed="rId5" cstate="print"/>
          <a:srcRect/>
          <a:stretch>
            <a:fillRect/>
          </a:stretch>
        </p:blipFill>
        <p:spPr bwMode="auto">
          <a:xfrm>
            <a:off x="1571604" y="4157181"/>
            <a:ext cx="6429420" cy="2643206"/>
          </a:xfrm>
          <a:prstGeom prst="rect">
            <a:avLst/>
          </a:prstGeom>
          <a:noFill/>
        </p:spPr>
      </p:pic>
      <p:pic>
        <p:nvPicPr>
          <p:cNvPr id="4101" name="Picture 5" descr="C:\Users\Светлана\Desktop\Новая папка (4рис)\47001251.jpg"/>
          <p:cNvPicPr>
            <a:picLocks noChangeAspect="1" noChangeArrowheads="1"/>
          </p:cNvPicPr>
          <p:nvPr/>
        </p:nvPicPr>
        <p:blipFill>
          <a:blip r:embed="rId6"/>
          <a:srcRect/>
          <a:stretch>
            <a:fillRect/>
          </a:stretch>
        </p:blipFill>
        <p:spPr bwMode="auto">
          <a:xfrm>
            <a:off x="3143240" y="1714488"/>
            <a:ext cx="3071834" cy="2286016"/>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0" y="1071546"/>
            <a:ext cx="3643338" cy="646331"/>
          </a:xfrm>
          <a:prstGeom prst="rect">
            <a:avLst/>
          </a:prstGeom>
          <a:noFill/>
        </p:spPr>
        <p:txBody>
          <a:bodyPr wrap="square" rtlCol="0">
            <a:spAutoFit/>
          </a:bodyPr>
          <a:lstStyle/>
          <a:p>
            <a:r>
              <a:rPr lang="ru-RU" dirty="0" smtClean="0">
                <a:solidFill>
                  <a:srgbClr val="00B050"/>
                </a:solidFill>
              </a:rPr>
              <a:t>Что отличало жизнь прошлого от настоящего?</a:t>
            </a:r>
            <a:endParaRPr lang="ru-RU" dirty="0">
              <a:solidFill>
                <a:srgbClr val="00B050"/>
              </a:solidFill>
            </a:endParaRPr>
          </a:p>
        </p:txBody>
      </p:sp>
      <p:sp>
        <p:nvSpPr>
          <p:cNvPr id="5" name="TextBox 4"/>
          <p:cNvSpPr txBox="1"/>
          <p:nvPr/>
        </p:nvSpPr>
        <p:spPr>
          <a:xfrm>
            <a:off x="4572000" y="1714488"/>
            <a:ext cx="4214842" cy="646331"/>
          </a:xfrm>
          <a:prstGeom prst="rect">
            <a:avLst/>
          </a:prstGeom>
          <a:noFill/>
        </p:spPr>
        <p:txBody>
          <a:bodyPr wrap="square" rtlCol="0">
            <a:spAutoFit/>
          </a:bodyPr>
          <a:lstStyle/>
          <a:p>
            <a:r>
              <a:rPr lang="ru-RU" dirty="0" smtClean="0">
                <a:solidFill>
                  <a:srgbClr val="00B050"/>
                </a:solidFill>
              </a:rPr>
              <a:t>Какие места изменились за последние время?</a:t>
            </a:r>
            <a:endParaRPr lang="ru-RU" dirty="0">
              <a:solidFill>
                <a:srgbClr val="00B050"/>
              </a:solidFill>
            </a:endParaRPr>
          </a:p>
        </p:txBody>
      </p:sp>
      <p:sp>
        <p:nvSpPr>
          <p:cNvPr id="6" name="TextBox 5"/>
          <p:cNvSpPr txBox="1"/>
          <p:nvPr/>
        </p:nvSpPr>
        <p:spPr>
          <a:xfrm>
            <a:off x="4643438" y="2428868"/>
            <a:ext cx="4286280" cy="369332"/>
          </a:xfrm>
          <a:prstGeom prst="rect">
            <a:avLst/>
          </a:prstGeom>
          <a:noFill/>
        </p:spPr>
        <p:txBody>
          <a:bodyPr wrap="square" rtlCol="0">
            <a:spAutoFit/>
          </a:bodyPr>
          <a:lstStyle/>
          <a:p>
            <a:r>
              <a:rPr lang="ru-RU" dirty="0" smtClean="0">
                <a:solidFill>
                  <a:srgbClr val="00B050"/>
                </a:solidFill>
              </a:rPr>
              <a:t>Чем интересен городской пейзаж?</a:t>
            </a:r>
            <a:endParaRPr lang="ru-RU" dirty="0">
              <a:solidFill>
                <a:srgbClr val="00B050"/>
              </a:solidFill>
            </a:endParaRPr>
          </a:p>
        </p:txBody>
      </p:sp>
      <p:sp>
        <p:nvSpPr>
          <p:cNvPr id="1025" name="Rectangle 1"/>
          <p:cNvSpPr>
            <a:spLocks noChangeArrowheads="1"/>
          </p:cNvSpPr>
          <p:nvPr/>
        </p:nvSpPr>
        <p:spPr bwMode="auto">
          <a:xfrm>
            <a:off x="500034" y="1164134"/>
            <a:ext cx="392909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Маленький, уютный городок...</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Затерялся он среди дорог,</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Средь лесов, пригорков и полей -</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Он - частичка Родины моей!</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Здесь живут и трудятся друзья -</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Не любить мне их никак нельзя...</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Городок зелёный, небольшой -</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Прикипела я к нему душой!</a:t>
            </a:r>
            <a:br>
              <a:rPr kumimoji="0" lang="ru-RU" sz="14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br>
            <a:r>
              <a:rPr kumimoji="0" lang="ru-RU" sz="14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
            </a:r>
            <a:br>
              <a:rPr kumimoji="0" lang="ru-RU" sz="14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b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Прямоугольник 6"/>
          <p:cNvSpPr/>
          <p:nvPr/>
        </p:nvSpPr>
        <p:spPr>
          <a:xfrm>
            <a:off x="4286248" y="3000372"/>
            <a:ext cx="4857752" cy="892552"/>
          </a:xfrm>
          <a:prstGeom prst="rect">
            <a:avLst/>
          </a:prstGeom>
        </p:spPr>
        <p:txBody>
          <a:bodyPr wrap="square">
            <a:spAutoFit/>
          </a:bodyPr>
          <a:lstStyle/>
          <a:p>
            <a:r>
              <a:rPr lang="ru-RU" sz="1600" dirty="0" smtClean="0">
                <a:solidFill>
                  <a:srgbClr val="C00000"/>
                </a:solidFill>
              </a:rPr>
              <a:t>Прошлое – это начало всего настоящего.</a:t>
            </a:r>
            <a:r>
              <a:rPr lang="ru-RU" sz="1600" b="1" dirty="0" smtClean="0"/>
              <a:t> “</a:t>
            </a:r>
            <a:r>
              <a:rPr lang="ru-RU" sz="1600" b="1" dirty="0" smtClean="0">
                <a:solidFill>
                  <a:srgbClr val="C00000"/>
                </a:solidFill>
              </a:rPr>
              <a:t>Гордимся прошлым – строим будущее</a:t>
            </a:r>
            <a:r>
              <a:rPr lang="ru-RU" b="1" dirty="0" smtClean="0">
                <a:solidFill>
                  <a:srgbClr val="C00000"/>
                </a:solidFill>
              </a:rPr>
              <a:t>”</a:t>
            </a:r>
            <a:endParaRPr lang="ru-RU" dirty="0" smtClean="0">
              <a:solidFill>
                <a:srgbClr val="C00000"/>
              </a:solidFill>
            </a:endParaRPr>
          </a:p>
          <a:p>
            <a:endParaRPr lang="ru-RU" dirty="0">
              <a:solidFill>
                <a:srgbClr val="C00000"/>
              </a:solidFill>
            </a:endParaRPr>
          </a:p>
        </p:txBody>
      </p:sp>
      <p:sp>
        <p:nvSpPr>
          <p:cNvPr id="8" name="TextBox 7"/>
          <p:cNvSpPr txBox="1"/>
          <p:nvPr/>
        </p:nvSpPr>
        <p:spPr>
          <a:xfrm>
            <a:off x="4429124" y="3714752"/>
            <a:ext cx="4714876" cy="646331"/>
          </a:xfrm>
          <a:prstGeom prst="rect">
            <a:avLst/>
          </a:prstGeom>
          <a:noFill/>
        </p:spPr>
        <p:txBody>
          <a:bodyPr wrap="square" rtlCol="0">
            <a:spAutoFit/>
          </a:bodyPr>
          <a:lstStyle/>
          <a:p>
            <a:r>
              <a:rPr lang="ru-RU" dirty="0" smtClean="0">
                <a:solidFill>
                  <a:srgbClr val="00B0F0"/>
                </a:solidFill>
              </a:rPr>
              <a:t>Городской пейзаж выражает историю нашего народа его традиции и быт</a:t>
            </a:r>
            <a:endParaRPr lang="ru-RU" dirty="0">
              <a:solidFill>
                <a:srgbClr val="00B0F0"/>
              </a:solidFill>
            </a:endParaRPr>
          </a:p>
        </p:txBody>
      </p:sp>
      <p:sp>
        <p:nvSpPr>
          <p:cNvPr id="9" name="Прямоугольник 8"/>
          <p:cNvSpPr/>
          <p:nvPr/>
        </p:nvSpPr>
        <p:spPr>
          <a:xfrm>
            <a:off x="4214810" y="4429131"/>
            <a:ext cx="4786346" cy="923330"/>
          </a:xfrm>
          <a:prstGeom prst="rect">
            <a:avLst/>
          </a:prstGeom>
        </p:spPr>
        <p:txBody>
          <a:bodyPr wrap="square">
            <a:spAutoFit/>
          </a:bodyPr>
          <a:lstStyle/>
          <a:p>
            <a:pPr marL="547688" indent="-411163">
              <a:buClr>
                <a:schemeClr val="tx1"/>
              </a:buClr>
            </a:pPr>
            <a:r>
              <a:rPr lang="ru-RU" dirty="0" smtClean="0">
                <a:solidFill>
                  <a:srgbClr val="00B0F0"/>
                </a:solidFill>
              </a:rPr>
              <a:t>Города служили центром развития искусства и ремёсел, технических достижений.</a:t>
            </a:r>
            <a:endParaRPr lang="ru-RU" dirty="0">
              <a:solidFill>
                <a:srgbClr val="00B0F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6"/>
          <p:cNvPicPr>
            <a:picLocks noChangeAspect="1" noChangeArrowheads="1"/>
          </p:cNvPicPr>
          <p:nvPr/>
        </p:nvPicPr>
        <p:blipFill>
          <a:blip r:embed="rId3" cstate="print"/>
          <a:srcRect/>
          <a:stretch>
            <a:fillRect/>
          </a:stretch>
        </p:blipFill>
        <p:spPr bwMode="auto">
          <a:xfrm>
            <a:off x="250825" y="188913"/>
            <a:ext cx="8713788" cy="6391275"/>
          </a:xfrm>
          <a:prstGeom prst="rect">
            <a:avLst/>
          </a:prstGeom>
          <a:noFill/>
          <a:ln w="9525">
            <a:noFill/>
            <a:miter lim="800000"/>
            <a:headEnd/>
            <a:tailEnd/>
          </a:ln>
        </p:spPr>
      </p:pic>
      <p:pic>
        <p:nvPicPr>
          <p:cNvPr id="4" name="Picture 3"/>
          <p:cNvPicPr>
            <a:picLocks noChangeAspect="1" noChangeArrowheads="1"/>
          </p:cNvPicPr>
          <p:nvPr/>
        </p:nvPicPr>
        <p:blipFill>
          <a:blip r:embed="rId4" cstate="print"/>
          <a:srcRect/>
          <a:stretch>
            <a:fillRect/>
          </a:stretch>
        </p:blipFill>
        <p:spPr bwMode="auto">
          <a:xfrm>
            <a:off x="3143240" y="2357430"/>
            <a:ext cx="2714644" cy="1928856"/>
          </a:xfrm>
          <a:prstGeom prst="rect">
            <a:avLst/>
          </a:prstGeom>
          <a:noFill/>
          <a:ln w="9525">
            <a:noFill/>
            <a:miter lim="800000"/>
            <a:headEnd/>
            <a:tailEnd/>
          </a:ln>
          <a:effectLst/>
        </p:spPr>
      </p:pic>
      <p:pic>
        <p:nvPicPr>
          <p:cNvPr id="5" name="Рисунок 4" descr="http://cameralabs.org/media/lab16/03/27/90_af7e69c99d58b838c85e02b1f19f75f3.jpg"/>
          <p:cNvPicPr/>
          <p:nvPr/>
        </p:nvPicPr>
        <p:blipFill>
          <a:blip r:embed="rId5" cstate="print"/>
          <a:srcRect/>
          <a:stretch>
            <a:fillRect/>
          </a:stretch>
        </p:blipFill>
        <p:spPr bwMode="auto">
          <a:xfrm>
            <a:off x="3143240" y="214290"/>
            <a:ext cx="2714644" cy="20717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Тема урока</a:t>
            </a:r>
            <a:endParaRPr lang="ru-RU" dirty="0"/>
          </a:p>
        </p:txBody>
      </p:sp>
      <p:sp>
        <p:nvSpPr>
          <p:cNvPr id="3" name="Подзаголовок 2"/>
          <p:cNvSpPr>
            <a:spLocks noGrp="1"/>
          </p:cNvSpPr>
          <p:nvPr>
            <p:ph type="subTitle" idx="1"/>
          </p:nvPr>
        </p:nvSpPr>
        <p:spPr>
          <a:xfrm>
            <a:off x="457200" y="3899938"/>
            <a:ext cx="5543560" cy="1752600"/>
          </a:xfrm>
        </p:spPr>
        <p:txBody>
          <a:bodyPr>
            <a:normAutofit/>
          </a:bodyPr>
          <a:lstStyle/>
          <a:p>
            <a:r>
              <a:rPr lang="ru-RU" sz="3200" dirty="0" smtClean="0"/>
              <a:t>Жизнь в моем городе в прошлых веках. </a:t>
            </a:r>
          </a:p>
          <a:p>
            <a:r>
              <a:rPr lang="ru-RU" sz="2200" dirty="0" smtClean="0"/>
              <a:t>(Историческая тема в бытовом жанре)</a:t>
            </a:r>
            <a:endParaRPr lang="ru-RU" sz="22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1428736"/>
            <a:ext cx="8572559" cy="2431435"/>
          </a:xfrm>
          <a:prstGeom prst="rect">
            <a:avLst/>
          </a:prstGeom>
          <a:noFill/>
        </p:spPr>
        <p:txBody>
          <a:bodyPr wrap="square" rtlCol="0">
            <a:spAutoFit/>
          </a:bodyPr>
          <a:lstStyle/>
          <a:p>
            <a:r>
              <a:rPr lang="ru-RU" sz="2000" b="1" dirty="0" smtClean="0"/>
              <a:t>Посмотрим изображения городского пейзажа в произведениях художников: </a:t>
            </a:r>
          </a:p>
          <a:p>
            <a:r>
              <a:rPr lang="ru-RU" sz="2000" dirty="0" smtClean="0">
                <a:solidFill>
                  <a:srgbClr val="0070C0"/>
                </a:solidFill>
              </a:rPr>
              <a:t>Бориса </a:t>
            </a:r>
            <a:r>
              <a:rPr lang="ru-RU" sz="2000" dirty="0" err="1" smtClean="0">
                <a:solidFill>
                  <a:srgbClr val="0070C0"/>
                </a:solidFill>
              </a:rPr>
              <a:t>Кустодиева</a:t>
            </a:r>
            <a:r>
              <a:rPr lang="ru-RU" sz="2000" dirty="0" smtClean="0">
                <a:solidFill>
                  <a:srgbClr val="0070C0"/>
                </a:solidFill>
              </a:rPr>
              <a:t>, Федорова Алексеева, </a:t>
            </a:r>
            <a:r>
              <a:rPr lang="ru-RU" sz="2000" dirty="0" err="1" smtClean="0">
                <a:solidFill>
                  <a:srgbClr val="0070C0"/>
                </a:solidFill>
              </a:rPr>
              <a:t>Аполлинария</a:t>
            </a:r>
            <a:r>
              <a:rPr lang="ru-RU" sz="2000" dirty="0" smtClean="0">
                <a:solidFill>
                  <a:srgbClr val="0070C0"/>
                </a:solidFill>
              </a:rPr>
              <a:t> Васнецова и других.</a:t>
            </a:r>
          </a:p>
          <a:p>
            <a:endParaRPr lang="ru-RU" sz="3200" dirty="0" smtClean="0"/>
          </a:p>
          <a:p>
            <a:r>
              <a:rPr lang="ru-RU" sz="2000" b="1" dirty="0" smtClean="0"/>
              <a:t>Выполним рисунок на </a:t>
            </a:r>
          </a:p>
          <a:p>
            <a:r>
              <a:rPr lang="ru-RU" sz="2000" b="1" dirty="0" smtClean="0"/>
              <a:t>тему: «Мой город в прошлом».</a:t>
            </a:r>
            <a:endParaRPr lang="ru-RU" sz="2000" b="1" dirty="0"/>
          </a:p>
        </p:txBody>
      </p:sp>
      <p:sp>
        <p:nvSpPr>
          <p:cNvPr id="3" name="TextBox 2"/>
          <p:cNvSpPr txBox="1"/>
          <p:nvPr/>
        </p:nvSpPr>
        <p:spPr>
          <a:xfrm>
            <a:off x="1357290" y="714356"/>
            <a:ext cx="2741456" cy="646331"/>
          </a:xfrm>
          <a:prstGeom prst="rect">
            <a:avLst/>
          </a:prstGeom>
          <a:noFill/>
        </p:spPr>
        <p:txBody>
          <a:bodyPr wrap="square" rtlCol="0">
            <a:spAutoFit/>
          </a:bodyPr>
          <a:lstStyle/>
          <a:p>
            <a:r>
              <a:rPr lang="ru-RU" sz="3600" dirty="0" smtClean="0"/>
              <a:t>Цель урока.</a:t>
            </a:r>
            <a:endParaRPr lang="ru-RU" sz="3600" dirty="0"/>
          </a:p>
        </p:txBody>
      </p:sp>
      <p:pic>
        <p:nvPicPr>
          <p:cNvPr id="4" name="Рисунок 3" descr="http://artru.info/il/img.php?img=28223"/>
          <p:cNvPicPr/>
          <p:nvPr/>
        </p:nvPicPr>
        <p:blipFill>
          <a:blip r:embed="rId2" cstate="print"/>
          <a:srcRect/>
          <a:stretch>
            <a:fillRect/>
          </a:stretch>
        </p:blipFill>
        <p:spPr bwMode="auto">
          <a:xfrm>
            <a:off x="4714876" y="3071810"/>
            <a:ext cx="4184658" cy="338925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1141</TotalTime>
  <Words>977</Words>
  <Application>Microsoft Office PowerPoint</Application>
  <PresentationFormat>Экран (4:3)</PresentationFormat>
  <Paragraphs>119</Paragraphs>
  <Slides>33</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33</vt:i4>
      </vt:variant>
    </vt:vector>
  </HeadingPairs>
  <TitlesOfParts>
    <vt:vector size="34" baseType="lpstr">
      <vt:lpstr>Городская</vt:lpstr>
      <vt:lpstr>Жизнь в моем городе в прошлых веках.  (Историческая тема в бытовом жанре)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Тема урока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Борис Михайлович Кустодиев о купеческой жизни</vt:lpstr>
      <vt:lpstr>Презентация PowerPoint</vt:lpstr>
      <vt:lpstr>Презентация PowerPoint</vt:lpstr>
      <vt:lpstr>Презентация PowerPoint</vt:lpstr>
      <vt:lpstr>Презентация PowerPoint</vt:lpstr>
      <vt:lpstr>Борис Кустодиев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наташа</dc:creator>
  <cp:lastModifiedBy>Пользователь Windows</cp:lastModifiedBy>
  <cp:revision>127</cp:revision>
  <dcterms:created xsi:type="dcterms:W3CDTF">2011-12-15T15:27:25Z</dcterms:created>
  <dcterms:modified xsi:type="dcterms:W3CDTF">2022-05-17T11:53:43Z</dcterms:modified>
</cp:coreProperties>
</file>