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303" r:id="rId4"/>
    <p:sldId id="304" r:id="rId5"/>
    <p:sldId id="280" r:id="rId6"/>
    <p:sldId id="297" r:id="rId7"/>
    <p:sldId id="274" r:id="rId8"/>
    <p:sldId id="263" r:id="rId9"/>
    <p:sldId id="265" r:id="rId10"/>
    <p:sldId id="261" r:id="rId11"/>
    <p:sldId id="295" r:id="rId12"/>
    <p:sldId id="296" r:id="rId13"/>
    <p:sldId id="281" r:id="rId14"/>
    <p:sldId id="282" r:id="rId15"/>
    <p:sldId id="266" r:id="rId16"/>
    <p:sldId id="275" r:id="rId17"/>
    <p:sldId id="259" r:id="rId18"/>
    <p:sldId id="283" r:id="rId19"/>
    <p:sldId id="284" r:id="rId20"/>
    <p:sldId id="291" r:id="rId21"/>
    <p:sldId id="292" r:id="rId22"/>
    <p:sldId id="276" r:id="rId23"/>
    <p:sldId id="267" r:id="rId24"/>
    <p:sldId id="262" r:id="rId25"/>
    <p:sldId id="285" r:id="rId26"/>
    <p:sldId id="286" r:id="rId27"/>
    <p:sldId id="269" r:id="rId28"/>
    <p:sldId id="277" r:id="rId29"/>
    <p:sldId id="293" r:id="rId30"/>
    <p:sldId id="294" r:id="rId31"/>
    <p:sldId id="271" r:id="rId32"/>
    <p:sldId id="301" r:id="rId33"/>
    <p:sldId id="302" r:id="rId34"/>
    <p:sldId id="287" r:id="rId35"/>
    <p:sldId id="300" r:id="rId36"/>
    <p:sldId id="272" r:id="rId37"/>
    <p:sldId id="278" r:id="rId38"/>
    <p:sldId id="258" r:id="rId39"/>
    <p:sldId id="298" r:id="rId40"/>
    <p:sldId id="299" r:id="rId41"/>
    <p:sldId id="288" r:id="rId42"/>
    <p:sldId id="289" r:id="rId43"/>
    <p:sldId id="260" r:id="rId44"/>
    <p:sldId id="279"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8C7"/>
    <a:srgbClr val="F8AB6C"/>
    <a:srgbClr val="9EFC88"/>
    <a:srgbClr val="8BFB71"/>
    <a:srgbClr val="B8E08C"/>
    <a:srgbClr val="FFFF99"/>
    <a:srgbClr val="FFFFD9"/>
    <a:srgbClr val="FFFFC5"/>
    <a:srgbClr val="FFFFB9"/>
    <a:srgbClr val="2311AB"/>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6" autoAdjust="0"/>
    <p:restoredTop sz="94764" autoAdjust="0"/>
  </p:normalViewPr>
  <p:slideViewPr>
    <p:cSldViewPr>
      <p:cViewPr>
        <p:scale>
          <a:sx n="70" d="100"/>
          <a:sy n="70" d="100"/>
        </p:scale>
        <p:origin x="-1386" y="-54"/>
      </p:cViewPr>
      <p:guideLst>
        <p:guide orient="horz" pos="2160"/>
        <p:guide pos="2880"/>
      </p:guideLst>
    </p:cSldViewPr>
  </p:slideViewPr>
  <p:outlineViewPr>
    <p:cViewPr>
      <p:scale>
        <a:sx n="33" d="100"/>
        <a:sy n="33" d="100"/>
      </p:scale>
      <p:origin x="0" y="4571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7D1815-7A68-4534-AB69-F10D8E9DB5D2}" type="datetimeFigureOut">
              <a:rPr lang="ru-RU" smtClean="0"/>
              <a:pPr/>
              <a:t>22.10.2020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B9306-5F84-483F-BB0F-4582C163DD6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CBC94D5-5720-4B55-8795-32B2D2567AE2}" type="datetimeFigureOut">
              <a:rPr lang="ru-RU" smtClean="0"/>
              <a:pPr/>
              <a:t>22.10.2020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11620-5101-4DDD-94DA-03A01F4D697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BC94D5-5720-4B55-8795-32B2D2567AE2}" type="datetimeFigureOut">
              <a:rPr lang="ru-RU" smtClean="0"/>
              <a:pPr/>
              <a:t>22.10.2020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711620-5101-4DDD-94DA-03A01F4D697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31.xml"/><Relationship Id="rId3" Type="http://schemas.openxmlformats.org/officeDocument/2006/relationships/image" Target="../media/image1.jpeg"/><Relationship Id="rId7" Type="http://schemas.openxmlformats.org/officeDocument/2006/relationships/image" Target="../media/image3.jpeg"/><Relationship Id="rId12" Type="http://schemas.openxmlformats.org/officeDocument/2006/relationships/image" Target="../media/image6.jpeg"/><Relationship Id="rId2" Type="http://schemas.openxmlformats.org/officeDocument/2006/relationships/slide" Target="slide17.xml"/><Relationship Id="rId1" Type="http://schemas.openxmlformats.org/officeDocument/2006/relationships/slideLayout" Target="../slideLayouts/slideLayout1.xml"/><Relationship Id="rId6" Type="http://schemas.openxmlformats.org/officeDocument/2006/relationships/slide" Target="slide2.xml"/><Relationship Id="rId11" Type="http://schemas.openxmlformats.org/officeDocument/2006/relationships/image" Target="../media/image5.jpeg"/><Relationship Id="rId5" Type="http://schemas.openxmlformats.org/officeDocument/2006/relationships/image" Target="../media/image2.jpeg"/><Relationship Id="rId10" Type="http://schemas.openxmlformats.org/officeDocument/2006/relationships/slide" Target="slide38.xml"/><Relationship Id="rId4" Type="http://schemas.openxmlformats.org/officeDocument/2006/relationships/slide" Target="slide24.xml"/><Relationship Id="rId9" Type="http://schemas.openxmlformats.org/officeDocument/2006/relationships/image" Target="../media/image4.jpeg"/><Relationship Id="rId14"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13.xml"/><Relationship Id="rId7" Type="http://schemas.openxmlformats.org/officeDocument/2006/relationships/slide" Target="slide16.xml"/><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1.xml"/><Relationship Id="rId4" Type="http://schemas.openxmlformats.org/officeDocument/2006/relationships/slide" Target="slide15.xml"/><Relationship Id="rId9"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audio" Target="file:///D:\&#1056;&#1040;&#1041;&#1054;&#1058;&#1040;\&#1055;.&#1048;.%20&#1063;&#1072;&#1081;&#1082;&#1086;&#1074;&#1089;&#1082;&#1080;&#1081;%20-%20&#1050;&#1086;&#1085;&#1094;&#1077;&#1088;&#1090;%20&#1076;&#1083;&#1103;%20&#1092;&#1086;&#1088;&#1090;&#1077;&#1087;&#1080;&#1072;&#1085;&#1086;%20&#1089;%20&#1086;&#1088;&#1082;&#1077;&#1089;&#1090;&#1088;&#1086;&#1084;%20&#8470;1%20(www.hotplayer.ru).mp3" TargetMode="External"/><Relationship Id="rId7" Type="http://schemas.openxmlformats.org/officeDocument/2006/relationships/image" Target="../media/image6.jpeg"/><Relationship Id="rId2" Type="http://schemas.openxmlformats.org/officeDocument/2006/relationships/audio" Target="file:///D:\&#1056;&#1040;&#1041;&#1054;&#1058;&#1040;\&#1063;&#1072;&#1081;&#1082;&#1086;&#1074;&#1089;&#1082;&#1080;&#1081;%20(&#1080;&#1089;&#1087;.%20&#1055;&#1083;&#1077;&#1090;&#1085;&#1105;&#1074;)%20-%207.%20&#1055;&#1086;&#1093;&#1086;&#1088;&#1086;&#1085;&#1099;%20&#1082;&#1091;&#1082;&#1083;&#1099;_(Audio-VK4.ru).mp3" TargetMode="External"/><Relationship Id="rId1" Type="http://schemas.openxmlformats.org/officeDocument/2006/relationships/audio" Target="file:///D:\&#1056;&#1040;&#1041;&#1054;&#1058;&#1040;\&#1063;&#1072;&#1081;&#1082;&#1086;&#1074;&#1089;&#1082;&#1080;&#1081;%20(&#1060;&#1083;&#1080;&#1077;&#1088;)%20-%2013.%20&#1050;&#1072;&#1084;&#1072;&#1088;&#1080;&#1085;&#1089;&#1082;&#1072;&#1103;_(Audio-VK4.ru).mp3" TargetMode="External"/><Relationship Id="rId6" Type="http://schemas.openxmlformats.org/officeDocument/2006/relationships/slide" Target="slide10.xml"/><Relationship Id="rId11" Type="http://schemas.openxmlformats.org/officeDocument/2006/relationships/image" Target="../media/image22.png"/><Relationship Id="rId5" Type="http://schemas.openxmlformats.org/officeDocument/2006/relationships/slideLayout" Target="../slideLayouts/slideLayout2.xml"/><Relationship Id="rId10" Type="http://schemas.openxmlformats.org/officeDocument/2006/relationships/image" Target="../media/image21.png"/><Relationship Id="rId4" Type="http://schemas.openxmlformats.org/officeDocument/2006/relationships/audio" Target="file:///D:\&#1056;&#1040;&#1041;&#1054;&#1058;&#1040;\&#1055;.&#1048;.%20&#1063;&#1072;&#1081;&#1082;&#1086;&#1074;&#1089;&#1082;&#1080;&#1081;%20-%20&#1084;&#1072;&#1088;&#1096;%20&#1080;&#1079;%20&#1073;&#1072;&#1083;&#1077;&#1090;&#1072;%20&#1065;&#1077;&#1083;&#1082;&#1091;&#1085;&#1095;&#1080;&#1082;_(Audio-VK4.ru).mp3" TargetMode="External"/><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2.xml"/><Relationship Id="rId1" Type="http://schemas.openxmlformats.org/officeDocument/2006/relationships/video" Target="file:///D:\&#1056;&#1040;&#1041;&#1054;&#1058;&#1040;\&#1052;&#1091;&#1083;&#1100;&#1090;&#1092;&#1080;&#1083;&#1100;&#1084;&#1099;%20%20&#1044;&#1077;&#1090;&#1089;&#1082;&#1080;&#1081;%20&#1072;&#1083;&#1100;&#1073;&#1086;&#1084;.mp4" TargetMode="External"/><Relationship Id="rId5" Type="http://schemas.openxmlformats.org/officeDocument/2006/relationships/image" Target="../media/image23.pn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22.xml"/><Relationship Id="rId7" Type="http://schemas.openxmlformats.org/officeDocument/2006/relationships/slide" Target="slide1.xml"/><Relationship Id="rId2" Type="http://schemas.openxmlformats.org/officeDocument/2006/relationships/slide" Target="slide20.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slide" Target="slide23.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7.xml"/><Relationship Id="rId7" Type="http://schemas.openxmlformats.org/officeDocument/2006/relationships/slide" Target="slide1.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slide" Target="slide8.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8.png"/><Relationship Id="rId2" Type="http://schemas.openxmlformats.org/officeDocument/2006/relationships/audio" Target="file:///D:\&#1056;&#1040;&#1041;&#1054;&#1058;&#1040;\&#1052;.&#1055;.%20&#1052;&#1091;&#1089;&#1086;&#1088;&#1075;&#1089;&#1082;&#1080;&#1081;%20-%20&#1042;&#1077;&#1083;&#1080;&#1082;&#1080;&#1081;%20&#1082;&#1086;&#1083;&#1086;&#1082;&#1086;&#1083;&#1100;&#1085;&#1099;&#1081;%20&#1079;&#1074;&#1086;&#1085;%20(%20&#1041;&#1086;&#1088;&#1080;&#1089;%20&#1043;&#1086;&#1076;&#1091;&#1085;&#1086;&#1074;%20)_(Audio-VK4.ru).mp3" TargetMode="External"/><Relationship Id="rId1" Type="http://schemas.openxmlformats.org/officeDocument/2006/relationships/audio" Target="file:///D:\&#1056;&#1040;&#1041;&#1054;&#1058;&#1040;\&#1052;-&#1055;-&#1052;&#1091;&#1089;&#1086;&#1088;&#1075;&#1089;&#1082;&#1080;&#1081;-&#1061;&#1086;&#1074;&#1072;&#1085;&#1097;&#1080;&#1085;&#1072;-&#1056;&#1072;&#1089;&#1089;&#1074;&#1077;&#1090;-&#1085;&#1072;-&#1052;&#1086;&#1089;&#1082;&#1074;&#1077;%20-%20&#1086;&#1087;&#1077;&#1088;&#1072;%20&#1061;&#1086;&#1074;&#1072;&#1085;&#1097;&#1080;&#1085;&#1072;_(Inkompmusic.ru).mp3" TargetMode="External"/><Relationship Id="rId6" Type="http://schemas.openxmlformats.org/officeDocument/2006/relationships/image" Target="../media/image27.png"/><Relationship Id="rId5" Type="http://schemas.openxmlformats.org/officeDocument/2006/relationships/image" Target="../media/image6.jpeg"/><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2.xml"/><Relationship Id="rId1" Type="http://schemas.openxmlformats.org/officeDocument/2006/relationships/video" Target="file:///D:\&#1056;&#1040;&#1041;&#1054;&#1058;&#1040;\&#1052;&#1091;&#1083;&#1100;&#1090;&#1092;&#1080;&#1083;&#1100;&#1084;%20&#1050;&#1072;&#1088;&#1090;&#1080;&#1085;&#1082;&#1080;%20&#1089;%20&#1074;&#1099;&#1089;&#1090;&#1072;&#1074;&#1082;&#1080;.mp4" TargetMode="External"/><Relationship Id="rId5" Type="http://schemas.openxmlformats.org/officeDocument/2006/relationships/image" Target="../media/image29.png"/><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27.xml"/><Relationship Id="rId7" Type="http://schemas.openxmlformats.org/officeDocument/2006/relationships/slide" Target="slide1.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slide" Target="slide28.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2.xml"/><Relationship Id="rId1" Type="http://schemas.openxmlformats.org/officeDocument/2006/relationships/audio" Target="file:///D:\&#1056;&#1040;&#1041;&#1054;&#1058;&#1040;\&#1056;&#1072;&#1093;&#1084;&#1072;&#1085;&#1080;&#1085;&#1086;&#1074;%20-%20&#1042;&#1086;&#1082;&#1072;&#1083;&#1080;&#1079;_(Audio-VK4.ru).mp3" TargetMode="External"/><Relationship Id="rId5" Type="http://schemas.openxmlformats.org/officeDocument/2006/relationships/image" Target="../media/image31.png"/><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2.xml"/><Relationship Id="rId1" Type="http://schemas.openxmlformats.org/officeDocument/2006/relationships/video" Target="file:///D:\&#1056;&#1040;&#1041;&#1054;&#1058;&#1040;\videoplayback%20(1).mp4" TargetMode="External"/><Relationship Id="rId5" Type="http://schemas.openxmlformats.org/officeDocument/2006/relationships/image" Target="../media/image32.png"/><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36.xml"/><Relationship Id="rId7" Type="http://schemas.openxmlformats.org/officeDocument/2006/relationships/slide" Target="slide1.xml"/><Relationship Id="rId2"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slide" Target="slide37.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file:///D:\&#1056;&#1040;&#1041;&#1054;&#1058;&#1040;\21.%20&#1057;.%20&#1055;&#1088;&#1086;&#1082;&#1086;&#1092;&#1100;&#1077;&#1074;%20-%20&#1057;&#1080;&#1084;&#1092;&#1086;&#1085;&#1080;&#1095;&#1077;&#1089;&#1082;&#1072;&#1103;%20&#1089;&#1082;&#1072;&#1079;&#1082;&#1072;%20&#1055;&#1077;&#1090;&#1103;%20&#1080;%20&#1042;&#1086;&#1083;&#1082;%20(&#1090;&#1077;&#1084;&#1099;%20&#1075;&#1077;&#1088;&#1086;&#1077;&#1074;%20&#1089;&#1082;&#1072;&#1079;&#1082;&#1080;)%20-%2021.%20&#1057;.%20&#1055;&#1088;&#1086;&#1082;&#1086;&#1092;&#1100;&#1077;&#1074;%20-%20&#1057;&#1080;&#1084;&#1092;&#1086;&#1085;&#1080;&#1095;&#1077;&#1089;&#1082;&#1072;&#1103;%20&#1089;&#1082;&#1072;&#1079;&#1082;&#1072;%20&#1055;&#1077;&#1090;&#1103;%20&#1080;%20&#1042;&#1086;&#1083;&#1082;%20(&#1090;&#1077;&#1084;&#1099;%20&#1075;&#1077;&#1088;&#1086;&#1077;&#1074;%20&#1089;&#1082;&#1072;&#1079;&#1082;&#1080;)_(Audio-VK4.ru).mp3" TargetMode="External"/><Relationship Id="rId7" Type="http://schemas.openxmlformats.org/officeDocument/2006/relationships/slide" Target="slide31.xml"/><Relationship Id="rId12" Type="http://schemas.openxmlformats.org/officeDocument/2006/relationships/image" Target="../media/image39.png"/><Relationship Id="rId2" Type="http://schemas.openxmlformats.org/officeDocument/2006/relationships/audio" Target="file:///D:\&#1056;&#1040;&#1041;&#1054;&#1058;&#1040;\&#1057;.%20&#1055;&#1088;&#1086;&#1082;&#1086;&#1092;&#1100;&#1077;&#1074;%20&#1044;&#1077;&#1090;&#1089;&#1082;&#1072;&#1103;%20&#1084;&#1091;&#1079;&#1099;&#1082;&#1072;%20-%2007%20&#1064;&#1077;&#1089;&#1090;&#1074;&#1080;&#1077;%20&#1082;&#1091;&#1079;&#1085;&#1077;&#1095;&#1080;&#1082;&#1086;&#1074;_(Audio-VK4.ru).mp3" TargetMode="External"/><Relationship Id="rId1" Type="http://schemas.openxmlformats.org/officeDocument/2006/relationships/audio" Target="file:///D:\&#1056;&#1040;&#1041;&#1054;&#1058;&#1040;\&#1057;.&#1055;&#1088;&#1086;&#1082;&#1086;&#1092;&#1100;&#1077;&#1074;,%20&#1080;&#1089;&#1087;.&#1053;.&#1057;&#1072;&#1094;%20-%20&#1058;&#1072;&#1088;&#1072;&#1085;&#1090;&#1077;&#1083;&#1083;&#1072;_(Audio-VK4.ru).mp3" TargetMode="External"/><Relationship Id="rId6" Type="http://schemas.openxmlformats.org/officeDocument/2006/relationships/slide" Target="slide27.xml"/><Relationship Id="rId11" Type="http://schemas.openxmlformats.org/officeDocument/2006/relationships/image" Target="../media/image38.png"/><Relationship Id="rId5" Type="http://schemas.openxmlformats.org/officeDocument/2006/relationships/slideLayout" Target="../slideLayouts/slideLayout2.xml"/><Relationship Id="rId10" Type="http://schemas.openxmlformats.org/officeDocument/2006/relationships/image" Target="../media/image11.png"/><Relationship Id="rId4" Type="http://schemas.openxmlformats.org/officeDocument/2006/relationships/audio" Target="file:///D:\&#1056;&#1040;&#1041;&#1054;&#1058;&#1040;\S.%20Prokofiev%20-%20&#1074;&#1089;&#1090;&#1072;&#1074;&#1072;&#1081;&#1090;&#1077;%20&#1083;&#1102;&#1076;&#1080;%20&#1088;&#1091;&#1089;&#1089;&#1082;&#1080;&#1077;_(Audio-VK4.ru).mp3" TargetMode="External"/><Relationship Id="rId9"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Layout" Target="../slideLayouts/slideLayout2.xml"/><Relationship Id="rId1" Type="http://schemas.openxmlformats.org/officeDocument/2006/relationships/video" Target="file:///D:\&#1056;&#1040;&#1041;&#1054;&#1058;&#1040;\_&#1055;&#1077;&#1090;&#1103;%20&#1080;%20&#1074;&#1086;&#1083;&#1082;_%20&#1063;&#1090;&#1077;&#1094;%20&#8211;%20&#1050;&#1086;&#1085;&#1089;&#1090;&#1072;&#1085;&#1090;&#1080;&#1085;%20&#1061;&#1072;&#1073;&#1077;&#1085;&#1089;&#1082;&#1080;&#1081;.mp4" TargetMode="External"/><Relationship Id="rId6" Type="http://schemas.openxmlformats.org/officeDocument/2006/relationships/image" Target="../media/image40.png"/><Relationship Id="rId5" Type="http://schemas.openxmlformats.org/officeDocument/2006/relationships/image" Target="../media/image6.jpeg"/><Relationship Id="rId4" Type="http://schemas.openxmlformats.org/officeDocument/2006/relationships/slide" Target="slide31.xml"/></Relationships>
</file>

<file path=ppt/slides/_rels/slide3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41.xml"/><Relationship Id="rId7" Type="http://schemas.openxmlformats.org/officeDocument/2006/relationships/slide" Target="slide1.xml"/><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2.xml"/><Relationship Id="rId1" Type="http://schemas.openxmlformats.org/officeDocument/2006/relationships/audio" Target="file:///D:\&#1056;&#1040;&#1041;&#1054;&#1058;&#1040;\12.%20&#1056;&#1080;&#1084;&#1089;&#1082;&#1080;&#1081;-&#1050;&#1086;&#1088;&#1089;&#1072;&#1082;&#1086;&#1074;%20-%20&#1058;&#1088;&#1080;%20&#1095;&#1091;&#1076;&#1072;%20&#1080;&#1079;%20&#1086;&#1087;&#1077;&#1088;&#1099;%20&#1057;&#1082;&#1072;&#1079;&#1082;&#1072;%20&#1086;%20&#1094;&#1072;&#1088;&#1077;%20&#1057;&#1072;&#1083;&#1090;&#1072;&#1085;&#1077;_(Audio-VK4.ru).mp3" TargetMode="External"/><Relationship Id="rId5" Type="http://schemas.openxmlformats.org/officeDocument/2006/relationships/image" Target="../media/image44.png"/><Relationship Id="rId4" Type="http://schemas.openxmlformats.org/officeDocument/2006/relationships/image" Target="../media/image6.jpeg"/></Relationships>
</file>

<file path=ppt/slides/_rels/slide4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Layout" Target="../slideLayouts/slideLayout2.xml"/><Relationship Id="rId1" Type="http://schemas.openxmlformats.org/officeDocument/2006/relationships/video" Target="file:///D:\&#1056;&#1040;&#1041;&#1054;&#1058;&#1040;\&#1056;&#1080;&#1084;&#1089;&#1082;&#1080;&#1081;-&#1050;&#1086;&#1088;&#1089;&#1072;&#1082;&#1086;&#1074;.%20&#1058;&#1088;&#1080;%20&#1095;&#1091;&#1076;&#1072;.mp4" TargetMode="External"/><Relationship Id="rId5" Type="http://schemas.openxmlformats.org/officeDocument/2006/relationships/image" Target="../media/image45.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file:///D:\&#1056;&#1040;&#1041;&#1054;&#1058;&#1040;\&#1052;.%20&#1043;&#1083;&#1080;&#1085;&#1082;&#1072;%20-%20&#1056;&#1086;&#1089;&#1089;&#1080;&#1081;&#1089;&#1082;&#1080;&#1081;%20&#1075;&#1080;&#1084;&#1085;%20(1990-2000).%20&#1055;&#1072;&#1090;&#1088;&#1080;&#1086;&#1090;&#1080;&#1095;&#1077;&#1089;&#1082;&#1072;&#1103;%20&#1087;&#1077;&#1089;&#1085;&#1103;._(Inkompmusic.ru).mp3" TargetMode="External"/><Relationship Id="rId7" Type="http://schemas.openxmlformats.org/officeDocument/2006/relationships/slide" Target="slide2.xml"/><Relationship Id="rId12" Type="http://schemas.openxmlformats.org/officeDocument/2006/relationships/image" Target="../media/image13.png"/><Relationship Id="rId2" Type="http://schemas.openxmlformats.org/officeDocument/2006/relationships/audio" Target="file:///D:\&#1056;&#1040;&#1041;&#1054;&#1058;&#1040;\&#1050;&#1080;&#1088;&#1072;%20&#1048;&#1079;&#1086;&#1090;&#1086;&#1074;&#1072;%20-%20&#1043;&#1083;&#1080;&#1085;&#1082;&#1072;.%20&#1046;&#1072;&#1074;&#1086;&#1088;&#1086;&#1085;&#1086;&#1082;%20(www.hotplayer.ru).mp3" TargetMode="External"/><Relationship Id="rId1" Type="http://schemas.openxmlformats.org/officeDocument/2006/relationships/audio" Target="file:///D:\&#1056;&#1040;&#1041;&#1054;&#1058;&#1040;\&#1043;&#1083;&#1080;&#1085;&#1082;&#1072;%20-%20&#1082;&#1072;&#1084;&#1072;&#1088;&#1080;&#1085;&#1089;&#1082;&#1072;&#1103;%20&#1080;&#1079;%20&#1092;&#1072;&#1085;&#1090;&#1072;&#1079;&#1080;&#1080;%20&#1076;&#1083;&#1103;%20&#1086;&#1088;&#1082;&#1077;&#1089;&#1090;&#1088;&#1072;_(Audio-VK4.ru).mp3" TargetMode="External"/><Relationship Id="rId6" Type="http://schemas.openxmlformats.org/officeDocument/2006/relationships/slide" Target="slide9.xml"/><Relationship Id="rId11" Type="http://schemas.openxmlformats.org/officeDocument/2006/relationships/image" Target="../media/image12.png"/><Relationship Id="rId5" Type="http://schemas.openxmlformats.org/officeDocument/2006/relationships/slideLayout" Target="../slideLayouts/slideLayout2.xml"/><Relationship Id="rId10" Type="http://schemas.openxmlformats.org/officeDocument/2006/relationships/image" Target="../media/image11.png"/><Relationship Id="rId4" Type="http://schemas.openxmlformats.org/officeDocument/2006/relationships/audio" Target="file:///D:\&#1056;&#1040;&#1041;&#1054;&#1058;&#1040;\&#1055;&#1086;&#1087;&#1091;&#1090;&#1085;&#1072;&#1103;%20&#1087;&#1077;&#1089;&#1085;&#1103;%20&#1080;&#1079;%20&#1094;&#1080;&#1082;&#1083;&#1072;%20&#1055;&#1088;&#1086;&#1097;&#1072;&#1085;&#1080;&#1077;%20&#1089;%20&#1055;&#1077;&#1090;&#1077;&#1088;&#1073;&#1091;&#1088;&#1075;&#1086;&#1084;%20-%20&#1089;&#1083;&#1086;&#1074;&#1072;%20&#1053;.%20&#1050;&#1091;&#1082;&#1086;&#1083;&#1100;&#1085;&#1080;&#1082;&#1072;%20-%20&#1052;.%20&#1048;.%20&#1043;&#1083;&#1080;&#1085;&#1082;&#1072;_(Audio-VK4.ru).mp3" TargetMode="External"/><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2.xml"/><Relationship Id="rId1" Type="http://schemas.openxmlformats.org/officeDocument/2006/relationships/video" Target="file:///D:\&#1056;&#1040;&#1041;&#1054;&#1058;&#1040;\=&#1052;&#1072;&#1088;&#1096;%20&#1063;&#1077;&#1088;&#1085;&#1086;&#1084;&#1086;&#1088;&#1072;=%20&#1052;&#1080;&#1093;&#1072;&#1080;&#1083;%20&#1043;&#1083;&#1080;&#1085;&#1082;&#1072;.mp4" TargetMode="External"/><Relationship Id="rId5" Type="http://schemas.openxmlformats.org/officeDocument/2006/relationships/image" Target="../media/image14.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ideo" Target="file:///D:\&#1056;&#1040;&#1041;&#1054;&#1058;&#1040;\&#1056;&#1091;&#1089;&#1083;&#1072;&#1085;%20&#1080;%20&#1051;&#1102;&#1076;&#1084;&#1080;&#1083;&#1072;%20&#1084;&#1091;&#1083;&#1100;&#1090;&#1092;&#1080;&#1083;&#1100;&#1084;%20(1998).mp4" TargetMode="External"/><Relationship Id="rId5" Type="http://schemas.openxmlformats.org/officeDocument/2006/relationships/image" Target="../media/image15.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араллелограмм 3"/>
          <p:cNvSpPr/>
          <p:nvPr/>
        </p:nvSpPr>
        <p:spPr>
          <a:xfrm>
            <a:off x="0" y="0"/>
            <a:ext cx="9144000" cy="6858000"/>
          </a:xfrm>
          <a:prstGeom prst="parallelogram">
            <a:avLst/>
          </a:prstGeom>
          <a:solidFill>
            <a:srgbClr val="48B2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Прямоугольник с двумя скругленными соседними углами 63"/>
          <p:cNvSpPr/>
          <p:nvPr/>
        </p:nvSpPr>
        <p:spPr>
          <a:xfrm rot="5400000">
            <a:off x="2123728" y="-531440"/>
            <a:ext cx="1080120" cy="2664296"/>
          </a:xfrm>
          <a:prstGeom prst="round2Same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Прямоугольник с двумя скругленными соседними углами 64"/>
          <p:cNvSpPr/>
          <p:nvPr/>
        </p:nvSpPr>
        <p:spPr>
          <a:xfrm rot="16200000">
            <a:off x="1583668" y="-1143508"/>
            <a:ext cx="1080120" cy="3888432"/>
          </a:xfrm>
          <a:prstGeom prst="round2SameRect">
            <a:avLst/>
          </a:prstGeom>
          <a:noFill/>
          <a:ln>
            <a:solidFill>
              <a:srgbClr val="48B2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Блок-схема: альтернативный процесс 65"/>
          <p:cNvSpPr/>
          <p:nvPr/>
        </p:nvSpPr>
        <p:spPr>
          <a:xfrm>
            <a:off x="179512" y="260648"/>
            <a:ext cx="3816424" cy="1080120"/>
          </a:xfrm>
          <a:prstGeom prst="flowChartAlternateProcess">
            <a:avLst/>
          </a:prstGeom>
          <a:solidFill>
            <a:schemeClr val="bg1"/>
          </a:solidFill>
          <a:ln w="38100">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кругленный прямоугольник 25">
            <a:hlinkClick r:id="rId2" action="ppaction://hlinksldjump"/>
          </p:cNvPr>
          <p:cNvSpPr/>
          <p:nvPr/>
        </p:nvSpPr>
        <p:spPr>
          <a:xfrm>
            <a:off x="1475656" y="6021288"/>
            <a:ext cx="2376264" cy="576064"/>
          </a:xfrm>
          <a:prstGeom prst="roundRect">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1691680" y="6021288"/>
            <a:ext cx="2086000" cy="576064"/>
          </a:xfrm>
          <a:ln>
            <a:noFill/>
          </a:ln>
        </p:spPr>
        <p:txBody>
          <a:bodyPr>
            <a:normAutofit/>
          </a:bodyPr>
          <a:lstStyle/>
          <a:p>
            <a:r>
              <a:rPr lang="ru-RU" sz="1600" b="1" dirty="0" smtClean="0"/>
              <a:t>М.П.Мусоргский</a:t>
            </a:r>
            <a:endParaRPr lang="ru-RU" sz="1600" b="1" dirty="0"/>
          </a:p>
        </p:txBody>
      </p:sp>
      <p:pic>
        <p:nvPicPr>
          <p:cNvPr id="11272" name="Picture 8" descr="https://www.pravmir.ru/wp-content/uploads/2012/02/12111309.jpeg">
            <a:hlinkClick r:id="rId2" action="ppaction://hlinksldjump"/>
          </p:cNvPr>
          <p:cNvPicPr>
            <a:picLocks noChangeAspect="1" noChangeArrowheads="1"/>
          </p:cNvPicPr>
          <p:nvPr/>
        </p:nvPicPr>
        <p:blipFill>
          <a:blip r:embed="rId3" cstate="print"/>
          <a:srcRect/>
          <a:stretch>
            <a:fillRect/>
          </a:stretch>
        </p:blipFill>
        <p:spPr bwMode="auto">
          <a:xfrm>
            <a:off x="467544" y="4797152"/>
            <a:ext cx="1591838" cy="1872208"/>
          </a:xfrm>
          <a:prstGeom prst="ellipse">
            <a:avLst/>
          </a:prstGeom>
          <a:noFill/>
          <a:ln w="28575">
            <a:noFill/>
          </a:ln>
        </p:spPr>
      </p:pic>
      <p:sp>
        <p:nvSpPr>
          <p:cNvPr id="27" name="Блок-схема: альтернативный процесс 26">
            <a:hlinkClick r:id="rId4" action="ppaction://hlinksldjump"/>
          </p:cNvPr>
          <p:cNvSpPr/>
          <p:nvPr/>
        </p:nvSpPr>
        <p:spPr>
          <a:xfrm>
            <a:off x="2339752" y="3140968"/>
            <a:ext cx="2304256" cy="504056"/>
          </a:xfrm>
          <a:prstGeom prst="flowChartAlternateProcess">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78" name="Picture 14" descr="https://pbs.twimg.com/media/DZxzd2AWsAAmjic.jpg:large">
            <a:hlinkClick r:id="rId4" action="ppaction://hlinksldjump"/>
          </p:cNvPr>
          <p:cNvPicPr>
            <a:picLocks noChangeAspect="1" noChangeArrowheads="1"/>
          </p:cNvPicPr>
          <p:nvPr/>
        </p:nvPicPr>
        <p:blipFill>
          <a:blip r:embed="rId5" cstate="print"/>
          <a:srcRect t="3175" b="6349"/>
          <a:stretch>
            <a:fillRect/>
          </a:stretch>
        </p:blipFill>
        <p:spPr bwMode="auto">
          <a:xfrm>
            <a:off x="1331640" y="2348880"/>
            <a:ext cx="1647467" cy="1944216"/>
          </a:xfrm>
          <a:prstGeom prst="ellipse">
            <a:avLst/>
          </a:prstGeom>
          <a:noFill/>
          <a:ln w="28575">
            <a:noFill/>
          </a:ln>
        </p:spPr>
      </p:pic>
      <p:sp>
        <p:nvSpPr>
          <p:cNvPr id="28" name="Блок-схема: альтернативный процесс 27"/>
          <p:cNvSpPr/>
          <p:nvPr/>
        </p:nvSpPr>
        <p:spPr>
          <a:xfrm>
            <a:off x="3059832" y="4869160"/>
            <a:ext cx="2016224" cy="504056"/>
          </a:xfrm>
          <a:prstGeom prst="flowChartAlternateProcess">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76" name="Picture 12" descr="https://www.mariinsky.ru/images/cms/data/concerts900/composers/xglinka.jpg.pagespeed.ic.tGPel_zZym.jpg">
            <a:hlinkClick r:id="rId6" action="ppaction://hlinksldjump"/>
          </p:cNvPr>
          <p:cNvPicPr>
            <a:picLocks noChangeAspect="1" noChangeArrowheads="1"/>
          </p:cNvPicPr>
          <p:nvPr/>
        </p:nvPicPr>
        <p:blipFill>
          <a:blip r:embed="rId7" cstate="print"/>
          <a:srcRect l="25044" r="26671" b="5980"/>
          <a:stretch>
            <a:fillRect/>
          </a:stretch>
        </p:blipFill>
        <p:spPr bwMode="auto">
          <a:xfrm>
            <a:off x="4355976" y="4509120"/>
            <a:ext cx="1656184" cy="2088232"/>
          </a:xfrm>
          <a:prstGeom prst="ellipse">
            <a:avLst/>
          </a:prstGeom>
          <a:noFill/>
          <a:ln w="28575">
            <a:noFill/>
          </a:ln>
        </p:spPr>
      </p:pic>
      <p:sp>
        <p:nvSpPr>
          <p:cNvPr id="29" name="Блок-схема: альтернативный процесс 28">
            <a:hlinkClick r:id="rId8" action="ppaction://hlinksldjump"/>
          </p:cNvPr>
          <p:cNvSpPr/>
          <p:nvPr/>
        </p:nvSpPr>
        <p:spPr>
          <a:xfrm>
            <a:off x="4716016" y="1988840"/>
            <a:ext cx="2304256" cy="576064"/>
          </a:xfrm>
          <a:prstGeom prst="flowChartAlternateProcess">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74" name="Picture 10" descr="https://dk-revda.ru/images/image/Otchet/Ubileinii/20_05_29_00005.jpg">
            <a:hlinkClick r:id="rId8" action="ppaction://hlinksldjump"/>
          </p:cNvPr>
          <p:cNvPicPr>
            <a:picLocks noChangeAspect="1" noChangeArrowheads="1"/>
          </p:cNvPicPr>
          <p:nvPr/>
        </p:nvPicPr>
        <p:blipFill>
          <a:blip r:embed="rId9" cstate="print"/>
          <a:srcRect l="5556"/>
          <a:stretch>
            <a:fillRect/>
          </a:stretch>
        </p:blipFill>
        <p:spPr bwMode="auto">
          <a:xfrm>
            <a:off x="3851920" y="1052736"/>
            <a:ext cx="1512168" cy="1799238"/>
          </a:xfrm>
          <a:prstGeom prst="ellipse">
            <a:avLst/>
          </a:prstGeom>
          <a:noFill/>
          <a:ln w="28575">
            <a:noFill/>
          </a:ln>
        </p:spPr>
      </p:pic>
      <p:sp>
        <p:nvSpPr>
          <p:cNvPr id="30" name="Блок-схема: альтернативный процесс 29">
            <a:hlinkClick r:id="rId10" action="ppaction://hlinksldjump"/>
          </p:cNvPr>
          <p:cNvSpPr/>
          <p:nvPr/>
        </p:nvSpPr>
        <p:spPr>
          <a:xfrm>
            <a:off x="5508104" y="404664"/>
            <a:ext cx="2232248" cy="504056"/>
          </a:xfrm>
          <a:prstGeom prst="flowChartAlternateProcess">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80" name="Picture 16" descr="https://dshi-anna.vrn.muzkult.ru/media/2020/04/13/1252831218/10.jpg">
            <a:hlinkClick r:id="rId10" action="ppaction://hlinksldjump"/>
          </p:cNvPr>
          <p:cNvPicPr>
            <a:picLocks noChangeAspect="1" noChangeArrowheads="1"/>
          </p:cNvPicPr>
          <p:nvPr/>
        </p:nvPicPr>
        <p:blipFill>
          <a:blip r:embed="rId11" cstate="print"/>
          <a:srcRect b="13567"/>
          <a:stretch>
            <a:fillRect/>
          </a:stretch>
        </p:blipFill>
        <p:spPr bwMode="auto">
          <a:xfrm>
            <a:off x="6948264" y="188640"/>
            <a:ext cx="1656184" cy="1872208"/>
          </a:xfrm>
          <a:prstGeom prst="ellipse">
            <a:avLst/>
          </a:prstGeom>
          <a:noFill/>
          <a:ln w="28575">
            <a:noFill/>
          </a:ln>
        </p:spPr>
      </p:pic>
      <p:sp>
        <p:nvSpPr>
          <p:cNvPr id="31" name="Заголовок 1"/>
          <p:cNvSpPr txBox="1">
            <a:spLocks/>
          </p:cNvSpPr>
          <p:nvPr/>
        </p:nvSpPr>
        <p:spPr>
          <a:xfrm>
            <a:off x="5148064" y="1988840"/>
            <a:ext cx="2086000" cy="576064"/>
          </a:xfrm>
          <a:prstGeom prst="rect">
            <a:avLst/>
          </a:prstGeom>
          <a:ln>
            <a:noFill/>
          </a:ln>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mj-lt"/>
                <a:ea typeface="+mj-ea"/>
                <a:cs typeface="+mj-cs"/>
              </a:rPr>
              <a:t>П.И. Чайковский</a:t>
            </a:r>
          </a:p>
        </p:txBody>
      </p:sp>
      <p:sp>
        <p:nvSpPr>
          <p:cNvPr id="32" name="Заголовок 1">
            <a:hlinkClick r:id="rId6" action="ppaction://hlinksldjump"/>
          </p:cNvPr>
          <p:cNvSpPr txBox="1">
            <a:spLocks/>
          </p:cNvSpPr>
          <p:nvPr/>
        </p:nvSpPr>
        <p:spPr>
          <a:xfrm>
            <a:off x="2915816" y="4797152"/>
            <a:ext cx="2086000" cy="648072"/>
          </a:xfrm>
          <a:prstGeom prst="rect">
            <a:avLst/>
          </a:prstGeom>
        </p:spPr>
        <p:txBody>
          <a:bodyPr vert="horz" lIns="91440" tIns="45720" rIns="91440" bIns="45720" rtlCol="0" anchor="ctr">
            <a:normAutofit/>
          </a:bodyPr>
          <a:lstStyle/>
          <a:p>
            <a:pPr lvl="0" algn="ctr">
              <a:spcBef>
                <a:spcPct val="0"/>
              </a:spcBef>
              <a:defRPr/>
            </a:pPr>
            <a:r>
              <a:rPr lang="ru-RU" sz="1600" b="1" dirty="0" smtClean="0"/>
              <a:t>М.И.Глинка</a:t>
            </a:r>
          </a:p>
        </p:txBody>
      </p:sp>
      <p:sp>
        <p:nvSpPr>
          <p:cNvPr id="33" name="Заголовок 1"/>
          <p:cNvSpPr txBox="1">
            <a:spLocks/>
          </p:cNvSpPr>
          <p:nvPr/>
        </p:nvSpPr>
        <p:spPr>
          <a:xfrm>
            <a:off x="5292080" y="404664"/>
            <a:ext cx="2086000" cy="576064"/>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mj-lt"/>
                <a:ea typeface="+mj-ea"/>
                <a:cs typeface="+mj-cs"/>
              </a:rPr>
              <a:t>Н.А. Римский-Корсаков</a:t>
            </a:r>
          </a:p>
        </p:txBody>
      </p:sp>
      <p:sp>
        <p:nvSpPr>
          <p:cNvPr id="34" name="Заголовок 1"/>
          <p:cNvSpPr txBox="1">
            <a:spLocks/>
          </p:cNvSpPr>
          <p:nvPr/>
        </p:nvSpPr>
        <p:spPr>
          <a:xfrm>
            <a:off x="2843808" y="3068960"/>
            <a:ext cx="2013992" cy="64807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600" b="1" i="0" u="none" strike="noStrike" kern="1200" cap="none" spc="0" normalizeH="0" baseline="0" noProof="0" dirty="0" smtClean="0">
                <a:ln>
                  <a:noFill/>
                </a:ln>
                <a:solidFill>
                  <a:schemeClr val="tx1"/>
                </a:solidFill>
                <a:effectLst/>
                <a:uLnTx/>
                <a:uFillTx/>
                <a:latin typeface="+mj-lt"/>
                <a:ea typeface="+mj-ea"/>
                <a:cs typeface="+mj-cs"/>
              </a:rPr>
              <a:t>С.В. Рахманинов</a:t>
            </a:r>
          </a:p>
        </p:txBody>
      </p:sp>
      <p:pic>
        <p:nvPicPr>
          <p:cNvPr id="11282" name="Picture 18" descr="https://yt3.ggpht.com/a/AATXAJw7L9ia1avnAeufzgMYerMrFUqfD56wFYfLbTOe=s900-c-k-c0xffffffff-no-rj-mo"/>
          <p:cNvPicPr>
            <a:picLocks noChangeAspect="1" noChangeArrowheads="1"/>
          </p:cNvPicPr>
          <p:nvPr/>
        </p:nvPicPr>
        <p:blipFill>
          <a:blip r:embed="rId12"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569142" y="4758628"/>
            <a:ext cx="1979928" cy="1979928"/>
          </a:xfrm>
          <a:prstGeom prst="rect">
            <a:avLst/>
          </a:prstGeom>
          <a:noFill/>
        </p:spPr>
      </p:pic>
      <p:sp>
        <p:nvSpPr>
          <p:cNvPr id="3" name="Подзаголовок 2"/>
          <p:cNvSpPr>
            <a:spLocks noGrp="1"/>
          </p:cNvSpPr>
          <p:nvPr>
            <p:ph type="subTitle" idx="1"/>
          </p:nvPr>
        </p:nvSpPr>
        <p:spPr>
          <a:xfrm>
            <a:off x="-1116632" y="332656"/>
            <a:ext cx="6400800" cy="1752600"/>
          </a:xfrm>
        </p:spPr>
        <p:txBody>
          <a:bodyPr>
            <a:normAutofit/>
          </a:bodyPr>
          <a:lstStyle/>
          <a:p>
            <a:r>
              <a:rPr lang="ru-RU" sz="2800" b="1" dirty="0" smtClean="0">
                <a:solidFill>
                  <a:schemeClr val="tx1"/>
                </a:solidFill>
                <a:latin typeface="Times New Roman" pitchFamily="18" charset="0"/>
                <a:cs typeface="Times New Roman" pitchFamily="18" charset="0"/>
              </a:rPr>
              <a:t>Русские композиторы </a:t>
            </a:r>
          </a:p>
          <a:p>
            <a:r>
              <a:rPr lang="ru-RU" sz="2800" b="1" dirty="0" smtClean="0">
                <a:solidFill>
                  <a:schemeClr val="tx1"/>
                </a:solidFill>
                <a:latin typeface="Times New Roman" pitchFamily="18" charset="0"/>
                <a:cs typeface="Times New Roman" pitchFamily="18" charset="0"/>
              </a:rPr>
              <a:t>детям</a:t>
            </a:r>
            <a:endParaRPr lang="ru-RU" sz="2800" b="1" dirty="0">
              <a:solidFill>
                <a:schemeClr val="tx1"/>
              </a:solidFill>
              <a:latin typeface="Times New Roman" pitchFamily="18" charset="0"/>
              <a:cs typeface="Times New Roman" pitchFamily="18" charset="0"/>
            </a:endParaRPr>
          </a:p>
        </p:txBody>
      </p:sp>
      <p:sp>
        <p:nvSpPr>
          <p:cNvPr id="24" name="Блок-схема: альтернативный процесс 23">
            <a:hlinkClick r:id="rId13" action="ppaction://hlinksldjump"/>
          </p:cNvPr>
          <p:cNvSpPr/>
          <p:nvPr/>
        </p:nvSpPr>
        <p:spPr>
          <a:xfrm>
            <a:off x="4716016" y="3789040"/>
            <a:ext cx="2016224" cy="504056"/>
          </a:xfrm>
          <a:prstGeom prst="flowChartAlternateProcess">
            <a:avLst/>
          </a:prstGeom>
          <a:solidFill>
            <a:schemeClr val="bg1"/>
          </a:solidFill>
          <a:ln>
            <a:solidFill>
              <a:srgbClr val="2311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338" name="Picture 2" descr="http://culturcenter.ru/wp-content/uploads/2019/10/%D0%9F%D1%80%D0%BE%D0%BA%D0%BE%D1%84%D1%8C%D0%B5%D0%B2.jpg">
            <a:hlinkClick r:id="rId13" action="ppaction://hlinksldjump"/>
          </p:cNvPr>
          <p:cNvPicPr>
            <a:picLocks noChangeAspect="1" noChangeArrowheads="1"/>
          </p:cNvPicPr>
          <p:nvPr/>
        </p:nvPicPr>
        <p:blipFill>
          <a:blip r:embed="rId14" cstate="print"/>
          <a:srcRect/>
          <a:stretch>
            <a:fillRect/>
          </a:stretch>
        </p:blipFill>
        <p:spPr bwMode="auto">
          <a:xfrm>
            <a:off x="6156176" y="2708920"/>
            <a:ext cx="1656184" cy="2004502"/>
          </a:xfrm>
          <a:prstGeom prst="ellipse">
            <a:avLst/>
          </a:prstGeom>
          <a:noFill/>
        </p:spPr>
      </p:pic>
      <p:sp>
        <p:nvSpPr>
          <p:cNvPr id="25" name="Заголовок 1"/>
          <p:cNvSpPr txBox="1">
            <a:spLocks/>
          </p:cNvSpPr>
          <p:nvPr/>
        </p:nvSpPr>
        <p:spPr>
          <a:xfrm>
            <a:off x="4427984" y="3717032"/>
            <a:ext cx="2086000" cy="648072"/>
          </a:xfrm>
          <a:prstGeom prst="rect">
            <a:avLst/>
          </a:prstGeom>
        </p:spPr>
        <p:txBody>
          <a:bodyPr vert="horz" lIns="91440" tIns="45720" rIns="91440" bIns="45720" rtlCol="0" anchor="ctr">
            <a:normAutofit/>
          </a:bodyPr>
          <a:lstStyle/>
          <a:p>
            <a:pPr lvl="0" algn="ctr">
              <a:spcBef>
                <a:spcPct val="0"/>
              </a:spcBef>
              <a:defRPr/>
            </a:pPr>
            <a:r>
              <a:rPr lang="ru-RU" sz="1600" b="1" dirty="0" smtClean="0"/>
              <a:t>С.С.Прокофьев</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0"/>
            <a:ext cx="9144000" cy="5373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альтернативный процесс 7"/>
          <p:cNvSpPr/>
          <p:nvPr/>
        </p:nvSpPr>
        <p:spPr>
          <a:xfrm>
            <a:off x="1259632" y="476672"/>
            <a:ext cx="7200800" cy="864096"/>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0" descr="https://dk-revda.ru/images/image/Otchet/Ubileinii/20_05_29_00005.jpg"/>
          <p:cNvPicPr>
            <a:picLocks noChangeAspect="1" noChangeArrowheads="1"/>
          </p:cNvPicPr>
          <p:nvPr/>
        </p:nvPicPr>
        <p:blipFill>
          <a:blip r:embed="rId2" cstate="print"/>
          <a:srcRect l="5556"/>
          <a:stretch>
            <a:fillRect/>
          </a:stretch>
        </p:blipFill>
        <p:spPr bwMode="auto">
          <a:xfrm>
            <a:off x="179512" y="260648"/>
            <a:ext cx="1835696" cy="2184185"/>
          </a:xfrm>
          <a:prstGeom prst="ellipse">
            <a:avLst/>
          </a:prstGeom>
          <a:noFill/>
          <a:ln w="28575">
            <a:solidFill>
              <a:schemeClr val="bg1"/>
            </a:solidFill>
          </a:ln>
        </p:spPr>
      </p:pic>
      <p:sp>
        <p:nvSpPr>
          <p:cNvPr id="2" name="Заголовок 1"/>
          <p:cNvSpPr>
            <a:spLocks noGrp="1"/>
          </p:cNvSpPr>
          <p:nvPr>
            <p:ph type="title"/>
          </p:nvPr>
        </p:nvSpPr>
        <p:spPr>
          <a:xfrm>
            <a:off x="914400" y="332656"/>
            <a:ext cx="8229600" cy="1143000"/>
          </a:xfrm>
        </p:spPr>
        <p:txBody>
          <a:bodyPr/>
          <a:lstStyle/>
          <a:p>
            <a:r>
              <a:rPr lang="ru-RU" b="1" dirty="0" smtClean="0"/>
              <a:t>Пётр Ильич Чайковский</a:t>
            </a:r>
            <a:endParaRPr lang="ru-RU" b="1" dirty="0"/>
          </a:p>
        </p:txBody>
      </p:sp>
      <p:sp>
        <p:nvSpPr>
          <p:cNvPr id="10" name="Прямоугольник с двумя скругленными соседними углами 9">
            <a:hlinkClick r:id="rId3" action="ppaction://hlinksldjump"/>
          </p:cNvPr>
          <p:cNvSpPr/>
          <p:nvPr/>
        </p:nvSpPr>
        <p:spPr>
          <a:xfrm rot="16200000">
            <a:off x="7218040" y="566936"/>
            <a:ext cx="792088" cy="3059832"/>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с двумя скругленными соседними углами 10">
            <a:hlinkClick r:id="rId4" action="ppaction://hlinksldjump"/>
          </p:cNvPr>
          <p:cNvSpPr/>
          <p:nvPr/>
        </p:nvSpPr>
        <p:spPr>
          <a:xfrm rot="5400000" flipH="1">
            <a:off x="845840" y="1791072"/>
            <a:ext cx="792088" cy="248376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6300192" y="1772816"/>
            <a:ext cx="5112568" cy="1008112"/>
          </a:xfrm>
        </p:spPr>
        <p:txBody>
          <a:bodyPr>
            <a:normAutofit/>
          </a:bodyPr>
          <a:lstStyle/>
          <a:p>
            <a:pPr>
              <a:buNone/>
            </a:pPr>
            <a:r>
              <a:rPr lang="ru-RU" sz="2800" b="1" dirty="0" smtClean="0">
                <a:hlinkClick r:id="rId3" action="ppaction://hlinksldjump"/>
              </a:rPr>
              <a:t>Биография</a:t>
            </a:r>
            <a:endParaRPr lang="ru-RU" sz="2800" b="1" dirty="0"/>
          </a:p>
        </p:txBody>
      </p:sp>
      <p:sp>
        <p:nvSpPr>
          <p:cNvPr id="12" name="Прямоугольник с двумя скругленными соседними углами 11">
            <a:hlinkClick r:id="rId5" action="ppaction://hlinksldjump"/>
          </p:cNvPr>
          <p:cNvSpPr/>
          <p:nvPr/>
        </p:nvSpPr>
        <p:spPr>
          <a:xfrm rot="16200000">
            <a:off x="7218040" y="2367136"/>
            <a:ext cx="792088" cy="3059832"/>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sp>
        <p:nvSpPr>
          <p:cNvPr id="13" name="Содержимое 2"/>
          <p:cNvSpPr txBox="1">
            <a:spLocks/>
          </p:cNvSpPr>
          <p:nvPr/>
        </p:nvSpPr>
        <p:spPr>
          <a:xfrm>
            <a:off x="899592" y="270892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4" action="ppaction://hlinksldjump"/>
              </a:rPr>
              <a:t>Музыка</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 name="Содержимое 2"/>
          <p:cNvSpPr txBox="1">
            <a:spLocks/>
          </p:cNvSpPr>
          <p:nvPr/>
        </p:nvSpPr>
        <p:spPr>
          <a:xfrm>
            <a:off x="6156176" y="3645024"/>
            <a:ext cx="5256584" cy="108012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6"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Прямоугольник с двумя скругленными соседними углами 14">
            <a:hlinkClick r:id="rId7" action="ppaction://hlinksldjump"/>
          </p:cNvPr>
          <p:cNvSpPr/>
          <p:nvPr/>
        </p:nvSpPr>
        <p:spPr>
          <a:xfrm rot="5400000" flipH="1">
            <a:off x="701824" y="3663280"/>
            <a:ext cx="864096" cy="226774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держимое 2"/>
          <p:cNvSpPr txBox="1">
            <a:spLocks/>
          </p:cNvSpPr>
          <p:nvPr/>
        </p:nvSpPr>
        <p:spPr>
          <a:xfrm>
            <a:off x="683568" y="450912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7" action="ppaction://hlinksldjump"/>
              </a:rPr>
              <a:t>Видео</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7" name="Picture 18" descr="https://yt3.ggpht.com/a/AATXAJw7L9ia1avnAeufzgMYerMrFUqfD56wFYfLbTOe=s900-c-k-c0xffffffff-no-rj-mo">
            <a:hlinkClick r:id="rId8" action="ppaction://hlinksldjump"/>
          </p:cNvPr>
          <p:cNvPicPr>
            <a:picLocks noChangeAspect="1" noChangeArrowheads="1"/>
          </p:cNvPicPr>
          <p:nvPr/>
        </p:nvPicPr>
        <p:blipFill>
          <a:blip r:embed="rId9"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3467307" y="2540331"/>
            <a:ext cx="1979928" cy="197992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0" y="0"/>
            <a:ext cx="4499992"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4427984" y="188640"/>
            <a:ext cx="4186808" cy="6408712"/>
          </a:xfrm>
        </p:spPr>
        <p:txBody>
          <a:bodyPr>
            <a:normAutofit fontScale="70000" lnSpcReduction="20000"/>
          </a:bodyPr>
          <a:lstStyle/>
          <a:p>
            <a:r>
              <a:rPr lang="ru-RU" b="1" dirty="0" smtClean="0"/>
              <a:t>По горизонтали</a:t>
            </a:r>
            <a:endParaRPr lang="ru-RU" dirty="0" smtClean="0"/>
          </a:p>
          <a:p>
            <a:r>
              <a:rPr lang="ru-RU" dirty="0" smtClean="0"/>
              <a:t>4. Когда мама и папа на работе .С кем оставляют ребёнка</a:t>
            </a:r>
          </a:p>
          <a:p>
            <a:r>
              <a:rPr lang="ru-RU" dirty="0" smtClean="0"/>
              <a:t>8. Прощание с кем-то навсегда</a:t>
            </a:r>
            <a:endParaRPr lang="en-US" dirty="0" smtClean="0"/>
          </a:p>
          <a:p>
            <a:pPr>
              <a:buNone/>
            </a:pPr>
            <a:r>
              <a:rPr lang="ru-RU" dirty="0" smtClean="0"/>
              <a:t> </a:t>
            </a:r>
          </a:p>
          <a:p>
            <a:r>
              <a:rPr lang="ru-RU" b="1" dirty="0" smtClean="0"/>
              <a:t>По вертикали</a:t>
            </a:r>
            <a:endParaRPr lang="ru-RU" dirty="0" smtClean="0"/>
          </a:p>
          <a:p>
            <a:r>
              <a:rPr lang="ru-RU" dirty="0" smtClean="0"/>
              <a:t>1. Только что купленная вещь она какая</a:t>
            </a:r>
          </a:p>
          <a:p>
            <a:r>
              <a:rPr lang="ru-RU" dirty="0" smtClean="0"/>
              <a:t>2. Есть папа, а есть ...</a:t>
            </a:r>
          </a:p>
          <a:p>
            <a:r>
              <a:rPr lang="ru-RU" dirty="0" smtClean="0"/>
              <a:t>3. Она очень злая и страшная .дружит с лешим</a:t>
            </a:r>
          </a:p>
          <a:p>
            <a:r>
              <a:rPr lang="ru-RU" dirty="0" smtClean="0"/>
              <a:t>5. У многих в детстве была деревянная </a:t>
            </a:r>
            <a:r>
              <a:rPr lang="ru-RU" dirty="0" err="1" smtClean="0"/>
              <a:t>качалка,и</a:t>
            </a:r>
            <a:r>
              <a:rPr lang="ru-RU" dirty="0" smtClean="0"/>
              <a:t> мы с ней что</a:t>
            </a:r>
          </a:p>
          <a:p>
            <a:r>
              <a:rPr lang="ru-RU" dirty="0" smtClean="0"/>
              <a:t>6. Когда идут строем, сделанные из дерева</a:t>
            </a:r>
          </a:p>
          <a:p>
            <a:r>
              <a:rPr lang="ru-RU" dirty="0" smtClean="0"/>
              <a:t>7. </a:t>
            </a:r>
            <a:r>
              <a:rPr lang="ru-RU" dirty="0" err="1" smtClean="0"/>
              <a:t>Грипп,орз,ангина</a:t>
            </a:r>
            <a:r>
              <a:rPr lang="ru-RU" dirty="0" smtClean="0"/>
              <a:t>- это</a:t>
            </a:r>
          </a:p>
          <a:p>
            <a:pPr>
              <a:buNone/>
            </a:pPr>
            <a:endParaRPr lang="ru-RU" dirty="0"/>
          </a:p>
        </p:txBody>
      </p:sp>
      <p:pic>
        <p:nvPicPr>
          <p:cNvPr id="512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44824"/>
            <a:ext cx="4067944" cy="6776145"/>
          </a:xfrm>
          <a:prstGeom prst="rect">
            <a:avLst/>
          </a:prstGeom>
          <a:noFill/>
          <a:ln w="9525">
            <a:noFill/>
            <a:miter lim="800000"/>
            <a:headEnd/>
            <a:tailEnd/>
          </a:ln>
        </p:spPr>
      </p:pic>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279786" y="5993786"/>
            <a:ext cx="815045" cy="81504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sp>
        <p:nvSpPr>
          <p:cNvPr id="4" name="Прямоугольник 3"/>
          <p:cNvSpPr/>
          <p:nvPr/>
        </p:nvSpPr>
        <p:spPr>
          <a:xfrm>
            <a:off x="0" y="6093296"/>
            <a:ext cx="9144000" cy="76470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p:cNvPicPr>
            <a:picLocks noChangeAspect="1" noChangeArrowheads="1"/>
          </p:cNvPicPr>
          <p:nvPr/>
        </p:nvPicPr>
        <p:blipFill>
          <a:blip r:embed="rId2" cstate="print"/>
          <a:srcRect/>
          <a:stretch>
            <a:fillRect/>
          </a:stretch>
        </p:blipFill>
        <p:spPr bwMode="auto">
          <a:xfrm>
            <a:off x="2555776" y="0"/>
            <a:ext cx="3635896" cy="6056464"/>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337629" y="6059642"/>
            <a:ext cx="752936" cy="75293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4499992"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467544" y="260648"/>
            <a:ext cx="2736304" cy="64807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79512" y="188640"/>
            <a:ext cx="3250704" cy="706090"/>
          </a:xfrm>
        </p:spPr>
        <p:txBody>
          <a:bodyPr>
            <a:normAutofit fontScale="90000"/>
          </a:bodyPr>
          <a:lstStyle/>
          <a:p>
            <a:r>
              <a:rPr lang="ru-RU" b="1" dirty="0" smtClean="0"/>
              <a:t>Биография</a:t>
            </a:r>
            <a:endParaRPr lang="ru-RU" b="1" dirty="0"/>
          </a:p>
        </p:txBody>
      </p:sp>
      <p:sp>
        <p:nvSpPr>
          <p:cNvPr id="3" name="Содержимое 2"/>
          <p:cNvSpPr>
            <a:spLocks noGrp="1"/>
          </p:cNvSpPr>
          <p:nvPr>
            <p:ph idx="1"/>
          </p:nvPr>
        </p:nvSpPr>
        <p:spPr>
          <a:xfrm>
            <a:off x="0" y="1052736"/>
            <a:ext cx="4067944" cy="5976664"/>
          </a:xfrm>
        </p:spPr>
        <p:txBody>
          <a:bodyPr>
            <a:normAutofit fontScale="85000" lnSpcReduction="20000"/>
          </a:bodyPr>
          <a:lstStyle/>
          <a:p>
            <a:pPr indent="12700">
              <a:buNone/>
            </a:pPr>
            <a:r>
              <a:rPr lang="ru-RU" sz="2400" dirty="0" smtClean="0"/>
              <a:t>Родился 7 мая 1840 г. в селении при </a:t>
            </a:r>
            <a:r>
              <a:rPr lang="ru-RU" sz="2400" dirty="0" err="1" smtClean="0"/>
              <a:t>Камско-Воткинском</a:t>
            </a:r>
            <a:r>
              <a:rPr lang="ru-RU" sz="2400" dirty="0" smtClean="0"/>
              <a:t> заводе (ныне город Воткинск, Удмуртия) в семье горного инженера. В 1850 г. семья переехала в Петербург, и Чайковский поступил в Училище правоведения, которое окончил в 1859 г. Он получил чин титулярного советника и место в Министерстве юстиции. Но любовь к музыке оказалась сильнее — в 1862 г. юноша сдал экзамены в только открывшуюся тогда Петербургскую консерваторию. В 1863 г. он оставил службу, а после окончания с серебряной медалью консерватории (1866 г.) был приглашён занять должность профессора в Московской консерватории.</a:t>
            </a:r>
          </a:p>
        </p:txBody>
      </p:sp>
      <p:sp>
        <p:nvSpPr>
          <p:cNvPr id="5" name="Содержимое 2"/>
          <p:cNvSpPr txBox="1">
            <a:spLocks/>
          </p:cNvSpPr>
          <p:nvPr/>
        </p:nvSpPr>
        <p:spPr>
          <a:xfrm>
            <a:off x="4355976" y="404664"/>
            <a:ext cx="4788024" cy="6048672"/>
          </a:xfrm>
          <a:prstGeom prst="rect">
            <a:avLst/>
          </a:prstGeom>
        </p:spPr>
        <p:txBody>
          <a:bodyPr vert="horz" lIns="91440" tIns="45720" rIns="91440" bIns="45720" rtlCol="0">
            <a:noAutofit/>
          </a:bodyPr>
          <a:lstStyle/>
          <a:p>
            <a:pPr marL="342900" lvl="0" indent="12700">
              <a:spcBef>
                <a:spcPct val="20000"/>
              </a:spcBef>
            </a:pPr>
            <a:r>
              <a:rPr lang="ru-RU" dirty="0" smtClean="0"/>
              <a:t>В 1866 г. Чайковский написал Первую симфонию («Зимние грёзы»), в 1869 г. — оперу «Воевода» и увертюру-фантазию «Ромео и Джульетта», в 1875 г. — знаменитый Первый фортепианный концерт, в 1876 г. — балет «Лебединое озеро». В конце 70-х гг. композитор пережил тяжёлый душевный кризис, связанный с неудачной женитьбой, в 1878 г. оставил преподавание. Тем не менее именно в этот год было создано одно из лучших его произведений — опера «Евгений Онегин» на сюжет А. С. Пушкина. Настоящей вершиной стала опера «Пиковая дама» (1890 г.), также на сюжет Пушкина. В 1891 г. Чайковский написал свою последнюю оперу «Иоланта». Сочинял он и музыку к балетам: «Спящая красавица», 1889 г.; «Щелкунчик», 1892 г. Взлёт Чайковского – симфониста явлен в его Шестой симфонии (1893 г.).</a:t>
            </a:r>
            <a:endParaRPr kumimoji="0" lang="ru-RU"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8197851" y="5990844"/>
            <a:ext cx="904334" cy="90433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46531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467544" y="260648"/>
            <a:ext cx="2736304" cy="64807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79512" y="188640"/>
            <a:ext cx="3250704" cy="706090"/>
          </a:xfrm>
        </p:spPr>
        <p:txBody>
          <a:bodyPr>
            <a:normAutofit fontScale="90000"/>
          </a:bodyPr>
          <a:lstStyle/>
          <a:p>
            <a:r>
              <a:rPr lang="ru-RU" b="1" dirty="0" smtClean="0"/>
              <a:t>Биография</a:t>
            </a:r>
            <a:endParaRPr lang="ru-RU" b="1" dirty="0"/>
          </a:p>
        </p:txBody>
      </p:sp>
      <p:pic>
        <p:nvPicPr>
          <p:cNvPr id="7"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732121" y="5467025"/>
            <a:ext cx="1400814" cy="1400814"/>
          </a:xfrm>
          <a:prstGeom prst="rect">
            <a:avLst/>
          </a:prstGeom>
          <a:noFill/>
        </p:spPr>
      </p:pic>
      <p:sp>
        <p:nvSpPr>
          <p:cNvPr id="8" name="Содержимое 7"/>
          <p:cNvSpPr>
            <a:spLocks noGrp="1"/>
          </p:cNvSpPr>
          <p:nvPr>
            <p:ph idx="1"/>
          </p:nvPr>
        </p:nvSpPr>
        <p:spPr>
          <a:xfrm>
            <a:off x="467544" y="1268760"/>
            <a:ext cx="8229600" cy="4896544"/>
          </a:xfrm>
        </p:spPr>
        <p:txBody>
          <a:bodyPr>
            <a:normAutofit fontScale="77500" lnSpcReduction="20000"/>
          </a:bodyPr>
          <a:lstStyle/>
          <a:p>
            <a:r>
              <a:rPr lang="ru-RU" dirty="0" smtClean="0"/>
              <a:t>Постоянно обращался композитор и к малым формам. Он автор 100 романсов, которые являются жемчужинами вокальной лирики, а также более чем 100 фортепианных пьес (в их числе циклы «Времена года», 1876 г., и «Детский альбом», 1878 г.). Творчество Чайковского было высоко оценено ещё при жизни — в 1885 г. он был избран директором Российского музыкального общества, в 1892 г. стал членом-корреспондентом французской Академии изящных искусств, в 1893 г. — почётным доктором Кембриджского университета.</a:t>
            </a:r>
          </a:p>
          <a:p>
            <a:r>
              <a:rPr lang="ru-RU" dirty="0" smtClean="0"/>
              <a:t> Последние годы жизни Пётр Ильич провёл в Клину под Москвой, где в 1892 г. приобрёл дом (с 1894 г. музей композитора). Скончался 6 ноября 1893 г. в Петербурге.</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0" y="404664"/>
            <a:ext cx="4139952" cy="936104"/>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556792" y="260648"/>
            <a:ext cx="8229600" cy="1143000"/>
          </a:xfrm>
        </p:spPr>
        <p:txBody>
          <a:bodyPr/>
          <a:lstStyle/>
          <a:p>
            <a:r>
              <a:rPr lang="ru-RU" b="1" dirty="0" smtClean="0"/>
              <a:t>Музыка</a:t>
            </a:r>
            <a:endParaRPr lang="ru-RU" b="1" dirty="0"/>
          </a:p>
        </p:txBody>
      </p:sp>
      <p:sp>
        <p:nvSpPr>
          <p:cNvPr id="5" name="Прямоугольник 4"/>
          <p:cNvSpPr/>
          <p:nvPr/>
        </p:nvSpPr>
        <p:spPr>
          <a:xfrm>
            <a:off x="0" y="4005064"/>
            <a:ext cx="9144000" cy="28529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900608" y="134076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Камаринская</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Заголовок 1"/>
          <p:cNvSpPr txBox="1">
            <a:spLocks/>
          </p:cNvSpPr>
          <p:nvPr/>
        </p:nvSpPr>
        <p:spPr>
          <a:xfrm>
            <a:off x="1547664" y="2636912"/>
            <a:ext cx="8229600" cy="11430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Похороны куклы</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3" name="Заголовок 1"/>
          <p:cNvSpPr txBox="1">
            <a:spLocks/>
          </p:cNvSpPr>
          <p:nvPr/>
        </p:nvSpPr>
        <p:spPr>
          <a:xfrm>
            <a:off x="1547664" y="3933056"/>
            <a:ext cx="7956376" cy="108012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3600" b="0" i="0" u="none" strike="noStrike" kern="1200" cap="none" spc="0" normalizeH="0" baseline="0" noProof="0" dirty="0" smtClean="0">
                <a:ln>
                  <a:noFill/>
                </a:ln>
                <a:solidFill>
                  <a:schemeClr val="tx1"/>
                </a:solidFill>
                <a:effectLst/>
                <a:uLnTx/>
                <a:uFillTx/>
                <a:latin typeface="+mj-lt"/>
                <a:ea typeface="+mj-ea"/>
                <a:cs typeface="+mj-cs"/>
              </a:rPr>
              <a:t>Марш</a:t>
            </a:r>
            <a:r>
              <a:rPr kumimoji="0" lang="ru-RU" sz="3600" b="0" i="0" u="none" strike="noStrike" kern="1200" cap="none" spc="0" normalizeH="0" noProof="0" dirty="0" smtClean="0">
                <a:ln>
                  <a:noFill/>
                </a:ln>
                <a:solidFill>
                  <a:schemeClr val="tx1"/>
                </a:solidFill>
                <a:effectLst/>
                <a:uLnTx/>
                <a:uFillTx/>
                <a:latin typeface="+mj-lt"/>
                <a:ea typeface="+mj-ea"/>
                <a:cs typeface="+mj-cs"/>
              </a:rPr>
              <a:t> из балета Щелкунчик</a:t>
            </a:r>
            <a:endParaRPr kumimoji="0" lang="ru-RU"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6" name="Заголовок 1"/>
          <p:cNvSpPr txBox="1">
            <a:spLocks/>
          </p:cNvSpPr>
          <p:nvPr/>
        </p:nvSpPr>
        <p:spPr>
          <a:xfrm>
            <a:off x="1403648" y="5301208"/>
            <a:ext cx="7956376" cy="1080120"/>
          </a:xfrm>
          <a:prstGeom prst="rect">
            <a:avLst/>
          </a:prstGeom>
        </p:spPr>
        <p:txBody>
          <a:bodyPr vert="horz" lIns="91440" tIns="45720" rIns="91440" bIns="45720" rtlCol="0" anchor="ctr">
            <a:normAutofit fontScale="85000" lnSpcReduction="100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Концерт для фортепиано с оркестром</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7" name="Picture 18" descr="https://yt3.ggpht.com/a/AATXAJw7L9ia1avnAeufzgMYerMrFUqfD56wFYfLbTOe=s900-c-k-c0xffffffff-no-rj-mo">
            <a:hlinkClick r:id="rId6" action="ppaction://hlinksldjump"/>
          </p:cNvPr>
          <p:cNvPicPr>
            <a:picLocks noChangeAspect="1" noChangeArrowheads="1"/>
          </p:cNvPicPr>
          <p:nvPr/>
        </p:nvPicPr>
        <p:blipFill>
          <a:blip r:embed="rId7"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683313" y="3948025"/>
            <a:ext cx="1579487" cy="1579487"/>
          </a:xfrm>
          <a:prstGeom prst="rect">
            <a:avLst/>
          </a:prstGeom>
          <a:noFill/>
        </p:spPr>
      </p:pic>
      <p:pic>
        <p:nvPicPr>
          <p:cNvPr id="19" name="Чайковский (Флиер) - 13. Камаринская_(Audio-VK4.ru).mp3">
            <a:hlinkClick r:id="" action="ppaction://media"/>
          </p:cNvPr>
          <p:cNvPicPr>
            <a:picLocks noRot="1" noChangeAspect="1"/>
          </p:cNvPicPr>
          <p:nvPr>
            <a:audioFile r:link="rId1"/>
          </p:nvPr>
        </p:nvPicPr>
        <p:blipFill>
          <a:blip r:embed="rId8" cstate="print"/>
          <a:stretch>
            <a:fillRect/>
          </a:stretch>
        </p:blipFill>
        <p:spPr>
          <a:xfrm>
            <a:off x="755576" y="1700808"/>
            <a:ext cx="576064" cy="576064"/>
          </a:xfrm>
          <a:prstGeom prst="rect">
            <a:avLst/>
          </a:prstGeom>
        </p:spPr>
      </p:pic>
      <p:pic>
        <p:nvPicPr>
          <p:cNvPr id="20" name="Чайковский (исп. Плетнёв) - 7. Похороны куклы_(Audio-VK4.ru).mp3">
            <a:hlinkClick r:id="" action="ppaction://media"/>
          </p:cNvPr>
          <p:cNvPicPr>
            <a:picLocks noRot="1" noChangeAspect="1"/>
          </p:cNvPicPr>
          <p:nvPr>
            <a:audioFile r:link="rId2"/>
          </p:nvPr>
        </p:nvPicPr>
        <p:blipFill>
          <a:blip r:embed="rId9" cstate="print"/>
          <a:stretch>
            <a:fillRect/>
          </a:stretch>
        </p:blipFill>
        <p:spPr>
          <a:xfrm>
            <a:off x="755576" y="2852936"/>
            <a:ext cx="576064" cy="576064"/>
          </a:xfrm>
          <a:prstGeom prst="rect">
            <a:avLst/>
          </a:prstGeom>
        </p:spPr>
      </p:pic>
      <p:pic>
        <p:nvPicPr>
          <p:cNvPr id="21" name="П.И. Чайковский - Концерт для фортепиано с оркестром №1 (www.hotplayer.ru).mp3">
            <a:hlinkClick r:id="" action="ppaction://media"/>
          </p:cNvPr>
          <p:cNvPicPr>
            <a:picLocks noRot="1" noChangeAspect="1"/>
          </p:cNvPicPr>
          <p:nvPr>
            <a:audioFile r:link="rId3"/>
          </p:nvPr>
        </p:nvPicPr>
        <p:blipFill>
          <a:blip r:embed="rId10" cstate="print"/>
          <a:stretch>
            <a:fillRect/>
          </a:stretch>
        </p:blipFill>
        <p:spPr>
          <a:xfrm>
            <a:off x="683568" y="5445224"/>
            <a:ext cx="728464" cy="728464"/>
          </a:xfrm>
          <a:prstGeom prst="rect">
            <a:avLst/>
          </a:prstGeom>
        </p:spPr>
      </p:pic>
      <p:pic>
        <p:nvPicPr>
          <p:cNvPr id="22" name="П.И. Чайковский - марш из балета Щелкунчик_(Audio-VK4.ru).mp3">
            <a:hlinkClick r:id="" action="ppaction://media"/>
          </p:cNvPr>
          <p:cNvPicPr>
            <a:picLocks noRot="1" noChangeAspect="1"/>
          </p:cNvPicPr>
          <p:nvPr>
            <a:audioFile r:link="rId4"/>
          </p:nvPr>
        </p:nvPicPr>
        <p:blipFill>
          <a:blip r:embed="rId11" cstate="print"/>
          <a:stretch>
            <a:fillRect/>
          </a:stretch>
        </p:blipFill>
        <p:spPr>
          <a:xfrm>
            <a:off x="611560" y="4149080"/>
            <a:ext cx="656456" cy="6564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20"/>
                                        </p:tgtEl>
                                      </p:cBhvr>
                                    </p:cmd>
                                  </p:childTnLst>
                                </p:cTn>
                              </p:par>
                            </p:childTnLst>
                          </p:cTn>
                        </p:par>
                      </p:childTnLst>
                    </p:cTn>
                  </p:par>
                  <p:par>
                    <p:cTn id="11" fill="hold">
                      <p:stCondLst>
                        <p:cond delay="indefinite"/>
                      </p:stCondLst>
                      <p:childTnLst>
                        <p:par>
                          <p:cTn id="12" fill="hold">
                            <p:stCondLst>
                              <p:cond delay="0"/>
                            </p:stCondLst>
                            <p:childTnLst>
                              <p:par>
                                <p:cTn id="13" presetID="3" presetClass="mediacall" presetSubtype="0" fill="hold" nodeType="clickEffect">
                                  <p:stCondLst>
                                    <p:cond delay="0"/>
                                  </p:stCondLst>
                                  <p:childTnLst>
                                    <p:cmd type="call" cmd="stop">
                                      <p:cBhvr>
                                        <p:cTn id="14" dur="1" fill="hold"/>
                                        <p:tgtEl>
                                          <p:spTgt spid="21"/>
                                        </p:tgtEl>
                                      </p:cBhvr>
                                    </p:cmd>
                                  </p:childTnLst>
                                </p:cTn>
                              </p:par>
                            </p:childTnLst>
                          </p:cTn>
                        </p:par>
                      </p:childTnLst>
                    </p:cTn>
                  </p:par>
                  <p:par>
                    <p:cTn id="15" fill="hold">
                      <p:stCondLst>
                        <p:cond delay="indefinite"/>
                      </p:stCondLst>
                      <p:childTnLst>
                        <p:par>
                          <p:cTn id="16" fill="hold">
                            <p:stCondLst>
                              <p:cond delay="0"/>
                            </p:stCondLst>
                            <p:childTnLst>
                              <p:par>
                                <p:cTn id="17" presetID="3" presetClass="mediacall" presetSubtype="0" fill="hold" nodeType="clickEffect">
                                  <p:stCondLst>
                                    <p:cond delay="0"/>
                                  </p:stCondLst>
                                  <p:childTnLst>
                                    <p:cmd type="call" cmd="stop">
                                      <p:cBhvr>
                                        <p:cTn id="18"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19"/>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39056" fill="hold"/>
                                        <p:tgtEl>
                                          <p:spTgt spid="19"/>
                                        </p:tgtEl>
                                      </p:cBhvr>
                                    </p:cmd>
                                  </p:childTnLst>
                                </p:cTn>
                              </p:par>
                            </p:childTnLst>
                          </p:cTn>
                        </p:par>
                      </p:childTnLst>
                    </p:cTn>
                  </p:par>
                </p:childTnLst>
              </p:cTn>
              <p:nextCondLst>
                <p:cond evt="onClick" delay="0">
                  <p:tgtEl>
                    <p:spTgt spid="19"/>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seq concurrent="1" nextAc="seek">
              <p:cTn id="25" restart="whenNotActive" fill="hold" evtFilter="cancelBubble" nodeType="interactiveSeq">
                <p:stCondLst>
                  <p:cond evt="onClick" delay="0">
                    <p:tgtEl>
                      <p:spTgt spid="20"/>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19424" fill="hold"/>
                                        <p:tgtEl>
                                          <p:spTgt spid="20"/>
                                        </p:tgtEl>
                                      </p:cBhvr>
                                    </p:cmd>
                                  </p:childTnLst>
                                </p:cTn>
                              </p:par>
                            </p:childTnLst>
                          </p:cTn>
                        </p:par>
                      </p:childTnLst>
                    </p:cTn>
                  </p:par>
                </p:childTnLst>
              </p:cTn>
              <p:nextCondLst>
                <p:cond evt="onClick" delay="0">
                  <p:tgtEl>
                    <p:spTgt spid="20"/>
                  </p:tgtEl>
                </p:cond>
              </p:nextCondLst>
            </p:seq>
            <p:audio>
              <p:cMediaNode>
                <p:cTn id="30"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seq concurrent="1" nextAc="seek">
              <p:cTn id="31" restart="whenNotActive" fill="hold" evtFilter="cancelBubble" nodeType="interactiveSeq">
                <p:stCondLst>
                  <p:cond evt="onClick" delay="0">
                    <p:tgtEl>
                      <p:spTgt spid="2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200844" fill="hold"/>
                                        <p:tgtEl>
                                          <p:spTgt spid="21"/>
                                        </p:tgtEl>
                                      </p:cBhvr>
                                    </p:cmd>
                                  </p:childTnLst>
                                </p:cTn>
                              </p:par>
                            </p:childTnLst>
                          </p:cTn>
                        </p:par>
                      </p:childTnLst>
                    </p:cTn>
                  </p:par>
                </p:childTnLst>
              </p:cTn>
              <p:nextCondLst>
                <p:cond evt="onClick" delay="0">
                  <p:tgtEl>
                    <p:spTgt spid="21"/>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seq concurrent="1" nextAc="seek">
              <p:cTn id="37" restart="whenNotActive" fill="hold" evtFilter="cancelBubble" nodeType="interactiveSeq">
                <p:stCondLst>
                  <p:cond evt="onClick" delay="0">
                    <p:tgtEl>
                      <p:spTgt spid="22"/>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58609" fill="hold"/>
                                        <p:tgtEl>
                                          <p:spTgt spid="22"/>
                                        </p:tgtEl>
                                      </p:cBhvr>
                                    </p:cmd>
                                  </p:childTnLst>
                                </p:cTn>
                              </p:par>
                            </p:childTnLst>
                          </p:cTn>
                        </p:par>
                      </p:childTnLst>
                    </p:cTn>
                  </p:par>
                </p:childTnLst>
              </p:cTn>
              <p:nextCondLst>
                <p:cond evt="onClick" delay="0">
                  <p:tgtEl>
                    <p:spTgt spid="22"/>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2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0" y="476672"/>
            <a:ext cx="2411760" cy="79208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916832" y="260648"/>
            <a:ext cx="8229600" cy="1143000"/>
          </a:xfrm>
        </p:spPr>
        <p:txBody>
          <a:bodyPr/>
          <a:lstStyle/>
          <a:p>
            <a:r>
              <a:rPr lang="ru-RU" dirty="0" smtClean="0"/>
              <a:t>Видео</a:t>
            </a:r>
            <a:endParaRPr lang="ru-RU" dirty="0"/>
          </a:p>
        </p:txBody>
      </p:sp>
      <p:sp>
        <p:nvSpPr>
          <p:cNvPr id="5" name="Прямоугольник 4"/>
          <p:cNvSpPr/>
          <p:nvPr/>
        </p:nvSpPr>
        <p:spPr>
          <a:xfrm>
            <a:off x="0" y="6021288"/>
            <a:ext cx="9144000" cy="8367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pic>
        <p:nvPicPr>
          <p:cNvPr id="10" name="Мультфильмы  Детский альбом.mp4">
            <a:hlinkClick r:id="" action="ppaction://media"/>
          </p:cNvPr>
          <p:cNvPicPr>
            <a:picLocks noGrp="1" noRot="1" noChangeAspect="1"/>
          </p:cNvPicPr>
          <p:nvPr>
            <p:ph idx="1"/>
            <a:videoFile r:link="rId1"/>
          </p:nvPr>
        </p:nvPicPr>
        <p:blipFill>
          <a:blip r:embed="rId5" cstate="print"/>
          <a:stretch>
            <a:fillRect/>
          </a:stretch>
        </p:blipFill>
        <p:spPr>
          <a:xfrm>
            <a:off x="1763688" y="1412776"/>
            <a:ext cx="5715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a:hlinkClick r:id="rId2" action="ppaction://hlinksldjump"/>
          </p:cNvPr>
          <p:cNvSpPr/>
          <p:nvPr/>
        </p:nvSpPr>
        <p:spPr>
          <a:xfrm rot="5400000" flipH="1">
            <a:off x="4535996" y="3176972"/>
            <a:ext cx="864096" cy="2088232"/>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a:hlinkClick r:id="rId3" action="ppaction://hlinksldjump"/>
          </p:cNvPr>
          <p:cNvSpPr/>
          <p:nvPr/>
        </p:nvSpPr>
        <p:spPr>
          <a:xfrm rot="5400000" flipH="1">
            <a:off x="2447764" y="4113076"/>
            <a:ext cx="864096" cy="2088232"/>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0" y="0"/>
            <a:ext cx="9144000" cy="2636912"/>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альтернативный процесс 7"/>
          <p:cNvSpPr/>
          <p:nvPr/>
        </p:nvSpPr>
        <p:spPr>
          <a:xfrm>
            <a:off x="323528" y="476672"/>
            <a:ext cx="7200800" cy="864096"/>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324544" y="332656"/>
            <a:ext cx="8229600" cy="1143000"/>
          </a:xfrm>
        </p:spPr>
        <p:txBody>
          <a:bodyPr>
            <a:normAutofit/>
          </a:bodyPr>
          <a:lstStyle/>
          <a:p>
            <a:r>
              <a:rPr lang="ru-RU" sz="3600" b="1" dirty="0" smtClean="0"/>
              <a:t>Модест Петрович Мусоргский</a:t>
            </a:r>
            <a:endParaRPr lang="ru-RU" sz="3600" b="1" dirty="0"/>
          </a:p>
        </p:txBody>
      </p:sp>
      <p:sp>
        <p:nvSpPr>
          <p:cNvPr id="10" name="Скругленный прямоугольник 9">
            <a:hlinkClick r:id="rId4" action="ppaction://hlinksldjump"/>
          </p:cNvPr>
          <p:cNvSpPr/>
          <p:nvPr/>
        </p:nvSpPr>
        <p:spPr>
          <a:xfrm rot="16200000">
            <a:off x="6966012" y="1899084"/>
            <a:ext cx="792088" cy="2843808"/>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6300192" y="3068960"/>
            <a:ext cx="5112568" cy="1008112"/>
          </a:xfrm>
        </p:spPr>
        <p:txBody>
          <a:bodyPr>
            <a:normAutofit/>
          </a:bodyPr>
          <a:lstStyle/>
          <a:p>
            <a:pPr>
              <a:buNone/>
            </a:pPr>
            <a:r>
              <a:rPr lang="ru-RU" sz="2800" b="1" dirty="0" smtClean="0">
                <a:hlinkClick r:id="rId4" action="ppaction://hlinksldjump"/>
              </a:rPr>
              <a:t>Биография</a:t>
            </a:r>
            <a:endParaRPr lang="ru-RU" sz="2800" b="1" dirty="0"/>
          </a:p>
        </p:txBody>
      </p:sp>
      <p:sp>
        <p:nvSpPr>
          <p:cNvPr id="13" name="Содержимое 2"/>
          <p:cNvSpPr txBox="1">
            <a:spLocks/>
          </p:cNvSpPr>
          <p:nvPr/>
        </p:nvSpPr>
        <p:spPr>
          <a:xfrm>
            <a:off x="2123728" y="486916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3" action="ppaction://hlinksldjump"/>
              </a:rPr>
              <a:t>Музыка</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 name="Содержимое 2"/>
          <p:cNvSpPr txBox="1">
            <a:spLocks/>
          </p:cNvSpPr>
          <p:nvPr/>
        </p:nvSpPr>
        <p:spPr>
          <a:xfrm>
            <a:off x="4067944" y="3861048"/>
            <a:ext cx="5256584" cy="115212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2"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Скругленный прямоугольник 14">
            <a:hlinkClick r:id="rId5" action="ppaction://hlinksldjump"/>
          </p:cNvPr>
          <p:cNvSpPr/>
          <p:nvPr/>
        </p:nvSpPr>
        <p:spPr>
          <a:xfrm rot="5400000" flipH="1">
            <a:off x="791580" y="5121188"/>
            <a:ext cx="864096" cy="2088232"/>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держимое 2"/>
          <p:cNvSpPr txBox="1">
            <a:spLocks/>
          </p:cNvSpPr>
          <p:nvPr/>
        </p:nvSpPr>
        <p:spPr>
          <a:xfrm>
            <a:off x="467544" y="5849888"/>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5" action="ppaction://hlinksldjump"/>
              </a:rPr>
              <a:t>Видео</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7" name="Picture 8" descr="https://www.pravmir.ru/wp-content/uploads/2012/02/12111309.jpeg"/>
          <p:cNvPicPr>
            <a:picLocks noChangeAspect="1" noChangeArrowheads="1"/>
          </p:cNvPicPr>
          <p:nvPr/>
        </p:nvPicPr>
        <p:blipFill>
          <a:blip r:embed="rId6" cstate="print"/>
          <a:srcRect/>
          <a:stretch>
            <a:fillRect/>
          </a:stretch>
        </p:blipFill>
        <p:spPr bwMode="auto">
          <a:xfrm flipH="1">
            <a:off x="6948264" y="260648"/>
            <a:ext cx="1944216" cy="2286651"/>
          </a:xfrm>
          <a:prstGeom prst="ellipse">
            <a:avLst/>
          </a:prstGeom>
          <a:noFill/>
          <a:ln w="28575">
            <a:solidFill>
              <a:schemeClr val="bg1"/>
            </a:solidFill>
          </a:ln>
        </p:spPr>
      </p:pic>
      <p:pic>
        <p:nvPicPr>
          <p:cNvPr id="20"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044630" y="4758630"/>
            <a:ext cx="1979928" cy="197992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179512" y="188640"/>
            <a:ext cx="3168352" cy="64807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756592" y="0"/>
            <a:ext cx="5040560" cy="980728"/>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0" y="836712"/>
            <a:ext cx="8640960" cy="5040560"/>
          </a:xfrm>
        </p:spPr>
        <p:txBody>
          <a:bodyPr>
            <a:noAutofit/>
          </a:bodyPr>
          <a:lstStyle/>
          <a:p>
            <a:r>
              <a:rPr lang="ru-RU" sz="2000" dirty="0" smtClean="0"/>
              <a:t>Родился 21 марта 1839 г. в селе Кареве </a:t>
            </a:r>
            <a:r>
              <a:rPr lang="ru-RU" sz="2000" dirty="0" err="1" smtClean="0"/>
              <a:t>Торопецкого</a:t>
            </a:r>
            <a:r>
              <a:rPr lang="ru-RU" sz="2000" dirty="0" smtClean="0"/>
              <a:t> уезда Псковской губернии (ныне в Тверской области) в дворянской семье. В детстве занимался музыкой под руководством матери. Образование получил в Петропавловской школе в Петербурге (1851 г.), подготовительном пансионе Комарова (1852 г.) и Школе гвардейских подпрапорщиков и кавалерийских юнкеров (1856 г.). </a:t>
            </a:r>
          </a:p>
          <a:p>
            <a:r>
              <a:rPr lang="ru-RU" sz="2000" dirty="0" smtClean="0"/>
              <a:t>В 1856 г. начал службу в лейб-гвардии Преображенском полку. Одновременно брал уроки фортепианной игры у пианиста А. А. </a:t>
            </a:r>
            <a:r>
              <a:rPr lang="ru-RU" sz="2000" dirty="0" err="1" smtClean="0"/>
              <a:t>Герке</a:t>
            </a:r>
            <a:r>
              <a:rPr lang="ru-RU" sz="2000" dirty="0" smtClean="0"/>
              <a:t>. Тогда же познакомился с А С. Даргомыжским и М. А. </a:t>
            </a:r>
            <a:r>
              <a:rPr lang="ru-RU" sz="2000" dirty="0" err="1" smtClean="0"/>
              <a:t>Балакиревым</a:t>
            </a:r>
            <a:r>
              <a:rPr lang="ru-RU" sz="2000" dirty="0" smtClean="0"/>
              <a:t>, с помощью которого изучил теорию музыки и композиции. Вскоре Мусоргский стал постоянным участником собраний музыкальной группы «Могучая кучка». </a:t>
            </a:r>
          </a:p>
          <a:p>
            <a:r>
              <a:rPr lang="ru-RU" sz="2000" dirty="0" smtClean="0"/>
              <a:t>В 1858 г. он вышел в отставку в чине прапорщика, чтобы уже всецело посвятить себя музыке. В 1867 г. написана симфоническая картина «Ночь на Лысой горе». К 1868 г. Мусоргский создал романсы на стихи Н. А. Некрасова и А. Н. Островского, а также на собственные тексты. По совету литературоведа В. В. Никольского композитор приступил к работе над оперой на сюжет поэмы А. С. Пушкина «Борис Годунов» по собственному либретто.</a:t>
            </a:r>
            <a:endParaRPr lang="ru-RU" sz="2000"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234111" y="5773337"/>
            <a:ext cx="1022952" cy="102295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64088" y="0"/>
            <a:ext cx="3779912" cy="6858000"/>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179512" y="188640"/>
            <a:ext cx="3168352" cy="64807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756592" y="0"/>
            <a:ext cx="5040560" cy="692696"/>
          </a:xfrm>
        </p:spPr>
        <p:txBody>
          <a:bodyPr>
            <a:normAutofit fontScale="90000"/>
          </a:bodyPr>
          <a:lstStyle/>
          <a:p>
            <a:r>
              <a:rPr lang="ru-RU" b="1" dirty="0" smtClean="0"/>
              <a:t>Биография</a:t>
            </a:r>
            <a:endParaRPr lang="ru-RU" b="1" dirty="0"/>
          </a:p>
        </p:txBody>
      </p:sp>
      <p:sp>
        <p:nvSpPr>
          <p:cNvPr id="3" name="Содержимое 2"/>
          <p:cNvSpPr>
            <a:spLocks noGrp="1"/>
          </p:cNvSpPr>
          <p:nvPr>
            <p:ph idx="1"/>
          </p:nvPr>
        </p:nvSpPr>
        <p:spPr>
          <a:xfrm>
            <a:off x="-324544" y="548680"/>
            <a:ext cx="5688632" cy="6309320"/>
          </a:xfrm>
        </p:spPr>
        <p:txBody>
          <a:bodyPr>
            <a:noAutofit/>
          </a:bodyPr>
          <a:lstStyle/>
          <a:p>
            <a:r>
              <a:rPr lang="ru-RU" sz="1800" dirty="0" smtClean="0"/>
              <a:t>В 1874 г. премьера «Бориса Годунова» состоялась на сцене </a:t>
            </a:r>
            <a:r>
              <a:rPr lang="ru-RU" sz="1800" dirty="0" err="1" smtClean="0"/>
              <a:t>Мариинского</a:t>
            </a:r>
            <a:r>
              <a:rPr lang="ru-RU" sz="1800" dirty="0" smtClean="0"/>
              <a:t> театра в Петербурге; опера имела большой успех. Это было торжеством всей «Могучей кучки», именно в этой опере Мусоргский особенно ярко воплотил основные идеи членов кружка. Центральная партия Бориса была любимой в репертуаре Ф. И. Шаляпина. В 1872 г. Мусоргский написал свой первый вокальный цикл «Детская», для которого сам сочинил текст. В 1873 г. он начал работу над «народной музыкальной драмой» «</a:t>
            </a:r>
            <a:r>
              <a:rPr lang="ru-RU" sz="1800" dirty="0" err="1" smtClean="0"/>
              <a:t>Хованщина</a:t>
            </a:r>
            <a:r>
              <a:rPr lang="ru-RU" sz="1800" dirty="0" smtClean="0"/>
              <a:t>» на сюжет, предложенный критиком В. В. Стасовым. Вчерне опера была закончена летом 1880 г., но лишь после смерти Мусоргского окончательно дописана и инструментована Н. А. Римским-Корсаковым. В 1874 г. Мусоргский написал десять музыкальных иллюстраций к акварельным рисункам художника В. Е. Гартмана «Картинки с выставки» — виртуозные пьесы для фортепиано. Через год он начал работу над вокальным циклом «Песни и пляски смерти» (на стихи А. А. </a:t>
            </a:r>
            <a:r>
              <a:rPr lang="ru-RU" sz="1800" dirty="0" err="1" smtClean="0"/>
              <a:t>ГоленищеваКутузова</a:t>
            </a:r>
            <a:r>
              <a:rPr lang="ru-RU" sz="1800" dirty="0" smtClean="0"/>
              <a:t>), который завершил в 1877 г.</a:t>
            </a:r>
            <a:endParaRPr lang="ru-RU" sz="1800"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059337" y="5773337"/>
            <a:ext cx="1022952" cy="1022952"/>
          </a:xfrm>
          <a:prstGeom prst="rect">
            <a:avLst/>
          </a:prstGeom>
          <a:noFill/>
        </p:spPr>
      </p:pic>
      <p:sp>
        <p:nvSpPr>
          <p:cNvPr id="7" name="Содержимое 2"/>
          <p:cNvSpPr txBox="1">
            <a:spLocks/>
          </p:cNvSpPr>
          <p:nvPr/>
        </p:nvSpPr>
        <p:spPr>
          <a:xfrm>
            <a:off x="5436096" y="836712"/>
            <a:ext cx="3707904" cy="6309320"/>
          </a:xfrm>
          <a:prstGeom prst="rect">
            <a:avLst/>
          </a:prstGeom>
        </p:spPr>
        <p:txBody>
          <a:bodyPr vert="horz" lIns="91440" tIns="45720" rIns="91440" bIns="45720" rtlCol="0">
            <a:noAutofit/>
          </a:bodyPr>
          <a:lstStyle/>
          <a:p>
            <a:pPr marL="342900" lvl="0" indent="12700">
              <a:spcBef>
                <a:spcPct val="20000"/>
              </a:spcBef>
            </a:pPr>
            <a:r>
              <a:rPr lang="ru-RU" dirty="0" smtClean="0"/>
              <a:t>В 1876 г. Мусоргский задумал новую лирико-комедийную оперу «</a:t>
            </a:r>
            <a:r>
              <a:rPr lang="ru-RU" dirty="0" err="1" smtClean="0"/>
              <a:t>Сорочинская</a:t>
            </a:r>
            <a:r>
              <a:rPr lang="ru-RU" dirty="0" smtClean="0"/>
              <a:t> ярмарка» на сюжет повести Н. В. Гоголя. Над ней он работал до конца жизни, но закончить её так и не успел (опера закончена Ц. А. Кюи). </a:t>
            </a:r>
          </a:p>
          <a:p>
            <a:pPr marL="342900" lvl="0" indent="12700">
              <a:spcBef>
                <a:spcPct val="20000"/>
              </a:spcBef>
            </a:pPr>
            <a:r>
              <a:rPr lang="ru-RU" dirty="0" smtClean="0"/>
              <a:t>В 1879 г. тяжёлое материальное положение заставило Мусоргского вновь поступить на службу в ревизионную комиссию Государственного контроля, где он прослужил до самой смерти. Умер 28 марта 1881 г. в Петербурге, находясь в полной нищете.</a:t>
            </a:r>
            <a:endParaRPr kumimoji="0" lang="ru-RU"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0"/>
            <a:ext cx="9144000" cy="5373216"/>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альтернативный процесс 7"/>
          <p:cNvSpPr/>
          <p:nvPr/>
        </p:nvSpPr>
        <p:spPr>
          <a:xfrm>
            <a:off x="395536" y="476672"/>
            <a:ext cx="7200800" cy="864096"/>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540568" y="332656"/>
            <a:ext cx="8229600" cy="1143000"/>
          </a:xfrm>
        </p:spPr>
        <p:txBody>
          <a:bodyPr/>
          <a:lstStyle/>
          <a:p>
            <a:r>
              <a:rPr lang="ru-RU" b="1" dirty="0" smtClean="0"/>
              <a:t>Михаил Иванович Глинка</a:t>
            </a:r>
            <a:endParaRPr lang="ru-RU" b="1" dirty="0"/>
          </a:p>
        </p:txBody>
      </p:sp>
      <p:sp>
        <p:nvSpPr>
          <p:cNvPr id="10" name="Прямоугольник с двумя скругленными соседними углами 9">
            <a:hlinkClick r:id="rId2" action="ppaction://hlinksldjump"/>
          </p:cNvPr>
          <p:cNvSpPr/>
          <p:nvPr/>
        </p:nvSpPr>
        <p:spPr>
          <a:xfrm rot="16200000">
            <a:off x="7218040" y="1863080"/>
            <a:ext cx="792088" cy="3059832"/>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с двумя скругленными соседними углами 10">
            <a:hlinkClick r:id="rId3" action="ppaction://hlinksldjump"/>
          </p:cNvPr>
          <p:cNvSpPr/>
          <p:nvPr/>
        </p:nvSpPr>
        <p:spPr>
          <a:xfrm rot="5400000" flipH="1">
            <a:off x="845840" y="1215008"/>
            <a:ext cx="792088" cy="248376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6372200" y="3140968"/>
            <a:ext cx="5112568" cy="1008112"/>
          </a:xfrm>
        </p:spPr>
        <p:txBody>
          <a:bodyPr>
            <a:normAutofit/>
          </a:bodyPr>
          <a:lstStyle/>
          <a:p>
            <a:pPr>
              <a:buNone/>
            </a:pPr>
            <a:r>
              <a:rPr lang="ru-RU" sz="2800" b="1" dirty="0" smtClean="0">
                <a:hlinkClick r:id="rId2" action="ppaction://hlinksldjump"/>
              </a:rPr>
              <a:t>Биография</a:t>
            </a:r>
            <a:endParaRPr lang="ru-RU" sz="2800" b="1" dirty="0"/>
          </a:p>
        </p:txBody>
      </p:sp>
      <p:sp>
        <p:nvSpPr>
          <p:cNvPr id="12" name="Прямоугольник с двумя скругленными соседними углами 11">
            <a:hlinkClick r:id="rId4" action="ppaction://hlinksldjump"/>
          </p:cNvPr>
          <p:cNvSpPr/>
          <p:nvPr/>
        </p:nvSpPr>
        <p:spPr>
          <a:xfrm rot="16200000">
            <a:off x="7218040" y="3231232"/>
            <a:ext cx="792088" cy="3059832"/>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sp>
        <p:nvSpPr>
          <p:cNvPr id="13" name="Содержимое 2"/>
          <p:cNvSpPr txBox="1">
            <a:spLocks/>
          </p:cNvSpPr>
          <p:nvPr/>
        </p:nvSpPr>
        <p:spPr>
          <a:xfrm>
            <a:off x="539552" y="2204864"/>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effectLst/>
                <a:uLnTx/>
                <a:uFillTx/>
                <a:latin typeface="+mn-lt"/>
                <a:ea typeface="+mn-ea"/>
                <a:cs typeface="+mn-cs"/>
                <a:hlinkClick r:id="rId3" action="ppaction://hlinksldjump"/>
              </a:rPr>
              <a:t>Музыка</a:t>
            </a:r>
            <a:endParaRPr kumimoji="0" lang="ru-RU" sz="2800" b="1" i="0" u="none" strike="noStrike" kern="1200" cap="none" spc="0" normalizeH="0" baseline="0" noProof="0" dirty="0" smtClean="0">
              <a:ln>
                <a:noFill/>
              </a:ln>
              <a:effectLst/>
              <a:uLnTx/>
              <a:uFillTx/>
              <a:latin typeface="+mn-lt"/>
              <a:ea typeface="+mn-ea"/>
              <a:cs typeface="+mn-cs"/>
            </a:endParaRPr>
          </a:p>
        </p:txBody>
      </p:sp>
      <p:sp>
        <p:nvSpPr>
          <p:cNvPr id="14" name="Содержимое 2"/>
          <p:cNvSpPr txBox="1">
            <a:spLocks/>
          </p:cNvSpPr>
          <p:nvPr/>
        </p:nvSpPr>
        <p:spPr>
          <a:xfrm>
            <a:off x="6300192" y="4509120"/>
            <a:ext cx="5256584" cy="108012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4"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Прямоугольник с двумя скругленными соседними углами 14">
            <a:hlinkClick r:id="rId5" action="ppaction://hlinksldjump"/>
          </p:cNvPr>
          <p:cNvSpPr/>
          <p:nvPr/>
        </p:nvSpPr>
        <p:spPr>
          <a:xfrm rot="5400000" flipH="1">
            <a:off x="701824" y="3663280"/>
            <a:ext cx="864096" cy="2267744"/>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держимое 2"/>
          <p:cNvSpPr txBox="1">
            <a:spLocks/>
          </p:cNvSpPr>
          <p:nvPr/>
        </p:nvSpPr>
        <p:spPr>
          <a:xfrm>
            <a:off x="467544" y="450912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effectLst/>
                <a:uLnTx/>
                <a:uFillTx/>
                <a:latin typeface="+mn-lt"/>
                <a:ea typeface="+mn-ea"/>
                <a:cs typeface="+mn-cs"/>
                <a:hlinkClick r:id="rId5" action="ppaction://hlinksldjump"/>
              </a:rPr>
              <a:t>Видео</a:t>
            </a:r>
            <a:endParaRPr kumimoji="0" lang="ru-RU" sz="2800" b="1" i="0" u="none" strike="noStrike" kern="1200" cap="none" spc="0" normalizeH="0" baseline="0" noProof="0" dirty="0" smtClean="0">
              <a:ln>
                <a:noFill/>
              </a:ln>
              <a:effectLst/>
              <a:uLnTx/>
              <a:uFillTx/>
              <a:latin typeface="+mn-lt"/>
              <a:ea typeface="+mn-ea"/>
              <a:cs typeface="+mn-cs"/>
            </a:endParaRPr>
          </a:p>
        </p:txBody>
      </p:sp>
      <p:pic>
        <p:nvPicPr>
          <p:cNvPr id="22" name="Picture 12" descr="https://www.mariinsky.ru/images/cms/data/concerts900/composers/xglinka.jpg.pagespeed.ic.tGPel_zZym.jpg"/>
          <p:cNvPicPr>
            <a:picLocks noChangeAspect="1" noChangeArrowheads="1"/>
          </p:cNvPicPr>
          <p:nvPr/>
        </p:nvPicPr>
        <p:blipFill>
          <a:blip r:embed="rId6" cstate="print"/>
          <a:srcRect l="25044" r="26671" b="5980"/>
          <a:stretch>
            <a:fillRect/>
          </a:stretch>
        </p:blipFill>
        <p:spPr bwMode="auto">
          <a:xfrm>
            <a:off x="6732240" y="260648"/>
            <a:ext cx="2088232" cy="2632988"/>
          </a:xfrm>
          <a:prstGeom prst="ellipse">
            <a:avLst/>
          </a:prstGeom>
          <a:noFill/>
          <a:ln w="28575">
            <a:solidFill>
              <a:schemeClr val="bg1"/>
            </a:solidFill>
          </a:ln>
        </p:spPr>
      </p:pic>
      <p:pic>
        <p:nvPicPr>
          <p:cNvPr id="17"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3179275" y="2396315"/>
            <a:ext cx="1979928" cy="197992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5364088" cy="6858000"/>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5364088" y="188640"/>
            <a:ext cx="3779912" cy="6669360"/>
          </a:xfrm>
        </p:spPr>
        <p:txBody>
          <a:bodyPr>
            <a:normAutofit fontScale="55000" lnSpcReduction="20000"/>
          </a:bodyPr>
          <a:lstStyle/>
          <a:p>
            <a:r>
              <a:rPr lang="ru-RU" sz="3400" b="1" dirty="0" smtClean="0"/>
              <a:t>По горизонтали</a:t>
            </a:r>
            <a:endParaRPr lang="ru-RU" sz="3400" dirty="0" smtClean="0"/>
          </a:p>
          <a:p>
            <a:r>
              <a:rPr lang="ru-RU" sz="3400" dirty="0" smtClean="0"/>
              <a:t>2. Что произошло в 1981 году</a:t>
            </a:r>
          </a:p>
          <a:p>
            <a:r>
              <a:rPr lang="ru-RU" sz="3400" dirty="0" smtClean="0"/>
              <a:t>5. Во сколько лет отдали Модеста в юнкерскую школу</a:t>
            </a:r>
          </a:p>
          <a:p>
            <a:r>
              <a:rPr lang="ru-RU" sz="3400" dirty="0" smtClean="0"/>
              <a:t>9. Кто дал первые музыкальные знания М.П. Мусоргскому</a:t>
            </a:r>
          </a:p>
          <a:p>
            <a:r>
              <a:rPr lang="ru-RU" sz="3400" dirty="0" smtClean="0"/>
              <a:t>10. В какие школы отдавали дворяне своей сыновей</a:t>
            </a:r>
          </a:p>
          <a:p>
            <a:pPr>
              <a:buNone/>
            </a:pPr>
            <a:r>
              <a:rPr lang="ru-RU" sz="3400" dirty="0" smtClean="0"/>
              <a:t> </a:t>
            </a:r>
          </a:p>
          <a:p>
            <a:r>
              <a:rPr lang="ru-RU" sz="3400" b="1" dirty="0" smtClean="0"/>
              <a:t>По вертикали</a:t>
            </a:r>
            <a:endParaRPr lang="ru-RU" sz="3400" dirty="0" smtClean="0"/>
          </a:p>
          <a:p>
            <a:r>
              <a:rPr lang="ru-RU" sz="3400" dirty="0" smtClean="0"/>
              <a:t>1. Постоянное …. подорвали и без того расстроенное здоровье композитора</a:t>
            </a:r>
          </a:p>
          <a:p>
            <a:r>
              <a:rPr lang="ru-RU" sz="3400" dirty="0" smtClean="0"/>
              <a:t>3. В 1858 г. Мусоргский уходит в ….?</a:t>
            </a:r>
          </a:p>
          <a:p>
            <a:r>
              <a:rPr lang="ru-RU" sz="3400" dirty="0" smtClean="0"/>
              <a:t>4. Любимый камень Бориса Годунова. Как называется?</a:t>
            </a:r>
          </a:p>
          <a:p>
            <a:r>
              <a:rPr lang="ru-RU" sz="3400" dirty="0" smtClean="0"/>
              <a:t>6. Национальность композитора М.П. Мусоргского</a:t>
            </a:r>
          </a:p>
          <a:p>
            <a:r>
              <a:rPr lang="ru-RU" sz="3400" dirty="0" smtClean="0"/>
              <a:t>7. С каким композитором после окончания школы встретился М.П. Мусоргский</a:t>
            </a:r>
          </a:p>
          <a:p>
            <a:r>
              <a:rPr lang="ru-RU" sz="3400" dirty="0" smtClean="0"/>
              <a:t>8. </a:t>
            </a:r>
            <a:r>
              <a:rPr lang="ru-RU" sz="3400" dirty="0" err="1" smtClean="0"/>
              <a:t>Село,где</a:t>
            </a:r>
            <a:r>
              <a:rPr lang="ru-RU" sz="3400" dirty="0" smtClean="0"/>
              <a:t> родился М.Мусоргский</a:t>
            </a:r>
          </a:p>
          <a:p>
            <a:pPr>
              <a:buNone/>
            </a:pPr>
            <a:endParaRPr lang="ru-RU" dirty="0"/>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620688"/>
            <a:ext cx="5364088" cy="5548344"/>
          </a:xfrm>
          <a:prstGeom prst="rect">
            <a:avLst/>
          </a:prstGeom>
          <a:noFill/>
          <a:ln w="9525">
            <a:noFill/>
            <a:miter lim="800000"/>
            <a:headEnd/>
            <a:tailEnd/>
          </a:ln>
        </p:spPr>
      </p:pic>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306119" y="5773337"/>
            <a:ext cx="1022952" cy="102295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805264"/>
            <a:ext cx="9144000" cy="1052736"/>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1619671" y="0"/>
            <a:ext cx="5393693" cy="5733256"/>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306119" y="5773337"/>
            <a:ext cx="1022952" cy="102295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0" y="404664"/>
            <a:ext cx="2699792" cy="792088"/>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844824" y="188640"/>
            <a:ext cx="8229600" cy="1143000"/>
          </a:xfrm>
        </p:spPr>
        <p:txBody>
          <a:bodyPr/>
          <a:lstStyle/>
          <a:p>
            <a:r>
              <a:rPr lang="ru-RU" b="1" dirty="0" smtClean="0"/>
              <a:t>Музыка</a:t>
            </a:r>
            <a:endParaRPr lang="ru-RU" b="1" dirty="0"/>
          </a:p>
        </p:txBody>
      </p:sp>
      <p:sp>
        <p:nvSpPr>
          <p:cNvPr id="4" name="Прямоугольник 3"/>
          <p:cNvSpPr/>
          <p:nvPr/>
        </p:nvSpPr>
        <p:spPr>
          <a:xfrm>
            <a:off x="0" y="5013176"/>
            <a:ext cx="9144000" cy="1844824"/>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4" action="ppaction://hlinksldjump"/>
          </p:cNvPr>
          <p:cNvPicPr>
            <a:picLocks noChangeAspect="1" noChangeArrowheads="1"/>
          </p:cNvPicPr>
          <p:nvPr/>
        </p:nvPicPr>
        <p:blipFill>
          <a:blip r:embed="rId5"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sp>
        <p:nvSpPr>
          <p:cNvPr id="10" name="Заголовок 1"/>
          <p:cNvSpPr txBox="1">
            <a:spLocks/>
          </p:cNvSpPr>
          <p:nvPr/>
        </p:nvSpPr>
        <p:spPr>
          <a:xfrm>
            <a:off x="467544" y="1484784"/>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Великий колокольный звон</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Заголовок 1"/>
          <p:cNvSpPr txBox="1">
            <a:spLocks/>
          </p:cNvSpPr>
          <p:nvPr/>
        </p:nvSpPr>
        <p:spPr>
          <a:xfrm>
            <a:off x="-468560" y="2996952"/>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Рассвет на Москве</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pic>
        <p:nvPicPr>
          <p:cNvPr id="14" name="М-П-Мусоргский-Хованщина-Рассвет-на-Москве - опера Хованщина_(Inkompmusic.ru).mp3">
            <a:hlinkClick r:id="" action="ppaction://media"/>
          </p:cNvPr>
          <p:cNvPicPr>
            <a:picLocks noRot="1" noChangeAspect="1"/>
          </p:cNvPicPr>
          <p:nvPr>
            <a:audioFile r:link="rId1"/>
          </p:nvPr>
        </p:nvPicPr>
        <p:blipFill>
          <a:blip r:embed="rId6" cstate="print"/>
          <a:stretch>
            <a:fillRect/>
          </a:stretch>
        </p:blipFill>
        <p:spPr>
          <a:xfrm>
            <a:off x="755576" y="3284984"/>
            <a:ext cx="720080" cy="720080"/>
          </a:xfrm>
          <a:prstGeom prst="rect">
            <a:avLst/>
          </a:prstGeom>
        </p:spPr>
      </p:pic>
      <p:pic>
        <p:nvPicPr>
          <p:cNvPr id="15" name="М.П. Мусоргский - Великий колокольный звон ( Борис Годунов )_(Audio-VK4.ru).mp3">
            <a:hlinkClick r:id="" action="ppaction://media"/>
          </p:cNvPr>
          <p:cNvPicPr>
            <a:picLocks noRot="1" noChangeAspect="1"/>
          </p:cNvPicPr>
          <p:nvPr>
            <a:audioFile r:link="rId2"/>
          </p:nvPr>
        </p:nvPicPr>
        <p:blipFill>
          <a:blip r:embed="rId7" cstate="print"/>
          <a:stretch>
            <a:fillRect/>
          </a:stretch>
        </p:blipFill>
        <p:spPr>
          <a:xfrm>
            <a:off x="683568" y="1844824"/>
            <a:ext cx="648072" cy="6480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298988" fill="hold"/>
                                        <p:tgtEl>
                                          <p:spTgt spid="14"/>
                                        </p:tgtEl>
                                      </p:cBhvr>
                                    </p:cmd>
                                  </p:childTnLst>
                                </p:cTn>
                              </p:par>
                            </p:childTnLst>
                          </p:cTn>
                        </p:par>
                      </p:childTnLst>
                    </p:cTn>
                  </p:par>
                </p:childTnLst>
              </p:cTn>
              <p:nextCondLst>
                <p:cond evt="onClick" delay="0">
                  <p:tgtEl>
                    <p:spTgt spid="14"/>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28775" fill="hold"/>
                                        <p:tgtEl>
                                          <p:spTgt spid="15"/>
                                        </p:tgtEl>
                                      </p:cBhvr>
                                    </p:cmd>
                                  </p:childTnLst>
                                </p:cTn>
                              </p:par>
                            </p:childTnLst>
                          </p:cTn>
                        </p:par>
                      </p:childTnLst>
                    </p:cTn>
                  </p:par>
                </p:childTnLst>
              </p:cTn>
              <p:nextCondLst>
                <p:cond evt="onClick" delay="0">
                  <p:tgtEl>
                    <p:spTgt spid="15"/>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0" y="404664"/>
            <a:ext cx="2699792" cy="792088"/>
          </a:xfrm>
          <a:prstGeom prst="round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844824" y="188640"/>
            <a:ext cx="8229600" cy="1143000"/>
          </a:xfrm>
        </p:spPr>
        <p:txBody>
          <a:bodyPr/>
          <a:lstStyle/>
          <a:p>
            <a:r>
              <a:rPr lang="ru-RU" dirty="0" smtClean="0"/>
              <a:t>Видео</a:t>
            </a:r>
            <a:endParaRPr lang="ru-RU" dirty="0"/>
          </a:p>
        </p:txBody>
      </p:sp>
      <p:sp>
        <p:nvSpPr>
          <p:cNvPr id="4" name="Прямоугольник 3"/>
          <p:cNvSpPr/>
          <p:nvPr/>
        </p:nvSpPr>
        <p:spPr>
          <a:xfrm>
            <a:off x="0" y="5877272"/>
            <a:ext cx="9144000" cy="980728"/>
          </a:xfrm>
          <a:prstGeom prst="rect">
            <a:avLst/>
          </a:prstGeom>
          <a:solidFill>
            <a:srgbClr val="9EF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pic>
        <p:nvPicPr>
          <p:cNvPr id="9" name="Мультфильм Картинки с выставки.mp4">
            <a:hlinkClick r:id="" action="ppaction://media"/>
          </p:cNvPr>
          <p:cNvPicPr>
            <a:picLocks noGrp="1" noRot="1" noChangeAspect="1"/>
          </p:cNvPicPr>
          <p:nvPr>
            <p:ph idx="1"/>
            <a:videoFile r:link="rId1"/>
          </p:nvPr>
        </p:nvPicPr>
        <p:blipFill>
          <a:blip r:embed="rId5" cstate="print"/>
          <a:stretch>
            <a:fillRect/>
          </a:stretch>
        </p:blipFill>
        <p:spPr>
          <a:xfrm>
            <a:off x="1475656" y="126876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a:hlinkClick r:id="rId2" action="ppaction://hlinksldjump"/>
          </p:cNvPr>
          <p:cNvSpPr/>
          <p:nvPr/>
        </p:nvSpPr>
        <p:spPr>
          <a:xfrm rot="5400000" flipH="1">
            <a:off x="4535996" y="3176972"/>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a:hlinkClick r:id="rId3" action="ppaction://hlinksldjump"/>
          </p:cNvPr>
          <p:cNvSpPr/>
          <p:nvPr/>
        </p:nvSpPr>
        <p:spPr>
          <a:xfrm rot="5400000" flipH="1">
            <a:off x="2447764" y="4113076"/>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0" y="0"/>
            <a:ext cx="9144000" cy="2636912"/>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альтернативный процесс 7"/>
          <p:cNvSpPr/>
          <p:nvPr/>
        </p:nvSpPr>
        <p:spPr>
          <a:xfrm>
            <a:off x="1547664" y="476672"/>
            <a:ext cx="7200800" cy="864096"/>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331640" y="332656"/>
            <a:ext cx="8229600" cy="1143000"/>
          </a:xfrm>
        </p:spPr>
        <p:txBody>
          <a:bodyPr>
            <a:normAutofit/>
          </a:bodyPr>
          <a:lstStyle/>
          <a:p>
            <a:r>
              <a:rPr lang="ru-RU" sz="3600" b="1" dirty="0" smtClean="0"/>
              <a:t>Сергей Васильевич Рахманинов</a:t>
            </a:r>
            <a:endParaRPr lang="ru-RU" sz="3600" b="1" dirty="0"/>
          </a:p>
        </p:txBody>
      </p:sp>
      <p:sp>
        <p:nvSpPr>
          <p:cNvPr id="10" name="Скругленный прямоугольник 9">
            <a:hlinkClick r:id="rId4" action="ppaction://hlinksldjump"/>
          </p:cNvPr>
          <p:cNvSpPr/>
          <p:nvPr/>
        </p:nvSpPr>
        <p:spPr>
          <a:xfrm rot="16200000">
            <a:off x="6966012" y="1899084"/>
            <a:ext cx="792088" cy="2843808"/>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6300192" y="3068960"/>
            <a:ext cx="5112568" cy="1008112"/>
          </a:xfrm>
        </p:spPr>
        <p:txBody>
          <a:bodyPr>
            <a:normAutofit/>
          </a:bodyPr>
          <a:lstStyle/>
          <a:p>
            <a:pPr>
              <a:buNone/>
            </a:pPr>
            <a:r>
              <a:rPr lang="ru-RU" sz="2800" b="1" dirty="0" smtClean="0">
                <a:hlinkClick r:id="rId4" action="ppaction://hlinksldjump"/>
              </a:rPr>
              <a:t>Биография</a:t>
            </a:r>
            <a:endParaRPr lang="ru-RU" sz="2800" b="1" dirty="0"/>
          </a:p>
        </p:txBody>
      </p:sp>
      <p:sp>
        <p:nvSpPr>
          <p:cNvPr id="13" name="Содержимое 2"/>
          <p:cNvSpPr txBox="1">
            <a:spLocks/>
          </p:cNvSpPr>
          <p:nvPr/>
        </p:nvSpPr>
        <p:spPr>
          <a:xfrm>
            <a:off x="2123728" y="486916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3" action="ppaction://hlinksldjump"/>
              </a:rPr>
              <a:t>Музыка</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 name="Содержимое 2"/>
          <p:cNvSpPr txBox="1">
            <a:spLocks/>
          </p:cNvSpPr>
          <p:nvPr/>
        </p:nvSpPr>
        <p:spPr>
          <a:xfrm>
            <a:off x="4067944" y="3861048"/>
            <a:ext cx="5256584" cy="115212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2"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Скругленный прямоугольник 14">
            <a:hlinkClick r:id="rId5" action="ppaction://hlinksldjump"/>
          </p:cNvPr>
          <p:cNvSpPr/>
          <p:nvPr/>
        </p:nvSpPr>
        <p:spPr>
          <a:xfrm rot="5400000" flipH="1">
            <a:off x="791580" y="5121188"/>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держимое 2"/>
          <p:cNvSpPr txBox="1">
            <a:spLocks/>
          </p:cNvSpPr>
          <p:nvPr/>
        </p:nvSpPr>
        <p:spPr>
          <a:xfrm>
            <a:off x="467544" y="5849888"/>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5" action="ppaction://hlinksldjump"/>
              </a:rPr>
              <a:t>Видео</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20" name="Picture 14" descr="https://pbs.twimg.com/media/DZxzd2AWsAAmjic.jpg:large"/>
          <p:cNvPicPr>
            <a:picLocks noChangeAspect="1" noChangeArrowheads="1"/>
          </p:cNvPicPr>
          <p:nvPr/>
        </p:nvPicPr>
        <p:blipFill>
          <a:blip r:embed="rId6" cstate="print"/>
          <a:srcRect t="3175" b="6349"/>
          <a:stretch>
            <a:fillRect/>
          </a:stretch>
        </p:blipFill>
        <p:spPr bwMode="auto">
          <a:xfrm>
            <a:off x="251520" y="188640"/>
            <a:ext cx="2016224" cy="2379395"/>
          </a:xfrm>
          <a:prstGeom prst="ellipse">
            <a:avLst/>
          </a:prstGeom>
          <a:noFill/>
          <a:ln w="28575">
            <a:solidFill>
              <a:schemeClr val="bg1"/>
            </a:solidFill>
          </a:ln>
        </p:spPr>
      </p:pic>
      <p:pic>
        <p:nvPicPr>
          <p:cNvPr id="17"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569142" y="4758628"/>
            <a:ext cx="1979928" cy="197992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flipV="1">
            <a:off x="0" y="4941168"/>
            <a:ext cx="9144000" cy="1916832"/>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23528" y="188640"/>
            <a:ext cx="2880320" cy="792088"/>
          </a:xfrm>
          <a:prstGeom prst="roundRect">
            <a:avLst/>
          </a:prstGeom>
          <a:solidFill>
            <a:srgbClr val="F8AB6C"/>
          </a:solidFill>
          <a:ln>
            <a:solidFill>
              <a:srgbClr val="F8AB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188640" y="0"/>
            <a:ext cx="5832648" cy="1052736"/>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251520" y="1124744"/>
            <a:ext cx="8640960" cy="5544616"/>
          </a:xfrm>
        </p:spPr>
        <p:txBody>
          <a:bodyPr>
            <a:normAutofit fontScale="70000" lnSpcReduction="20000"/>
          </a:bodyPr>
          <a:lstStyle/>
          <a:p>
            <a:r>
              <a:rPr lang="ru-RU" dirty="0" smtClean="0"/>
              <a:t>Родился 1 апреля 1873 г. в усадьбе Семёнове Новгородской губернии в дворянской семье. В 1882 г. Рахманиновы перебрались в Петербург. В том же году Сергей поступил в консерваторию. С осени 1886 г. он стал одним из лучших учеников и получил стипендию имени Н. Г. Рубинштейна. На заключительном экзамене по гармонии П. И. Чайковскому так понравились сочинённые Рахманиновым прелюдии, что он поставил пятёрку, окружённую четырьмя плюсами. Наиболее значительное из ранних произведений — одноактная опера «Алеко» на сюжет А. С. Пушкина. Она была закончена в небывало короткий срок — чуть больше двух недель. Экзамен состоялся 7 мая 1892 г.; комиссия поставила Рахманинову высшую оценку, ему была присуждена Большая золотая медаль. Премьера «Алеко» в Большом театре состоялась 27 апреля 1893 г. и имела огромный успех.</a:t>
            </a:r>
          </a:p>
          <a:p>
            <a:r>
              <a:rPr lang="ru-RU" dirty="0" smtClean="0"/>
              <a:t>Весной 1899 г. Рахманинов закончил знаменитый Второй концерт для фортепиано с оркестром; в 1904 г. композитору была присуждена за него </a:t>
            </a:r>
            <a:r>
              <a:rPr lang="ru-RU" dirty="0" err="1" smtClean="0"/>
              <a:t>Глинкинская</a:t>
            </a:r>
            <a:r>
              <a:rPr lang="ru-RU" dirty="0" smtClean="0"/>
              <a:t> премия. В 1902 г. создана кантата «Весна» на стихотворение Н. А. Некрасова «Зелёный шум». За неё композитор также получил </a:t>
            </a:r>
            <a:r>
              <a:rPr lang="ru-RU" dirty="0" err="1" smtClean="0"/>
              <a:t>Глинкинскую</a:t>
            </a:r>
            <a:r>
              <a:rPr lang="ru-RU" dirty="0" smtClean="0"/>
              <a:t> премию в 1906 г.</a:t>
            </a: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56295" y="5427116"/>
            <a:ext cx="1349473" cy="1349473"/>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flipV="1">
            <a:off x="0" y="4365104"/>
            <a:ext cx="9144000" cy="2492896"/>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23528" y="188640"/>
            <a:ext cx="2880320" cy="792088"/>
          </a:xfrm>
          <a:prstGeom prst="roundRect">
            <a:avLst/>
          </a:prstGeom>
          <a:solidFill>
            <a:srgbClr val="F8AB6C"/>
          </a:solidFill>
          <a:ln>
            <a:solidFill>
              <a:srgbClr val="F8AB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188640" y="0"/>
            <a:ext cx="5832648" cy="1052736"/>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251520" y="1124744"/>
            <a:ext cx="8640960" cy="5544616"/>
          </a:xfrm>
        </p:spPr>
        <p:txBody>
          <a:bodyPr>
            <a:normAutofit fontScale="62500" lnSpcReduction="20000"/>
          </a:bodyPr>
          <a:lstStyle/>
          <a:p>
            <a:r>
              <a:rPr lang="ru-RU" dirty="0" smtClean="0"/>
              <a:t>Знаменательным событием в истории русской музыки стал приход Рахманинова осенью 1904 г. в Большой театр на пост дирижёра и руководителя русского репертуара. В тот же год композитор завершил свои оперы «Скупой рыцарь» и «Франческа да Римини». После двух сезонов Рахманинов ушёл из театра и поселился сначала в Италии, а затем в Дрездене. Здесь была написана симфоническая поэма «Остров мёртвых». В марте 1908 г. Сергей Васильевич вошёл в состав Московской дирекции Русского музыкального общества, а осенью 1909 г., вместе с А. Н. Скрябиным и Н. К. </a:t>
            </a:r>
            <a:r>
              <a:rPr lang="ru-RU" dirty="0" err="1" smtClean="0"/>
              <a:t>Метнером</a:t>
            </a:r>
            <a:r>
              <a:rPr lang="ru-RU" dirty="0" smtClean="0"/>
              <a:t>, — в Совет Российского музыкального издательства. В это же время он создал хоровые циклы «Литургия святого Иоанна Златоуста» и «Всенощная». Осенью 1915 г. появился «Вокализ», посвящённый певице А. В. Неждановой. Всего Рахманинов написал около 80 романсов.</a:t>
            </a:r>
          </a:p>
          <a:p>
            <a:r>
              <a:rPr lang="ru-RU" dirty="0" smtClean="0"/>
              <a:t> В 1917 г. положение в стране обострилось, и композитор, воспользовавшись приглашением на гастроли в Стокгольм, выехал 15 декабря за границу. Он не предполагал, что покидает Россию навсегда. После гастролей по Скандинавии Рахманинов прибыл в Нью-Йорк. Летом 1940 г. он закончил своё последнее крупное сочинение — «Симфонические танцы». </a:t>
            </a:r>
          </a:p>
          <a:p>
            <a:r>
              <a:rPr lang="ru-RU" dirty="0" smtClean="0"/>
              <a:t>5 февраля 1943 г. состоялся последний концерт великого музыканта. Скончался 28 марта 1943 г. в Калифорнии.</a:t>
            </a: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56295" y="5427116"/>
            <a:ext cx="1349473" cy="1349473"/>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rot="5400000" flipH="1">
            <a:off x="2087724" y="800708"/>
            <a:ext cx="1728192" cy="5256584"/>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rot="5400000" flipH="1">
            <a:off x="917848" y="-369168"/>
            <a:ext cx="936104" cy="2771800"/>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916832" y="404664"/>
            <a:ext cx="8229600" cy="1143000"/>
          </a:xfrm>
        </p:spPr>
        <p:txBody>
          <a:bodyPr/>
          <a:lstStyle/>
          <a:p>
            <a:r>
              <a:rPr lang="ru-RU" b="1" dirty="0" smtClean="0"/>
              <a:t>Музыка</a:t>
            </a:r>
            <a:endParaRPr lang="ru-RU" b="1" dirty="0"/>
          </a:p>
        </p:txBody>
      </p:sp>
      <p:sp>
        <p:nvSpPr>
          <p:cNvPr id="4" name="Прямоугольник 3"/>
          <p:cNvSpPr/>
          <p:nvPr/>
        </p:nvSpPr>
        <p:spPr>
          <a:xfrm>
            <a:off x="0" y="5805264"/>
            <a:ext cx="9144000" cy="1052736"/>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5867508" y="2211578"/>
            <a:ext cx="2747558" cy="2747558"/>
          </a:xfrm>
          <a:prstGeom prst="rect">
            <a:avLst/>
          </a:prstGeom>
          <a:noFill/>
        </p:spPr>
      </p:pic>
      <p:sp>
        <p:nvSpPr>
          <p:cNvPr id="9" name="Заголовок 1"/>
          <p:cNvSpPr txBox="1">
            <a:spLocks/>
          </p:cNvSpPr>
          <p:nvPr/>
        </p:nvSpPr>
        <p:spPr>
          <a:xfrm>
            <a:off x="-756592" y="2924944"/>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Вокализ</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pic>
        <p:nvPicPr>
          <p:cNvPr id="12" name="Рахманинов - Вокализ_(Audio-VK4.ru).mp3">
            <a:hlinkClick r:id="" action="ppaction://media"/>
          </p:cNvPr>
          <p:cNvPicPr>
            <a:picLocks noGrp="1" noRot="1" noChangeAspect="1"/>
          </p:cNvPicPr>
          <p:nvPr>
            <p:ph idx="1"/>
            <a:audioFile r:link="rId1"/>
          </p:nvPr>
        </p:nvPicPr>
        <p:blipFill>
          <a:blip r:embed="rId5" cstate="print"/>
          <a:stretch>
            <a:fillRect/>
          </a:stretch>
        </p:blipFill>
        <p:spPr>
          <a:xfrm>
            <a:off x="1187624" y="3212976"/>
            <a:ext cx="648072" cy="6480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86200" fill="hold"/>
                                        <p:tgtEl>
                                          <p:spTgt spid="12"/>
                                        </p:tgtEl>
                                      </p:cBhvr>
                                    </p:cmd>
                                  </p:childTnLst>
                                </p:cTn>
                              </p:par>
                            </p:childTnLst>
                          </p:cTn>
                        </p:par>
                      </p:childTnLst>
                    </p:cTn>
                  </p:par>
                </p:childTnLst>
              </p:cTn>
              <p:nextCondLst>
                <p:cond evt="onClick" delay="0">
                  <p:tgtEl>
                    <p:spTgt spid="12"/>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rot="5400000" flipH="1">
            <a:off x="612068" y="-63388"/>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3060848" y="332656"/>
            <a:ext cx="8229600" cy="1143000"/>
          </a:xfrm>
        </p:spPr>
        <p:txBody>
          <a:bodyPr/>
          <a:lstStyle/>
          <a:p>
            <a:r>
              <a:rPr lang="ru-RU" dirty="0" smtClean="0"/>
              <a:t>Видео</a:t>
            </a:r>
            <a:endParaRPr lang="ru-RU" dirty="0"/>
          </a:p>
        </p:txBody>
      </p:sp>
      <p:sp>
        <p:nvSpPr>
          <p:cNvPr id="4" name="Прямоугольник 3"/>
          <p:cNvSpPr/>
          <p:nvPr/>
        </p:nvSpPr>
        <p:spPr>
          <a:xfrm>
            <a:off x="0" y="5805264"/>
            <a:ext cx="9144000" cy="1052736"/>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477536" y="5191536"/>
            <a:ext cx="1579487" cy="1579487"/>
          </a:xfrm>
          <a:prstGeom prst="rect">
            <a:avLst/>
          </a:prstGeom>
          <a:noFill/>
        </p:spPr>
      </p:pic>
      <p:pic>
        <p:nvPicPr>
          <p:cNvPr id="8" name="videoplayback (1).mp4">
            <a:hlinkClick r:id="" action="ppaction://media"/>
          </p:cNvPr>
          <p:cNvPicPr>
            <a:picLocks noGrp="1" noRot="1" noChangeAspect="1"/>
          </p:cNvPicPr>
          <p:nvPr>
            <p:ph idx="1"/>
            <a:videoFile r:link="rId1"/>
          </p:nvPr>
        </p:nvPicPr>
        <p:blipFill>
          <a:blip r:embed="rId5" cstate="print"/>
          <a:stretch>
            <a:fillRect/>
          </a:stretch>
        </p:blipFill>
        <p:spPr>
          <a:xfrm>
            <a:off x="1475656" y="1541717"/>
            <a:ext cx="5382344" cy="403675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644008" y="260648"/>
            <a:ext cx="4042792" cy="6336704"/>
          </a:xfrm>
        </p:spPr>
        <p:txBody>
          <a:bodyPr>
            <a:normAutofit fontScale="55000" lnSpcReduction="20000"/>
          </a:bodyPr>
          <a:lstStyle/>
          <a:p>
            <a:r>
              <a:rPr lang="ru-RU" b="1" dirty="0" smtClean="0"/>
              <a:t>По горизонтали</a:t>
            </a:r>
            <a:endParaRPr lang="ru-RU" dirty="0" smtClean="0"/>
          </a:p>
          <a:p>
            <a:r>
              <a:rPr lang="ru-RU" dirty="0" smtClean="0"/>
              <a:t>4. Как называется первая опера композитора</a:t>
            </a:r>
          </a:p>
          <a:p>
            <a:r>
              <a:rPr lang="ru-RU" dirty="0" smtClean="0"/>
              <a:t>5. На каком инструменте играет Рахманинов</a:t>
            </a:r>
          </a:p>
          <a:p>
            <a:r>
              <a:rPr lang="ru-RU" dirty="0" smtClean="0"/>
              <a:t>10. Кто такой мягкий </a:t>
            </a:r>
            <a:r>
              <a:rPr lang="ru-RU" dirty="0" err="1" smtClean="0"/>
              <a:t>игруш</a:t>
            </a:r>
            <a:endParaRPr lang="ru-RU" dirty="0" smtClean="0"/>
          </a:p>
          <a:p>
            <a:r>
              <a:rPr lang="ru-RU" dirty="0" smtClean="0"/>
              <a:t>11. В каком городе родился Рахманинов</a:t>
            </a:r>
          </a:p>
          <a:p>
            <a:r>
              <a:rPr lang="ru-RU" dirty="0" smtClean="0"/>
              <a:t>12. Как зовут отца композитора</a:t>
            </a:r>
          </a:p>
          <a:p>
            <a:pPr>
              <a:buNone/>
            </a:pPr>
            <a:endParaRPr lang="ru-RU" dirty="0" smtClean="0"/>
          </a:p>
          <a:p>
            <a:r>
              <a:rPr lang="ru-RU" b="1" dirty="0" smtClean="0"/>
              <a:t>По вертикали</a:t>
            </a:r>
            <a:endParaRPr lang="ru-RU" dirty="0" smtClean="0"/>
          </a:p>
          <a:p>
            <a:r>
              <a:rPr lang="ru-RU" dirty="0" smtClean="0"/>
              <a:t>1. Куда отправился Рахманинов в 1906</a:t>
            </a:r>
          </a:p>
          <a:p>
            <a:r>
              <a:rPr lang="ru-RU" dirty="0" smtClean="0"/>
              <a:t>2. </a:t>
            </a:r>
            <a:r>
              <a:rPr lang="ru-RU" dirty="0" err="1" smtClean="0"/>
              <a:t>Фывфыв</a:t>
            </a:r>
            <a:endParaRPr lang="ru-RU" dirty="0" smtClean="0"/>
          </a:p>
          <a:p>
            <a:r>
              <a:rPr lang="ru-RU" dirty="0" smtClean="0"/>
              <a:t>3. Какую кантату создал Рахманинов в 1902 году</a:t>
            </a:r>
          </a:p>
          <a:p>
            <a:r>
              <a:rPr lang="ru-RU" dirty="0" smtClean="0"/>
              <a:t>6. Кто родился в 1990 году</a:t>
            </a:r>
          </a:p>
          <a:p>
            <a:r>
              <a:rPr lang="ru-RU" dirty="0" smtClean="0"/>
              <a:t>7. Как </a:t>
            </a:r>
            <a:r>
              <a:rPr lang="ru-RU" dirty="0" err="1" smtClean="0"/>
              <a:t>завут</a:t>
            </a:r>
            <a:r>
              <a:rPr lang="ru-RU" dirty="0" smtClean="0"/>
              <a:t> деда композитора</a:t>
            </a:r>
          </a:p>
          <a:p>
            <a:r>
              <a:rPr lang="ru-RU" dirty="0" smtClean="0"/>
              <a:t>8. Как зовут мать композитора</a:t>
            </a:r>
          </a:p>
          <a:p>
            <a:r>
              <a:rPr lang="ru-RU" dirty="0" smtClean="0"/>
              <a:t>9. По произведению какого русского поэта Рахманинов создал свою первую оперу «Алеко»?</a:t>
            </a:r>
          </a:p>
          <a:p>
            <a:pPr>
              <a:buNone/>
            </a:pPr>
            <a:endParaRPr lang="ru-RU" dirty="0"/>
          </a:p>
        </p:txBody>
      </p:sp>
      <p:sp>
        <p:nvSpPr>
          <p:cNvPr id="4" name="Прямоугольник 3"/>
          <p:cNvSpPr/>
          <p:nvPr/>
        </p:nvSpPr>
        <p:spPr>
          <a:xfrm>
            <a:off x="0" y="0"/>
            <a:ext cx="4716016" cy="6858000"/>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7504" y="1052736"/>
            <a:ext cx="4536504" cy="4536504"/>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78494" y="5920563"/>
            <a:ext cx="884101" cy="8841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12474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251520" y="188640"/>
            <a:ext cx="3168352" cy="7920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340768" y="0"/>
            <a:ext cx="8229600" cy="1143000"/>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323528" y="1124744"/>
            <a:ext cx="8496944" cy="5544616"/>
          </a:xfrm>
        </p:spPr>
        <p:txBody>
          <a:bodyPr>
            <a:normAutofit fontScale="47500" lnSpcReduction="20000"/>
          </a:bodyPr>
          <a:lstStyle/>
          <a:p>
            <a:r>
              <a:rPr lang="ru-RU" sz="3400" b="1" dirty="0" smtClean="0"/>
              <a:t>Михаил Иванович Глинка</a:t>
            </a:r>
            <a:r>
              <a:rPr lang="ru-RU" sz="3400" dirty="0" smtClean="0"/>
              <a:t>- великий, талантливый русский композитор, положивший начало новому художественному языку в музыке. Именно он дал начало национальной русской опере, стал родоначальником русского симфонизма (художественный замысел раскрывается с помощью музыкального развития). Создал в камерной вокальной музыке один из важнейших жанров - классический русский романс.</a:t>
            </a:r>
          </a:p>
          <a:p>
            <a:r>
              <a:rPr lang="ru-RU" sz="3400" dirty="0" smtClean="0"/>
              <a:t>Михаил Иванович Глинка родился в Смоленской губернии, в родовом имении в деревне Новоспасское, 1 июня (20 мая по старому стилю) 1804 года. Он был мальчик слабым и болезненным. До 10 лет его воспитанием занималась бабушка, женщина строгих правил и высокой морали. Самое первое образование Михаил получил в стенах родного дома. Слушая пение крестьян, оркестр крепостных музыкантов, мальчик рано начал проявлять интерес к музыке. Уже в десятилетнем возрасте он обучился игре на фортепиано, скрипке.</a:t>
            </a:r>
          </a:p>
          <a:p>
            <a:r>
              <a:rPr lang="ru-RU" sz="3400" dirty="0" smtClean="0"/>
              <a:t>После смерти бабушки мать оформила ребёнка на учёбу Благородный пансион в Петербурге, воспитанниками которого были только дети дворян. Здесь юный Глинка знакомится Александром Пушкиным, навещавшим своего брата, Льва. Во время учёбы в пансионе Михаил берёт уроки музыки у пианиста К. Майера, повлиявшего впоследствии на формирование музыкальных пристрастий Глинки. В 1822г. учёба в пансионе была успешно закончена. К этому же периоду относится и начало музыкальной деятельности будущего композитора. Им были написаны первые романсы, среди которых «Не пой, красавица, при мне».</a:t>
            </a:r>
          </a:p>
          <a:p>
            <a:r>
              <a:rPr lang="ru-RU" sz="3400" dirty="0" smtClean="0"/>
              <a:t>В 1823 г. Глинка уезжает на Кавказ для лечения. Во время этого путешествия композитор, помимо лечения, занимался изучением местного фольклора, легенд, любовался потрясающей красотой природы. После возвращения домой, под впечатлением от поездки, он начал сочинять оркестровую музыку. А в 1824г. устраивается на работу в Министерство путей сообщения в Петербурге. В это время он знакомится со многими творческими людьми, сочиняет произведения. Но спустя пять лет службы композитор понимает, что работа ограничивает его время на занятия музыкой. И поэтому он принимает решение уйти в отставку.</a:t>
            </a:r>
          </a:p>
          <a:p>
            <a:pPr>
              <a:buNone/>
            </a:pP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715780" y="4758630"/>
            <a:ext cx="1979928" cy="197992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Прямоугольник 3"/>
          <p:cNvSpPr/>
          <p:nvPr/>
        </p:nvSpPr>
        <p:spPr>
          <a:xfrm>
            <a:off x="0" y="5877272"/>
            <a:ext cx="9144000" cy="980728"/>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p:cNvPicPr>
            <a:picLocks noChangeAspect="1" noChangeArrowheads="1"/>
          </p:cNvPicPr>
          <p:nvPr/>
        </p:nvPicPr>
        <p:blipFill>
          <a:blip r:embed="rId2" cstate="print"/>
          <a:srcRect/>
          <a:stretch>
            <a:fillRect/>
          </a:stretch>
        </p:blipFill>
        <p:spPr bwMode="auto">
          <a:xfrm>
            <a:off x="1691680" y="0"/>
            <a:ext cx="5796136" cy="5796136"/>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78494" y="5920563"/>
            <a:ext cx="884101" cy="88410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a:hlinkClick r:id="rId2" action="ppaction://hlinksldjump"/>
          </p:cNvPr>
          <p:cNvSpPr/>
          <p:nvPr/>
        </p:nvSpPr>
        <p:spPr>
          <a:xfrm rot="5400000" flipH="1">
            <a:off x="4535996" y="3176972"/>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a:hlinkClick r:id="rId3" action="ppaction://hlinksldjump"/>
          </p:cNvPr>
          <p:cNvSpPr/>
          <p:nvPr/>
        </p:nvSpPr>
        <p:spPr>
          <a:xfrm rot="5400000" flipH="1">
            <a:off x="2447764" y="4113076"/>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0" y="0"/>
            <a:ext cx="9144000" cy="2636912"/>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альтернативный процесс 7"/>
          <p:cNvSpPr/>
          <p:nvPr/>
        </p:nvSpPr>
        <p:spPr>
          <a:xfrm>
            <a:off x="1547664" y="476672"/>
            <a:ext cx="7200800" cy="864096"/>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331640" y="332656"/>
            <a:ext cx="8229600" cy="1143000"/>
          </a:xfrm>
        </p:spPr>
        <p:txBody>
          <a:bodyPr>
            <a:normAutofit/>
          </a:bodyPr>
          <a:lstStyle/>
          <a:p>
            <a:r>
              <a:rPr lang="ru-RU" sz="3600" b="1" dirty="0" smtClean="0"/>
              <a:t>Сергей Сергеевич Прокофьев</a:t>
            </a:r>
            <a:endParaRPr lang="ru-RU" sz="3600" b="1" dirty="0"/>
          </a:p>
        </p:txBody>
      </p:sp>
      <p:sp>
        <p:nvSpPr>
          <p:cNvPr id="10" name="Скругленный прямоугольник 9">
            <a:hlinkClick r:id="rId4" action="ppaction://hlinksldjump"/>
          </p:cNvPr>
          <p:cNvSpPr/>
          <p:nvPr/>
        </p:nvSpPr>
        <p:spPr>
          <a:xfrm rot="16200000">
            <a:off x="6966012" y="1899084"/>
            <a:ext cx="792088" cy="2843808"/>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6300192" y="3068960"/>
            <a:ext cx="5112568" cy="1008112"/>
          </a:xfrm>
        </p:spPr>
        <p:txBody>
          <a:bodyPr>
            <a:normAutofit/>
          </a:bodyPr>
          <a:lstStyle/>
          <a:p>
            <a:pPr>
              <a:buNone/>
            </a:pPr>
            <a:r>
              <a:rPr lang="ru-RU" sz="2800" b="1" dirty="0" smtClean="0">
                <a:hlinkClick r:id="rId4" action="ppaction://hlinksldjump"/>
              </a:rPr>
              <a:t>Биография</a:t>
            </a:r>
            <a:endParaRPr lang="ru-RU" sz="2800" b="1" dirty="0"/>
          </a:p>
        </p:txBody>
      </p:sp>
      <p:sp>
        <p:nvSpPr>
          <p:cNvPr id="13" name="Содержимое 2"/>
          <p:cNvSpPr txBox="1">
            <a:spLocks/>
          </p:cNvSpPr>
          <p:nvPr/>
        </p:nvSpPr>
        <p:spPr>
          <a:xfrm>
            <a:off x="2123728" y="486916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3" action="ppaction://hlinksldjump"/>
              </a:rPr>
              <a:t>Музыка</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 name="Содержимое 2"/>
          <p:cNvSpPr txBox="1">
            <a:spLocks/>
          </p:cNvSpPr>
          <p:nvPr/>
        </p:nvSpPr>
        <p:spPr>
          <a:xfrm>
            <a:off x="4067944" y="3861048"/>
            <a:ext cx="5256584" cy="115212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3"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Скругленный прямоугольник 14">
            <a:hlinkClick r:id="rId5" action="ppaction://hlinksldjump"/>
          </p:cNvPr>
          <p:cNvSpPr/>
          <p:nvPr/>
        </p:nvSpPr>
        <p:spPr>
          <a:xfrm rot="5400000" flipH="1">
            <a:off x="791580" y="5121188"/>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держимое 2"/>
          <p:cNvSpPr txBox="1">
            <a:spLocks/>
          </p:cNvSpPr>
          <p:nvPr/>
        </p:nvSpPr>
        <p:spPr>
          <a:xfrm>
            <a:off x="467544" y="5849888"/>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5" action="ppaction://hlinksldjump"/>
              </a:rPr>
              <a:t>Видео</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7" name="Picture 2" descr="http://culturcenter.ru/wp-content/uploads/2019/10/%D0%9F%D1%80%D0%BE%D0%BA%D0%BE%D1%84%D1%8C%D0%B5%D0%B2.jpg"/>
          <p:cNvPicPr>
            <a:picLocks noChangeAspect="1" noChangeArrowheads="1"/>
          </p:cNvPicPr>
          <p:nvPr/>
        </p:nvPicPr>
        <p:blipFill>
          <a:blip r:embed="rId6" cstate="print"/>
          <a:srcRect/>
          <a:stretch>
            <a:fillRect/>
          </a:stretch>
        </p:blipFill>
        <p:spPr bwMode="auto">
          <a:xfrm>
            <a:off x="251520" y="0"/>
            <a:ext cx="2016224" cy="2440264"/>
          </a:xfrm>
          <a:prstGeom prst="ellipse">
            <a:avLst/>
          </a:prstGeom>
          <a:noFill/>
          <a:ln>
            <a:solidFill>
              <a:schemeClr val="bg1"/>
            </a:solidFill>
          </a:ln>
        </p:spPr>
      </p:pic>
      <p:pic>
        <p:nvPicPr>
          <p:cNvPr id="20"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427746" y="4758630"/>
            <a:ext cx="1979928" cy="197992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340768"/>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755576" y="332656"/>
            <a:ext cx="3240360" cy="7920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540568" y="0"/>
            <a:ext cx="5529808" cy="1403648"/>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251520" y="1484784"/>
            <a:ext cx="8640960" cy="5373216"/>
          </a:xfrm>
        </p:spPr>
        <p:txBody>
          <a:bodyPr>
            <a:normAutofit fontScale="47500" lnSpcReduction="20000"/>
          </a:bodyPr>
          <a:lstStyle/>
          <a:p>
            <a:r>
              <a:rPr lang="ru-RU" sz="3400" dirty="0" smtClean="0"/>
              <a:t>Родился 23 апреля 1891 года в селе </a:t>
            </a:r>
            <a:r>
              <a:rPr lang="ru-RU" sz="3400" dirty="0" err="1" smtClean="0"/>
              <a:t>Сонцовка</a:t>
            </a:r>
            <a:r>
              <a:rPr lang="ru-RU" sz="3400" dirty="0" smtClean="0"/>
              <a:t> Екатеринославской губернии (сейчас село </a:t>
            </a:r>
            <a:r>
              <a:rPr lang="ru-RU" sz="3400" dirty="0" err="1" smtClean="0"/>
              <a:t>Сонцовка</a:t>
            </a:r>
            <a:r>
              <a:rPr lang="ru-RU" sz="3400" dirty="0" smtClean="0"/>
              <a:t> в Донецкой области Украины). Отец – Сергей Алексеевич Прокофьев (1846-1910) – из купеческой семьи, во время рождения сына был управляющим в имении Дмитрия </a:t>
            </a:r>
            <a:r>
              <a:rPr lang="ru-RU" sz="3400" dirty="0" err="1" smtClean="0"/>
              <a:t>Сонцова</a:t>
            </a:r>
            <a:r>
              <a:rPr lang="ru-RU" sz="3400" dirty="0" smtClean="0"/>
              <a:t>. Мать – Мария Григорьевна Прокофьева (Житкова, 1855-1924).</a:t>
            </a:r>
          </a:p>
          <a:p>
            <a:r>
              <a:rPr lang="ru-RU" sz="3400" dirty="0" smtClean="0"/>
              <a:t>С раннего детства мама будущего композитора привила ему любовь к музыке. Она стала первым музыкальным учителем Сергея Сергеевича. Свою первую музыку – пьесу для фортепиано – он сочинил в пять лет, ноты для которой записала Мария Григорьевна. Все последующие свои сочинения Прокофьев записывал уже сам. Мама так же учила его французскому и немецкому, а отец – математике. </a:t>
            </a:r>
            <a:r>
              <a:rPr lang="ru-RU" sz="3400" dirty="0" err="1" smtClean="0"/>
              <a:t>Боьшое</a:t>
            </a:r>
            <a:r>
              <a:rPr lang="ru-RU" sz="3400" dirty="0" smtClean="0"/>
              <a:t> впечатление на него произвело посещение в 1900 году оперы. После этого Сергей Сергеевич решает написать свою оперу и через полгода заканчивает оперу «Великан». В 1902 году исполняет отрывки из своих произведений Сергею Танееву, и благодаря его просьбе </a:t>
            </a:r>
            <a:r>
              <a:rPr lang="ru-RU" sz="3400" dirty="0" err="1" smtClean="0"/>
              <a:t>Рейнгольд</a:t>
            </a:r>
            <a:r>
              <a:rPr lang="ru-RU" sz="3400" dirty="0" smtClean="0"/>
              <a:t> Глиэр продолжает обучение Прокофьева.</a:t>
            </a:r>
          </a:p>
          <a:p>
            <a:r>
              <a:rPr lang="ru-RU" sz="3400" dirty="0" smtClean="0"/>
              <a:t>В 1904 году поступает в Петербургскую консерваторию. Одним из его преподавателей того времени был Николай Римский-Корсаков. Впервые публично выступает в роли композитора и исполнителя в петербургском кружке «Вечера современной музыки» 31(18 по старому стилю) декабря 1908 года. В 1909 году оканчивает консерваторию как композитор, но продолжает обучение в консерватории по классу фортепиано (окончил в 1914 году) и органа (обучался до 1917 года). После выступлений в Петербурге и Москве растет его известность. В 1911 году выходит первое печатное издание произведений Прокофьева. В 1914 году за исполнение своего Первого фортепианного концерта награждается золотой медалью и почетной премией имени А.Г. Рубинштейна. Прокофьев был единственным сыном в семье из-за чего не подлежал призыву в армию во время Первой мировой войны (1914-1918), что позволило ему продолжать занятия музыкой. В 1915 году впервые выступает за границей, в Италии.</a:t>
            </a:r>
          </a:p>
          <a:p>
            <a:pPr>
              <a:buNone/>
            </a:pP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421934" y="5890538"/>
            <a:ext cx="912419" cy="91241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p:txBody>
          <a:bodyPr>
            <a:normAutofit fontScale="55000" lnSpcReduction="20000"/>
          </a:bodyPr>
          <a:lstStyle/>
          <a:p>
            <a:r>
              <a:rPr lang="ru-RU" dirty="0" smtClean="0"/>
              <a:t>В конце 1917 года принимает решение уехать из России, и в мае 1918 года уезжает в Японию. В Токио дал два концерта, которые не пользовались успехом. В августе 1918 года, получив визу США, покидает Японию. В 1919 году женится на испанской певице Каролине </a:t>
            </a:r>
            <a:r>
              <a:rPr lang="ru-RU" dirty="0" err="1" smtClean="0"/>
              <a:t>Кодине</a:t>
            </a:r>
            <a:r>
              <a:rPr lang="ru-RU" dirty="0" smtClean="0"/>
              <a:t>, после переезда в СССР поменявшей имя на </a:t>
            </a:r>
            <a:r>
              <a:rPr lang="ru-RU" dirty="0" err="1" smtClean="0"/>
              <a:t>Лина</a:t>
            </a:r>
            <a:r>
              <a:rPr lang="ru-RU" dirty="0" smtClean="0"/>
              <a:t> Ивановна. Со второй половины двадцатых годов много выступает в Америке и Европе в роли пианиста и дирижера, в основном со своими произведениями. В 1924 году и в 1928 году у Сергея и Каролины рождаются двое сыновей – Святослав (1924-2010) и Олег (1928-1998). Во второй половине тридцатых годов принимает решение переехать в СССР вместе с семьей.</a:t>
            </a:r>
          </a:p>
          <a:p>
            <a:r>
              <a:rPr lang="ru-RU" dirty="0" smtClean="0"/>
              <a:t>В 1936 году Прокофьев с женой и детьми переезжает в СССР в Москву. С 1936 по 1939 года дважды выезжает за границу с концертами. В период Второй мировой войны продолжает работать над своими произведениями. Самым значимым творением композитора за этот период считается опера «Война и Мир». С 1949 года большую часть времени проводит на даче, продолжая работать.</a:t>
            </a:r>
          </a:p>
          <a:p>
            <a:r>
              <a:rPr lang="ru-RU" dirty="0" smtClean="0"/>
              <a:t>Умер Сергей Сергеевич Прокофьев умер 5 марта 1953 года в Москве от сердечного приступа. Похоронен в Москве на Новодевичьем кладбище.</a:t>
            </a:r>
          </a:p>
          <a:p>
            <a:pPr>
              <a:buNone/>
            </a:pPr>
            <a:endParaRPr lang="ru-RU" dirty="0" smtClean="0"/>
          </a:p>
          <a:p>
            <a:pPr>
              <a:buNone/>
            </a:pPr>
            <a:endParaRPr lang="ru-RU" dirty="0"/>
          </a:p>
        </p:txBody>
      </p:sp>
      <p:sp>
        <p:nvSpPr>
          <p:cNvPr id="5" name="Скругленный прямоугольник 4"/>
          <p:cNvSpPr/>
          <p:nvPr/>
        </p:nvSpPr>
        <p:spPr>
          <a:xfrm>
            <a:off x="755576" y="332656"/>
            <a:ext cx="3240360" cy="7920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одержимое 2"/>
          <p:cNvSpPr txBox="1">
            <a:spLocks/>
          </p:cNvSpPr>
          <p:nvPr/>
        </p:nvSpPr>
        <p:spPr>
          <a:xfrm>
            <a:off x="1043608" y="404664"/>
            <a:ext cx="6861448" cy="76470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ru-RU" sz="3200" b="1" dirty="0" smtClean="0"/>
              <a:t>Биография</a:t>
            </a:r>
            <a:endParaRPr kumimoji="0" lang="ru-RU"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427746" y="4758630"/>
            <a:ext cx="1979928" cy="1979928"/>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4572000" cy="6858000"/>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4499992" y="0"/>
            <a:ext cx="4644008" cy="7029400"/>
          </a:xfrm>
        </p:spPr>
        <p:txBody>
          <a:bodyPr>
            <a:normAutofit fontScale="25000" lnSpcReduction="20000"/>
          </a:bodyPr>
          <a:lstStyle/>
          <a:p>
            <a:r>
              <a:rPr lang="ru-RU" sz="6400" b="1" dirty="0" smtClean="0"/>
              <a:t>По горизонтали</a:t>
            </a:r>
            <a:endParaRPr lang="ru-RU" sz="6400" dirty="0" smtClean="0"/>
          </a:p>
          <a:p>
            <a:r>
              <a:rPr lang="ru-RU" sz="6400" dirty="0" smtClean="0"/>
              <a:t>4. На какой реке </a:t>
            </a:r>
            <a:r>
              <a:rPr lang="ru-RU" sz="6400" dirty="0" err="1" smtClean="0"/>
              <a:t>проиходит</a:t>
            </a:r>
            <a:r>
              <a:rPr lang="ru-RU" sz="6400" dirty="0" smtClean="0"/>
              <a:t> действие одного из балетов композитора</a:t>
            </a:r>
          </a:p>
          <a:p>
            <a:r>
              <a:rPr lang="ru-RU" sz="6400" dirty="0" smtClean="0"/>
              <a:t>6. Город, где умер Сергей Сергеевич</a:t>
            </a:r>
          </a:p>
          <a:p>
            <a:r>
              <a:rPr lang="ru-RU" sz="6400" dirty="0" smtClean="0"/>
              <a:t>7. Кантата к 60-летию </a:t>
            </a:r>
            <a:r>
              <a:rPr lang="ru-RU" sz="6400" dirty="0" err="1" smtClean="0"/>
              <a:t>и.в.сталина</a:t>
            </a:r>
            <a:r>
              <a:rPr lang="ru-RU" sz="6400" dirty="0" smtClean="0"/>
              <a:t> Прокофьева</a:t>
            </a:r>
          </a:p>
          <a:p>
            <a:r>
              <a:rPr lang="ru-RU" sz="6400" dirty="0" smtClean="0"/>
              <a:t>10. Кто записал полный цикл всех балетов Прокофьева</a:t>
            </a:r>
          </a:p>
          <a:p>
            <a:r>
              <a:rPr lang="ru-RU" sz="6400" dirty="0" smtClean="0"/>
              <a:t>15. Этим инструментом хорошо владела мать Сергея Сергеевича</a:t>
            </a:r>
          </a:p>
          <a:p>
            <a:r>
              <a:rPr lang="ru-RU" sz="6400" dirty="0" smtClean="0"/>
              <a:t>16. Человек, с которым Сергей Сергеевич умер в один день</a:t>
            </a:r>
          </a:p>
          <a:p>
            <a:pPr>
              <a:buNone/>
            </a:pPr>
            <a:r>
              <a:rPr lang="ru-RU" sz="6400" dirty="0" smtClean="0"/>
              <a:t> </a:t>
            </a:r>
          </a:p>
          <a:p>
            <a:r>
              <a:rPr lang="ru-RU" sz="6400" b="1" dirty="0" smtClean="0"/>
              <a:t>По вертикали</a:t>
            </a:r>
            <a:endParaRPr lang="ru-RU" sz="6400" dirty="0" smtClean="0"/>
          </a:p>
          <a:p>
            <a:r>
              <a:rPr lang="ru-RU" sz="6400" dirty="0" smtClean="0"/>
              <a:t>1. Опера Прокофьева Борис … </a:t>
            </a:r>
          </a:p>
          <a:p>
            <a:r>
              <a:rPr lang="ru-RU" sz="6400" dirty="0" smtClean="0"/>
              <a:t>2. За что Прокофьев подвергся разгромной критике</a:t>
            </a:r>
          </a:p>
          <a:p>
            <a:r>
              <a:rPr lang="ru-RU" sz="6400" dirty="0" smtClean="0"/>
              <a:t>3. Сколько было Сталинских </a:t>
            </a:r>
            <a:r>
              <a:rPr lang="ru-RU" sz="6400" dirty="0" err="1" smtClean="0"/>
              <a:t>пермий</a:t>
            </a:r>
            <a:r>
              <a:rPr lang="ru-RU" sz="6400" dirty="0" smtClean="0"/>
              <a:t> у композитора</a:t>
            </a:r>
          </a:p>
          <a:p>
            <a:r>
              <a:rPr lang="ru-RU" sz="6400" dirty="0" smtClean="0"/>
              <a:t>5. Фамилия второй жены композитора</a:t>
            </a:r>
          </a:p>
          <a:p>
            <a:r>
              <a:rPr lang="ru-RU" sz="6400" dirty="0" smtClean="0"/>
              <a:t>8. К этому цитрусовому в количестве трех штук была выражена любовь в опере </a:t>
            </a:r>
            <a:r>
              <a:rPr lang="ru-RU" sz="6400" dirty="0" err="1" smtClean="0"/>
              <a:t>Прокофева</a:t>
            </a:r>
            <a:endParaRPr lang="ru-RU" sz="6400" dirty="0" smtClean="0"/>
          </a:p>
          <a:p>
            <a:r>
              <a:rPr lang="ru-RU" sz="6400" dirty="0" smtClean="0"/>
              <a:t>9. В лагеря какой </a:t>
            </a:r>
            <a:r>
              <a:rPr lang="ru-RU" sz="6400" dirty="0" err="1" smtClean="0"/>
              <a:t>сср</a:t>
            </a:r>
            <a:r>
              <a:rPr lang="ru-RU" sz="6400" dirty="0" smtClean="0"/>
              <a:t> была сослана первая супруга Прокофьева</a:t>
            </a:r>
          </a:p>
          <a:p>
            <a:r>
              <a:rPr lang="ru-RU" sz="6400" dirty="0" smtClean="0"/>
              <a:t>11. Международный конкурс имени Сергея Сергеевича Прокофьева проводится в этом городе</a:t>
            </a:r>
          </a:p>
          <a:p>
            <a:r>
              <a:rPr lang="ru-RU" sz="6400" dirty="0" smtClean="0"/>
              <a:t>12. Село, где родился композитор</a:t>
            </a:r>
          </a:p>
          <a:p>
            <a:r>
              <a:rPr lang="ru-RU" sz="6400" dirty="0" smtClean="0"/>
              <a:t>13. Каким видом спорта увлекался Прокофьев</a:t>
            </a:r>
          </a:p>
          <a:p>
            <a:r>
              <a:rPr lang="ru-RU" sz="6400" dirty="0" smtClean="0"/>
              <a:t>14. Девичья фамилия жены-испанки Прокофьева</a:t>
            </a:r>
          </a:p>
          <a:p>
            <a:pPr>
              <a:buNone/>
            </a:pPr>
            <a:endParaRPr lang="ru-RU" dirty="0"/>
          </a:p>
        </p:txBody>
      </p:sp>
      <p:pic>
        <p:nvPicPr>
          <p:cNvPr id="1638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1124744"/>
            <a:ext cx="4499992" cy="4929496"/>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8003581" y="2396085"/>
            <a:ext cx="857237" cy="857237"/>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Прямоугольник 3"/>
          <p:cNvSpPr/>
          <p:nvPr/>
        </p:nvSpPr>
        <p:spPr>
          <a:xfrm>
            <a:off x="0" y="6021288"/>
            <a:ext cx="9144000" cy="836712"/>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3250" name="Picture 2"/>
          <p:cNvPicPr>
            <a:picLocks noChangeAspect="1" noChangeArrowheads="1"/>
          </p:cNvPicPr>
          <p:nvPr/>
        </p:nvPicPr>
        <p:blipFill>
          <a:blip r:embed="rId2" cstate="print"/>
          <a:srcRect/>
          <a:stretch>
            <a:fillRect/>
          </a:stretch>
        </p:blipFill>
        <p:spPr bwMode="auto">
          <a:xfrm>
            <a:off x="1835696" y="188640"/>
            <a:ext cx="5299455" cy="5805264"/>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a:hlinkClick r:id="rId6" action="ppaction://hlinksldjump"/>
          </p:cNvPr>
          <p:cNvSpPr/>
          <p:nvPr/>
        </p:nvSpPr>
        <p:spPr>
          <a:xfrm rot="5400000" flipH="1">
            <a:off x="809836" y="-261156"/>
            <a:ext cx="936104" cy="2555776"/>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844824" y="404664"/>
            <a:ext cx="8229600" cy="1143000"/>
          </a:xfrm>
        </p:spPr>
        <p:txBody>
          <a:bodyPr/>
          <a:lstStyle/>
          <a:p>
            <a:r>
              <a:rPr lang="ru-RU" b="1" dirty="0" smtClean="0"/>
              <a:t>Музыка</a:t>
            </a:r>
            <a:endParaRPr lang="ru-RU" b="1" dirty="0"/>
          </a:p>
        </p:txBody>
      </p:sp>
      <p:sp>
        <p:nvSpPr>
          <p:cNvPr id="4" name="Прямоугольник 3"/>
          <p:cNvSpPr/>
          <p:nvPr/>
        </p:nvSpPr>
        <p:spPr>
          <a:xfrm>
            <a:off x="0" y="5805264"/>
            <a:ext cx="9144000" cy="1052736"/>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sp>
        <p:nvSpPr>
          <p:cNvPr id="9" name="Заголовок 1"/>
          <p:cNvSpPr txBox="1">
            <a:spLocks/>
          </p:cNvSpPr>
          <p:nvPr/>
        </p:nvSpPr>
        <p:spPr>
          <a:xfrm>
            <a:off x="-972616" y="170080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i="0" u="none" strike="noStrike" kern="1200" cap="none" spc="0" normalizeH="0" baseline="0" noProof="0" dirty="0" smtClean="0">
                <a:ln>
                  <a:noFill/>
                </a:ln>
                <a:solidFill>
                  <a:schemeClr val="tx1"/>
                </a:solidFill>
                <a:effectLst/>
                <a:uLnTx/>
                <a:uFillTx/>
                <a:latin typeface="+mj-lt"/>
                <a:ea typeface="+mj-ea"/>
                <a:cs typeface="+mj-cs"/>
              </a:rPr>
              <a:t>Тарантелла</a:t>
            </a:r>
            <a:endParaRPr kumimoji="0" lang="ru-RU" sz="4400" i="0" u="none" strike="noStrike" kern="1200" cap="none" spc="0" normalizeH="0" baseline="0" noProof="0" dirty="0">
              <a:ln>
                <a:noFill/>
              </a:ln>
              <a:solidFill>
                <a:schemeClr val="tx1"/>
              </a:solidFill>
              <a:effectLst/>
              <a:uLnTx/>
              <a:uFillTx/>
              <a:latin typeface="+mj-lt"/>
              <a:ea typeface="+mj-ea"/>
              <a:cs typeface="+mj-cs"/>
            </a:endParaRPr>
          </a:p>
        </p:txBody>
      </p:sp>
      <p:sp>
        <p:nvSpPr>
          <p:cNvPr id="11" name="Заголовок 1"/>
          <p:cNvSpPr txBox="1">
            <a:spLocks/>
          </p:cNvSpPr>
          <p:nvPr/>
        </p:nvSpPr>
        <p:spPr>
          <a:xfrm>
            <a:off x="179512" y="270892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i="0" u="none" strike="noStrike" kern="1200" cap="none" spc="0" normalizeH="0" baseline="0" noProof="0" dirty="0" smtClean="0">
                <a:ln>
                  <a:noFill/>
                </a:ln>
                <a:solidFill>
                  <a:schemeClr val="tx1"/>
                </a:solidFill>
                <a:effectLst/>
                <a:uLnTx/>
                <a:uFillTx/>
                <a:latin typeface="+mj-lt"/>
                <a:ea typeface="+mj-ea"/>
                <a:cs typeface="+mj-cs"/>
              </a:rPr>
              <a:t>Шествие кузнечиков</a:t>
            </a:r>
            <a:endParaRPr kumimoji="0" lang="ru-RU" sz="4400" i="0" u="none" strike="noStrike" kern="1200" cap="none" spc="0" normalizeH="0" baseline="0" noProof="0" dirty="0">
              <a:ln>
                <a:noFill/>
              </a:ln>
              <a:solidFill>
                <a:schemeClr val="tx1"/>
              </a:solidFill>
              <a:effectLst/>
              <a:uLnTx/>
              <a:uFillTx/>
              <a:latin typeface="+mj-lt"/>
              <a:ea typeface="+mj-ea"/>
              <a:cs typeface="+mj-cs"/>
            </a:endParaRPr>
          </a:p>
        </p:txBody>
      </p:sp>
      <p:sp>
        <p:nvSpPr>
          <p:cNvPr id="13" name="Заголовок 1"/>
          <p:cNvSpPr txBox="1">
            <a:spLocks/>
          </p:cNvSpPr>
          <p:nvPr/>
        </p:nvSpPr>
        <p:spPr>
          <a:xfrm>
            <a:off x="683568" y="3645024"/>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i="0" u="none" strike="noStrike" kern="1200" cap="none" spc="0" normalizeH="0" baseline="0" noProof="0" dirty="0" smtClean="0">
                <a:ln>
                  <a:noFill/>
                </a:ln>
                <a:solidFill>
                  <a:schemeClr val="tx1"/>
                </a:solidFill>
                <a:effectLst/>
                <a:uLnTx/>
                <a:uFillTx/>
                <a:latin typeface="+mj-lt"/>
                <a:ea typeface="+mj-ea"/>
                <a:cs typeface="+mj-cs"/>
              </a:rPr>
              <a:t>Вставайте, </a:t>
            </a:r>
            <a:r>
              <a:rPr lang="ru-RU" sz="4400" dirty="0" smtClean="0">
                <a:latin typeface="+mj-lt"/>
                <a:ea typeface="+mj-ea"/>
                <a:cs typeface="+mj-cs"/>
              </a:rPr>
              <a:t>люди русские</a:t>
            </a:r>
            <a:endParaRPr kumimoji="0" lang="ru-RU" sz="4400" i="0" u="none" strike="noStrike" kern="1200" cap="none" spc="0" normalizeH="0" baseline="0" noProof="0" dirty="0">
              <a:ln>
                <a:noFill/>
              </a:ln>
              <a:solidFill>
                <a:schemeClr val="tx1"/>
              </a:solidFill>
              <a:effectLst/>
              <a:uLnTx/>
              <a:uFillTx/>
              <a:latin typeface="+mj-lt"/>
              <a:ea typeface="+mj-ea"/>
              <a:cs typeface="+mj-cs"/>
            </a:endParaRPr>
          </a:p>
        </p:txBody>
      </p:sp>
      <p:sp>
        <p:nvSpPr>
          <p:cNvPr id="15" name="Заголовок 1"/>
          <p:cNvSpPr txBox="1">
            <a:spLocks/>
          </p:cNvSpPr>
          <p:nvPr/>
        </p:nvSpPr>
        <p:spPr>
          <a:xfrm>
            <a:off x="-828600" y="4653136"/>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i="0" u="none" strike="noStrike" kern="1200" cap="none" spc="0" normalizeH="0" baseline="0" noProof="0" dirty="0" smtClean="0">
                <a:ln>
                  <a:noFill/>
                </a:ln>
                <a:solidFill>
                  <a:schemeClr val="tx1"/>
                </a:solidFill>
                <a:effectLst/>
                <a:uLnTx/>
                <a:uFillTx/>
                <a:latin typeface="+mj-lt"/>
                <a:ea typeface="+mj-ea"/>
                <a:cs typeface="+mj-cs"/>
              </a:rPr>
              <a:t>Петя и Волк</a:t>
            </a:r>
            <a:endParaRPr kumimoji="0" lang="ru-RU" sz="4400" i="0" u="none" strike="noStrike" kern="1200" cap="none" spc="0" normalizeH="0" baseline="0" noProof="0" dirty="0">
              <a:ln>
                <a:noFill/>
              </a:ln>
              <a:solidFill>
                <a:schemeClr val="tx1"/>
              </a:solidFill>
              <a:effectLst/>
              <a:uLnTx/>
              <a:uFillTx/>
              <a:latin typeface="+mj-lt"/>
              <a:ea typeface="+mj-ea"/>
              <a:cs typeface="+mj-cs"/>
            </a:endParaRPr>
          </a:p>
        </p:txBody>
      </p:sp>
      <p:pic>
        <p:nvPicPr>
          <p:cNvPr id="19" name="С.Прокофьев, исп.Н.Сац - Тарантелла_(Audio-VK4.ru).mp3">
            <a:hlinkClick r:id="" action="ppaction://media"/>
          </p:cNvPr>
          <p:cNvPicPr>
            <a:picLocks noRot="1" noChangeAspect="1"/>
          </p:cNvPicPr>
          <p:nvPr>
            <a:audioFile r:link="rId1"/>
          </p:nvPr>
        </p:nvPicPr>
        <p:blipFill>
          <a:blip r:embed="rId9" cstate="print"/>
          <a:stretch>
            <a:fillRect/>
          </a:stretch>
        </p:blipFill>
        <p:spPr>
          <a:xfrm>
            <a:off x="827584" y="2060848"/>
            <a:ext cx="576064" cy="576064"/>
          </a:xfrm>
          <a:prstGeom prst="rect">
            <a:avLst/>
          </a:prstGeom>
        </p:spPr>
      </p:pic>
      <p:pic>
        <p:nvPicPr>
          <p:cNvPr id="20" name="С. Прокофьев Детская музыка - 07 Шествие кузнечиков_(Audio-VK4.ru).mp3">
            <a:hlinkClick r:id="" action="ppaction://media"/>
          </p:cNvPr>
          <p:cNvPicPr>
            <a:picLocks noRot="1" noChangeAspect="1"/>
          </p:cNvPicPr>
          <p:nvPr>
            <a:audioFile r:link="rId2"/>
          </p:nvPr>
        </p:nvPicPr>
        <p:blipFill>
          <a:blip r:embed="rId10" cstate="print"/>
          <a:stretch>
            <a:fillRect/>
          </a:stretch>
        </p:blipFill>
        <p:spPr>
          <a:xfrm>
            <a:off x="755576" y="2996952"/>
            <a:ext cx="648072" cy="648072"/>
          </a:xfrm>
          <a:prstGeom prst="rect">
            <a:avLst/>
          </a:prstGeom>
        </p:spPr>
      </p:pic>
      <p:pic>
        <p:nvPicPr>
          <p:cNvPr id="21" name="21. С. Прокофьев - Симфоническая сказка Петя и Волк (темы героев сказки) - 21. С. Прокофьев - Симфоническая сказка Петя и Волк (темы героев сказки)_(Audio-VK4.ru).mp3">
            <a:hlinkClick r:id="" action="ppaction://media"/>
          </p:cNvPr>
          <p:cNvPicPr>
            <a:picLocks noRot="1" noChangeAspect="1"/>
          </p:cNvPicPr>
          <p:nvPr>
            <a:audioFile r:link="rId3"/>
          </p:nvPr>
        </p:nvPicPr>
        <p:blipFill>
          <a:blip r:embed="rId11" cstate="print"/>
          <a:stretch>
            <a:fillRect/>
          </a:stretch>
        </p:blipFill>
        <p:spPr>
          <a:xfrm>
            <a:off x="683568" y="4869160"/>
            <a:ext cx="720080" cy="720080"/>
          </a:xfrm>
          <a:prstGeom prst="rect">
            <a:avLst/>
          </a:prstGeom>
        </p:spPr>
      </p:pic>
      <p:pic>
        <p:nvPicPr>
          <p:cNvPr id="22" name="S. Prokofiev - вставайте люди русские_(Audio-VK4.ru).mp3">
            <a:hlinkClick r:id="" action="ppaction://media"/>
          </p:cNvPr>
          <p:cNvPicPr>
            <a:picLocks noRot="1" noChangeAspect="1"/>
          </p:cNvPicPr>
          <p:nvPr>
            <a:audioFile r:link="rId4"/>
          </p:nvPr>
        </p:nvPicPr>
        <p:blipFill>
          <a:blip r:embed="rId12" cstate="print"/>
          <a:stretch>
            <a:fillRect/>
          </a:stretch>
        </p:blipFill>
        <p:spPr>
          <a:xfrm>
            <a:off x="755576" y="3933056"/>
            <a:ext cx="576064" cy="5760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20"/>
                                        </p:tgtEl>
                                      </p:cBhvr>
                                    </p:cmd>
                                  </p:childTnLst>
                                </p:cTn>
                              </p:par>
                            </p:childTnLst>
                          </p:cTn>
                        </p:par>
                      </p:childTnLst>
                    </p:cTn>
                  </p:par>
                  <p:par>
                    <p:cTn id="11" fill="hold">
                      <p:stCondLst>
                        <p:cond delay="indefinite"/>
                      </p:stCondLst>
                      <p:childTnLst>
                        <p:par>
                          <p:cTn id="12" fill="hold">
                            <p:stCondLst>
                              <p:cond delay="0"/>
                            </p:stCondLst>
                            <p:childTnLst>
                              <p:par>
                                <p:cTn id="13" presetID="3" presetClass="mediacall" presetSubtype="0" fill="hold" nodeType="clickEffect">
                                  <p:stCondLst>
                                    <p:cond delay="0"/>
                                  </p:stCondLst>
                                  <p:childTnLst>
                                    <p:cmd type="call" cmd="stop">
                                      <p:cBhvr>
                                        <p:cTn id="14" dur="1" fill="hold"/>
                                        <p:tgtEl>
                                          <p:spTgt spid="21"/>
                                        </p:tgtEl>
                                      </p:cBhvr>
                                    </p:cmd>
                                  </p:childTnLst>
                                </p:cTn>
                              </p:par>
                            </p:childTnLst>
                          </p:cTn>
                        </p:par>
                      </p:childTnLst>
                    </p:cTn>
                  </p:par>
                  <p:par>
                    <p:cTn id="15" fill="hold">
                      <p:stCondLst>
                        <p:cond delay="indefinite"/>
                      </p:stCondLst>
                      <p:childTnLst>
                        <p:par>
                          <p:cTn id="16" fill="hold">
                            <p:stCondLst>
                              <p:cond delay="0"/>
                            </p:stCondLst>
                            <p:childTnLst>
                              <p:par>
                                <p:cTn id="17" presetID="3" presetClass="mediacall" presetSubtype="0" fill="hold" nodeType="clickEffect">
                                  <p:stCondLst>
                                    <p:cond delay="0"/>
                                  </p:stCondLst>
                                  <p:childTnLst>
                                    <p:cmd type="call" cmd="stop">
                                      <p:cBhvr>
                                        <p:cTn id="18"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19"/>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4020" fill="hold"/>
                                        <p:tgtEl>
                                          <p:spTgt spid="19"/>
                                        </p:tgtEl>
                                      </p:cBhvr>
                                    </p:cmd>
                                  </p:childTnLst>
                                </p:cTn>
                              </p:par>
                            </p:childTnLst>
                          </p:cTn>
                        </p:par>
                      </p:childTnLst>
                    </p:cTn>
                  </p:par>
                </p:childTnLst>
              </p:cTn>
              <p:nextCondLst>
                <p:cond evt="onClick" delay="0">
                  <p:tgtEl>
                    <p:spTgt spid="19"/>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seq concurrent="1" nextAc="seek">
              <p:cTn id="25" restart="whenNotActive" fill="hold" evtFilter="cancelBubble" nodeType="interactiveSeq">
                <p:stCondLst>
                  <p:cond evt="onClick" delay="0">
                    <p:tgtEl>
                      <p:spTgt spid="20"/>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63192" fill="hold"/>
                                        <p:tgtEl>
                                          <p:spTgt spid="20"/>
                                        </p:tgtEl>
                                      </p:cBhvr>
                                    </p:cmd>
                                  </p:childTnLst>
                                </p:cTn>
                              </p:par>
                            </p:childTnLst>
                          </p:cTn>
                        </p:par>
                      </p:childTnLst>
                    </p:cTn>
                  </p:par>
                </p:childTnLst>
              </p:cTn>
              <p:nextCondLst>
                <p:cond evt="onClick" delay="0">
                  <p:tgtEl>
                    <p:spTgt spid="20"/>
                  </p:tgtEl>
                </p:cond>
              </p:nextCondLst>
            </p:seq>
            <p:audio>
              <p:cMediaNode>
                <p:cTn id="30"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seq concurrent="1" nextAc="seek">
              <p:cTn id="31" restart="whenNotActive" fill="hold" evtFilter="cancelBubble" nodeType="interactiveSeq">
                <p:stCondLst>
                  <p:cond evt="onClick" delay="0">
                    <p:tgtEl>
                      <p:spTgt spid="2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48770" fill="hold"/>
                                        <p:tgtEl>
                                          <p:spTgt spid="21"/>
                                        </p:tgtEl>
                                      </p:cBhvr>
                                    </p:cmd>
                                  </p:childTnLst>
                                </p:cTn>
                              </p:par>
                            </p:childTnLst>
                          </p:cTn>
                        </p:par>
                      </p:childTnLst>
                    </p:cTn>
                  </p:par>
                </p:childTnLst>
              </p:cTn>
              <p:nextCondLst>
                <p:cond evt="onClick" delay="0">
                  <p:tgtEl>
                    <p:spTgt spid="21"/>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seq concurrent="1" nextAc="seek">
              <p:cTn id="37" restart="whenNotActive" fill="hold" evtFilter="cancelBubble" nodeType="interactiveSeq">
                <p:stCondLst>
                  <p:cond evt="onClick" delay="0">
                    <p:tgtEl>
                      <p:spTgt spid="22"/>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32704" fill="hold"/>
                                        <p:tgtEl>
                                          <p:spTgt spid="22"/>
                                        </p:tgtEl>
                                      </p:cBhvr>
                                    </p:cmd>
                                  </p:childTnLst>
                                </p:cTn>
                              </p:par>
                            </p:childTnLst>
                          </p:cTn>
                        </p:par>
                      </p:childTnLst>
                    </p:cTn>
                  </p:par>
                </p:childTnLst>
              </p:cTn>
              <p:nextCondLst>
                <p:cond evt="onClick" delay="0">
                  <p:tgtEl>
                    <p:spTgt spid="22"/>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2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a:hlinkClick r:id="rId3" action="ppaction://hlinksldjump"/>
          </p:cNvPr>
          <p:cNvSpPr/>
          <p:nvPr/>
        </p:nvSpPr>
        <p:spPr>
          <a:xfrm rot="5400000" flipH="1">
            <a:off x="612068" y="-63388"/>
            <a:ext cx="864096" cy="2088232"/>
          </a:xfrm>
          <a:prstGeom prst="round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3060848" y="332656"/>
            <a:ext cx="8229600" cy="1143000"/>
          </a:xfrm>
        </p:spPr>
        <p:txBody>
          <a:bodyPr/>
          <a:lstStyle/>
          <a:p>
            <a:r>
              <a:rPr lang="ru-RU" dirty="0" smtClean="0"/>
              <a:t>Видео</a:t>
            </a:r>
            <a:endParaRPr lang="ru-RU" dirty="0"/>
          </a:p>
        </p:txBody>
      </p:sp>
      <p:sp>
        <p:nvSpPr>
          <p:cNvPr id="4" name="Прямоугольник 3"/>
          <p:cNvSpPr/>
          <p:nvPr/>
        </p:nvSpPr>
        <p:spPr>
          <a:xfrm>
            <a:off x="0" y="5805264"/>
            <a:ext cx="9144000" cy="1052736"/>
          </a:xfrm>
          <a:prstGeom prst="rect">
            <a:avLst/>
          </a:prstGeom>
          <a:solidFill>
            <a:srgbClr val="F8A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8" descr="https://yt3.ggpht.com/a/AATXAJw7L9ia1avnAeufzgMYerMrFUqfD56wFYfLbTOe=s900-c-k-c0xffffffff-no-rj-mo">
            <a:hlinkClick r:id="rId4" action="ppaction://hlinksldjump"/>
          </p:cNvPr>
          <p:cNvPicPr>
            <a:picLocks noChangeAspect="1" noChangeArrowheads="1"/>
          </p:cNvPicPr>
          <p:nvPr/>
        </p:nvPicPr>
        <p:blipFill>
          <a:blip r:embed="rId5"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pic>
        <p:nvPicPr>
          <p:cNvPr id="10" name="_Петя и волк_ Чтец – Константин Хабенский.mp4">
            <a:hlinkClick r:id="" action="ppaction://media"/>
          </p:cNvPr>
          <p:cNvPicPr>
            <a:picLocks noGrp="1" noRot="1" noChangeAspect="1"/>
          </p:cNvPicPr>
          <p:nvPr>
            <p:ph idx="1"/>
            <a:videoFile r:link="rId1"/>
          </p:nvPr>
        </p:nvPicPr>
        <p:blipFill>
          <a:blip r:embed="rId6" cstate="print"/>
          <a:stretch>
            <a:fillRect/>
          </a:stretch>
        </p:blipFill>
        <p:spPr>
          <a:xfrm>
            <a:off x="1547664" y="1628800"/>
            <a:ext cx="6575376" cy="369864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араллелограмм 3"/>
          <p:cNvSpPr/>
          <p:nvPr/>
        </p:nvSpPr>
        <p:spPr>
          <a:xfrm rot="5400000" flipV="1">
            <a:off x="1143000" y="-1143000"/>
            <a:ext cx="6858000" cy="9144000"/>
          </a:xfrm>
          <a:prstGeom prst="parallelogram">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1259632" y="1600201"/>
            <a:ext cx="7427168" cy="1396752"/>
          </a:xfrm>
        </p:spPr>
        <p:txBody>
          <a:bodyPr/>
          <a:lstStyle/>
          <a:p>
            <a:endParaRPr lang="ru-RU" dirty="0"/>
          </a:p>
        </p:txBody>
      </p:sp>
      <p:sp>
        <p:nvSpPr>
          <p:cNvPr id="6" name="Блок-схема: альтернативный процесс 5"/>
          <p:cNvSpPr/>
          <p:nvPr/>
        </p:nvSpPr>
        <p:spPr>
          <a:xfrm>
            <a:off x="2195736" y="4221088"/>
            <a:ext cx="5400600" cy="1152128"/>
          </a:xfrm>
          <a:prstGeom prst="flowChartAlternate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16" descr="https://dshi-anna.vrn.muzkult.ru/media/2020/04/13/1252831218/10.jpg"/>
          <p:cNvPicPr>
            <a:picLocks noChangeAspect="1" noChangeArrowheads="1"/>
          </p:cNvPicPr>
          <p:nvPr/>
        </p:nvPicPr>
        <p:blipFill>
          <a:blip r:embed="rId2" cstate="print"/>
          <a:srcRect b="13567"/>
          <a:stretch>
            <a:fillRect/>
          </a:stretch>
        </p:blipFill>
        <p:spPr bwMode="auto">
          <a:xfrm>
            <a:off x="3419872" y="1381468"/>
            <a:ext cx="2448272" cy="2767612"/>
          </a:xfrm>
          <a:prstGeom prst="ellipse">
            <a:avLst/>
          </a:prstGeom>
          <a:noFill/>
          <a:ln w="28575">
            <a:solidFill>
              <a:schemeClr val="bg1"/>
            </a:solidFill>
          </a:ln>
        </p:spPr>
      </p:pic>
      <p:sp>
        <p:nvSpPr>
          <p:cNvPr id="2" name="Заголовок 1"/>
          <p:cNvSpPr>
            <a:spLocks noGrp="1"/>
          </p:cNvSpPr>
          <p:nvPr>
            <p:ph type="title"/>
          </p:nvPr>
        </p:nvSpPr>
        <p:spPr>
          <a:xfrm>
            <a:off x="1763688" y="4221088"/>
            <a:ext cx="6408712" cy="1080120"/>
          </a:xfrm>
        </p:spPr>
        <p:txBody>
          <a:bodyPr>
            <a:noAutofit/>
          </a:bodyPr>
          <a:lstStyle/>
          <a:p>
            <a:r>
              <a:rPr lang="ru-RU" sz="3600" b="1" dirty="0" smtClean="0"/>
              <a:t>Николай Александрович</a:t>
            </a:r>
            <a:br>
              <a:rPr lang="ru-RU" sz="3600" b="1" dirty="0" smtClean="0"/>
            </a:br>
            <a:r>
              <a:rPr lang="ru-RU" sz="3600" b="1" dirty="0" smtClean="0"/>
              <a:t>Римский-Корсаков</a:t>
            </a:r>
            <a:endParaRPr lang="ru-RU" sz="3600" b="1" dirty="0"/>
          </a:p>
        </p:txBody>
      </p:sp>
      <p:sp>
        <p:nvSpPr>
          <p:cNvPr id="7" name="Блок-схема: альтернативный процесс 6">
            <a:hlinkClick r:id="rId3" action="ppaction://hlinksldjump"/>
          </p:cNvPr>
          <p:cNvSpPr/>
          <p:nvPr/>
        </p:nvSpPr>
        <p:spPr>
          <a:xfrm>
            <a:off x="251520" y="1916832"/>
            <a:ext cx="2462616" cy="744040"/>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держимое 2"/>
          <p:cNvSpPr txBox="1">
            <a:spLocks/>
          </p:cNvSpPr>
          <p:nvPr/>
        </p:nvSpPr>
        <p:spPr>
          <a:xfrm>
            <a:off x="395536" y="1988840"/>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3" action="ppaction://hlinksldjump"/>
              </a:rPr>
              <a:t>Биография</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0" name="Блок-схема: альтернативный процесс 9">
            <a:hlinkClick r:id="rId4" action="ppaction://hlinksldjump"/>
          </p:cNvPr>
          <p:cNvSpPr/>
          <p:nvPr/>
        </p:nvSpPr>
        <p:spPr>
          <a:xfrm>
            <a:off x="251520" y="3140968"/>
            <a:ext cx="2462616" cy="744040"/>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держимое 2"/>
          <p:cNvSpPr txBox="1">
            <a:spLocks/>
          </p:cNvSpPr>
          <p:nvPr/>
        </p:nvSpPr>
        <p:spPr>
          <a:xfrm>
            <a:off x="539552" y="3212976"/>
            <a:ext cx="5256584" cy="115212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4" action="ppaction://hlinksldjump"/>
              </a:rPr>
              <a:t>Кроссворд</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2" name="Блок-схема: альтернативный процесс 11">
            <a:hlinkClick r:id="rId5" action="ppaction://hlinksldjump"/>
          </p:cNvPr>
          <p:cNvSpPr/>
          <p:nvPr/>
        </p:nvSpPr>
        <p:spPr>
          <a:xfrm>
            <a:off x="6444208" y="980728"/>
            <a:ext cx="2462616" cy="744040"/>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Блок-схема: альтернативный процесс 12">
            <a:hlinkClick r:id="rId6" action="ppaction://hlinksldjump"/>
          </p:cNvPr>
          <p:cNvSpPr/>
          <p:nvPr/>
        </p:nvSpPr>
        <p:spPr>
          <a:xfrm>
            <a:off x="6444208" y="2708920"/>
            <a:ext cx="2462616" cy="744040"/>
          </a:xfrm>
          <a:prstGeom prst="flowChartAlternate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одержимое 2"/>
          <p:cNvSpPr txBox="1">
            <a:spLocks/>
          </p:cNvSpPr>
          <p:nvPr/>
        </p:nvSpPr>
        <p:spPr>
          <a:xfrm>
            <a:off x="6876256" y="1124744"/>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5" action="ppaction://hlinksldjump"/>
              </a:rPr>
              <a:t>Музыка</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Содержимое 2"/>
          <p:cNvSpPr txBox="1">
            <a:spLocks/>
          </p:cNvSpPr>
          <p:nvPr/>
        </p:nvSpPr>
        <p:spPr>
          <a:xfrm>
            <a:off x="6876256" y="2780928"/>
            <a:ext cx="5112568"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solidFill>
                  <a:schemeClr val="tx1"/>
                </a:solidFill>
                <a:effectLst/>
                <a:uLnTx/>
                <a:uFillTx/>
                <a:latin typeface="+mn-lt"/>
                <a:ea typeface="+mn-ea"/>
                <a:cs typeface="+mn-cs"/>
                <a:hlinkClick r:id="rId6" action="ppaction://hlinksldjump"/>
              </a:rPr>
              <a:t>Видео</a:t>
            </a:r>
            <a:endParaRPr kumimoji="0" lang="ru-RU" sz="28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6"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427746" y="4758630"/>
            <a:ext cx="1979928" cy="197992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5400000" flipV="1">
            <a:off x="-998984" y="998984"/>
            <a:ext cx="6858000" cy="4860032"/>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4788024" y="0"/>
            <a:ext cx="4355976" cy="6858000"/>
          </a:xfrm>
        </p:spPr>
        <p:txBody>
          <a:bodyPr>
            <a:noAutofit/>
          </a:bodyPr>
          <a:lstStyle/>
          <a:p>
            <a:r>
              <a:rPr lang="ru-RU" sz="1100" b="1" dirty="0" smtClean="0"/>
              <a:t>По горизонтали</a:t>
            </a:r>
            <a:endParaRPr lang="ru-RU" sz="1100" dirty="0" smtClean="0"/>
          </a:p>
          <a:p>
            <a:r>
              <a:rPr lang="ru-RU" sz="1100" dirty="0" smtClean="0"/>
              <a:t>2. Дочь морского повелителя в опере Садко</a:t>
            </a:r>
          </a:p>
          <a:p>
            <a:r>
              <a:rPr lang="ru-RU" sz="1100" dirty="0" smtClean="0"/>
              <a:t>3. Опера-сказка и внучка Деда Мороза</a:t>
            </a:r>
          </a:p>
          <a:p>
            <a:r>
              <a:rPr lang="ru-RU" sz="1100" dirty="0" smtClean="0"/>
              <a:t>4. Один из учеников-последователей </a:t>
            </a:r>
            <a:r>
              <a:rPr lang="ru-RU" sz="1100" dirty="0" err="1" smtClean="0"/>
              <a:t>р-к</a:t>
            </a:r>
            <a:endParaRPr lang="ru-RU" sz="1100" dirty="0" smtClean="0"/>
          </a:p>
          <a:p>
            <a:r>
              <a:rPr lang="ru-RU" sz="1100" dirty="0" smtClean="0"/>
              <a:t>6. Уникальная особенность </a:t>
            </a:r>
            <a:r>
              <a:rPr lang="ru-RU" sz="1100" dirty="0" err="1" smtClean="0"/>
              <a:t>р-к</a:t>
            </a:r>
            <a:r>
              <a:rPr lang="ru-RU" sz="1100" dirty="0" smtClean="0"/>
              <a:t> , так называемый цветной слух, когда каждая тональность </a:t>
            </a:r>
            <a:r>
              <a:rPr lang="ru-RU" sz="1100" dirty="0" err="1" smtClean="0"/>
              <a:t>видется</a:t>
            </a:r>
            <a:r>
              <a:rPr lang="ru-RU" sz="1100" dirty="0" smtClean="0"/>
              <a:t> в определенном цвете</a:t>
            </a:r>
          </a:p>
          <a:p>
            <a:r>
              <a:rPr lang="ru-RU" sz="1100" dirty="0" smtClean="0"/>
              <a:t>7. Одно из лучших эпических сочинений - опера-былина......</a:t>
            </a:r>
          </a:p>
          <a:p>
            <a:r>
              <a:rPr lang="ru-RU" sz="1100" dirty="0" smtClean="0"/>
              <a:t>8. Великий русский композитор</a:t>
            </a:r>
          </a:p>
          <a:p>
            <a:r>
              <a:rPr lang="ru-RU" sz="1100" dirty="0" smtClean="0"/>
              <a:t>10. Основатель и первый директор Петербургской консерватории, где преподавал Н. Римский-Корсаков.</a:t>
            </a:r>
          </a:p>
          <a:p>
            <a:r>
              <a:rPr lang="ru-RU" sz="1100" dirty="0" smtClean="0"/>
              <a:t>12. Вид творчества, благодаря которому известен </a:t>
            </a:r>
            <a:r>
              <a:rPr lang="ru-RU" sz="1100" dirty="0" err="1" smtClean="0"/>
              <a:t>р-к</a:t>
            </a:r>
            <a:r>
              <a:rPr lang="ru-RU" sz="1100" dirty="0" smtClean="0"/>
              <a:t> большому кругу людей</a:t>
            </a:r>
          </a:p>
          <a:p>
            <a:r>
              <a:rPr lang="ru-RU" sz="1100" dirty="0" smtClean="0"/>
              <a:t>14. Симфоническое произведение, написанное по книге Тысяча и одна ночь</a:t>
            </a:r>
          </a:p>
          <a:p>
            <a:r>
              <a:rPr lang="ru-RU" sz="1100" dirty="0" smtClean="0"/>
              <a:t>16. Царевна, дочь морского повелителя в опере Садко</a:t>
            </a:r>
          </a:p>
          <a:p>
            <a:r>
              <a:rPr lang="ru-RU" sz="1100" dirty="0" smtClean="0"/>
              <a:t>17. Отправление в 1862 году в трёхлетнее кругосветное морское путешествие на клипере...</a:t>
            </a:r>
          </a:p>
          <a:p>
            <a:r>
              <a:rPr lang="ru-RU" sz="1100" dirty="0" smtClean="0"/>
              <a:t>18. Заморский купец, персонаж оперы Снегурочка</a:t>
            </a:r>
          </a:p>
          <a:p>
            <a:r>
              <a:rPr lang="ru-RU" sz="1100" dirty="0" smtClean="0"/>
              <a:t>20. Наставник </a:t>
            </a:r>
            <a:r>
              <a:rPr lang="ru-RU" sz="1100" dirty="0" err="1" smtClean="0"/>
              <a:t>р-к</a:t>
            </a:r>
            <a:r>
              <a:rPr lang="ru-RU" sz="1100" dirty="0" smtClean="0"/>
              <a:t>, руководитель Могучей кучки</a:t>
            </a:r>
          </a:p>
          <a:p>
            <a:r>
              <a:rPr lang="ru-RU" sz="1100" dirty="0" smtClean="0"/>
              <a:t>22. Озеро возле которого играл Садко</a:t>
            </a:r>
          </a:p>
          <a:p>
            <a:r>
              <a:rPr lang="ru-RU" sz="1100" dirty="0" smtClean="0"/>
              <a:t>23. Мама снегурочки</a:t>
            </a:r>
          </a:p>
          <a:p>
            <a:r>
              <a:rPr lang="ru-RU" sz="1100" dirty="0" smtClean="0"/>
              <a:t>24. Персонаж оперы «Снегурочка».</a:t>
            </a:r>
          </a:p>
          <a:p>
            <a:r>
              <a:rPr lang="ru-RU" sz="1100" dirty="0" smtClean="0"/>
              <a:t> </a:t>
            </a:r>
          </a:p>
          <a:p>
            <a:r>
              <a:rPr lang="ru-RU" sz="1100" b="1" dirty="0" smtClean="0"/>
              <a:t>По вертикали</a:t>
            </a:r>
            <a:endParaRPr lang="ru-RU" sz="1100" dirty="0" smtClean="0"/>
          </a:p>
          <a:p>
            <a:r>
              <a:rPr lang="ru-RU" sz="1100" dirty="0" smtClean="0"/>
              <a:t>1. Город в Новгородской губернии, где родился </a:t>
            </a:r>
            <a:r>
              <a:rPr lang="ru-RU" sz="1100" dirty="0" err="1" smtClean="0"/>
              <a:t>р-к</a:t>
            </a:r>
            <a:endParaRPr lang="ru-RU" sz="1100" dirty="0" smtClean="0"/>
          </a:p>
          <a:p>
            <a:r>
              <a:rPr lang="ru-RU" sz="1100" dirty="0" smtClean="0"/>
              <a:t>3. Кантата Н. Римского-Корсакова для сопрано, смешанного хора и оркестра, написанная в 1897 году.</a:t>
            </a:r>
          </a:p>
          <a:p>
            <a:r>
              <a:rPr lang="ru-RU" sz="1100" dirty="0" smtClean="0"/>
              <a:t>5. Первая опера </a:t>
            </a:r>
            <a:r>
              <a:rPr lang="ru-RU" sz="1100" dirty="0" err="1" smtClean="0"/>
              <a:t>р-к</a:t>
            </a:r>
            <a:endParaRPr lang="ru-RU" sz="1100" dirty="0" smtClean="0"/>
          </a:p>
          <a:p>
            <a:r>
              <a:rPr lang="ru-RU" sz="1100" dirty="0" smtClean="0"/>
              <a:t>9. Город с которым связана жизнь и творчество </a:t>
            </a:r>
            <a:r>
              <a:rPr lang="ru-RU" sz="1100" dirty="0" err="1" smtClean="0"/>
              <a:t>р-к</a:t>
            </a:r>
            <a:endParaRPr lang="ru-RU" sz="1100" dirty="0" smtClean="0"/>
          </a:p>
          <a:p>
            <a:r>
              <a:rPr lang="ru-RU" sz="1100" dirty="0" smtClean="0"/>
              <a:t>11. Город в котором жил Садко</a:t>
            </a:r>
          </a:p>
          <a:p>
            <a:r>
              <a:rPr lang="ru-RU" sz="1100" dirty="0" smtClean="0"/>
              <a:t>13. Один из народных обрядов </a:t>
            </a:r>
            <a:r>
              <a:rPr lang="ru-RU" sz="1100" dirty="0" err="1" smtClean="0"/>
              <a:t>Древнй</a:t>
            </a:r>
            <a:r>
              <a:rPr lang="ru-RU" sz="1100" dirty="0" smtClean="0"/>
              <a:t> Руси</a:t>
            </a:r>
          </a:p>
          <a:p>
            <a:r>
              <a:rPr lang="ru-RU" sz="1100" dirty="0" smtClean="0"/>
              <a:t>15. Первый учитель </a:t>
            </a:r>
            <a:r>
              <a:rPr lang="ru-RU" sz="1100" dirty="0" err="1" smtClean="0"/>
              <a:t>р-к</a:t>
            </a:r>
            <a:endParaRPr lang="ru-RU" sz="1100" dirty="0" smtClean="0"/>
          </a:p>
          <a:p>
            <a:r>
              <a:rPr lang="ru-RU" sz="1100" dirty="0" smtClean="0"/>
              <a:t>19. Инструмент, исполняющий лейтмотив </a:t>
            </a:r>
            <a:r>
              <a:rPr lang="ru-RU" sz="1100" dirty="0" err="1" smtClean="0"/>
              <a:t>Шехеразады</a:t>
            </a:r>
            <a:r>
              <a:rPr lang="ru-RU" sz="1100" dirty="0" smtClean="0"/>
              <a:t> в одноименной симфонической сюите Н. Римского-Корсакова.</a:t>
            </a:r>
          </a:p>
          <a:p>
            <a:r>
              <a:rPr lang="ru-RU" sz="1100" dirty="0" smtClean="0"/>
              <a:t>21. Жена гусляра Садко</a:t>
            </a:r>
            <a:endParaRPr lang="ru-RU" sz="1100" dirty="0"/>
          </a:p>
        </p:txBody>
      </p:sp>
      <p:pic>
        <p:nvPicPr>
          <p:cNvPr id="7" name="Рисунок 6"/>
          <p:cNvPicPr/>
          <p:nvPr/>
        </p:nvPicPr>
        <p:blipFill>
          <a:blip r:embed="rId2" cstate="print">
            <a:clrChange>
              <a:clrFrom>
                <a:srgbClr val="FFFFFF"/>
              </a:clrFrom>
              <a:clrTo>
                <a:srgbClr val="FFFFFF">
                  <a:alpha val="0"/>
                </a:srgbClr>
              </a:clrTo>
            </a:clrChange>
          </a:blip>
          <a:srcRect/>
          <a:stretch>
            <a:fillRect/>
          </a:stretch>
        </p:blipFill>
        <p:spPr bwMode="auto">
          <a:xfrm>
            <a:off x="179512" y="332656"/>
            <a:ext cx="4581525" cy="5915025"/>
          </a:xfrm>
          <a:prstGeom prst="rect">
            <a:avLst/>
          </a:prstGeom>
          <a:noFill/>
          <a:ln w="9525">
            <a:noFill/>
            <a:miter lim="800000"/>
            <a:headEnd/>
            <a:tailEnd/>
          </a:ln>
        </p:spPr>
      </p:pic>
      <p:pic>
        <p:nvPicPr>
          <p:cNvPr id="8"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049406" y="3563285"/>
            <a:ext cx="1032319" cy="103231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12474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251520" y="188640"/>
            <a:ext cx="3168352" cy="7920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340768" y="0"/>
            <a:ext cx="8229600" cy="1143000"/>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323528" y="1124744"/>
            <a:ext cx="8496944" cy="5733256"/>
          </a:xfrm>
        </p:spPr>
        <p:txBody>
          <a:bodyPr>
            <a:normAutofit fontScale="92500" lnSpcReduction="20000"/>
          </a:bodyPr>
          <a:lstStyle/>
          <a:p>
            <a:r>
              <a:rPr lang="ru-RU" sz="1800" dirty="0" smtClean="0"/>
              <a:t>В 1830г. в связи с проблемами со здоровьем Глинка отправляется на лечение в Европу. Он посещает Италию, где параллельно с лечением берёт уроки композиции и вокала у знаменитых композиторов Беллини, Мендельсона, посещает оперу. К этому периоду относится написание романса «Венецианская ночь». В 1834г. композитор уезжает в Германию, где посвящает время изучению теории музыки у знаменитого учёного З. </a:t>
            </a:r>
            <a:r>
              <a:rPr lang="ru-RU" sz="1800" dirty="0" err="1" smtClean="0"/>
              <a:t>Дена</a:t>
            </a:r>
            <a:r>
              <a:rPr lang="ru-RU" sz="1800" dirty="0" smtClean="0"/>
              <a:t>. Именно тогда появляется идея создать национальную русскую оперу. Но обучение пришлось прервать (из-за смерти отца) и вернуться домой.</a:t>
            </a:r>
          </a:p>
          <a:p>
            <a:r>
              <a:rPr lang="ru-RU" sz="1800" dirty="0" smtClean="0"/>
              <a:t>После возвращения в Россию все мысли композитора заняты музыкой. Он живёт в Петербурге, посещает поэтические вечера у В. Жуковского и мечтает сочинить свою первую оперу. Эта идея не давала ему покоя ещё в юные годы. Так родилась опера «Иван Сусанин», успешная премьера которой состоялась в Большом театре в 1836г. Эту дату можно смело назвать днём рождения русской патриотической оперы. А уже в 1842г. композитор окончил работу над второй оперой «Руслан и Людмила». Но это сочинение было менее успешным, подверглось критике. Не очень удачная премьера оперы и кризис в личной жизни </a:t>
            </a:r>
            <a:r>
              <a:rPr lang="ru-RU" sz="1800" dirty="0" err="1" smtClean="0"/>
              <a:t>сподвигнуло</a:t>
            </a:r>
            <a:r>
              <a:rPr lang="ru-RU" sz="1800" dirty="0" smtClean="0"/>
              <a:t> композитора на новое заграничное путешествие.</a:t>
            </a:r>
          </a:p>
          <a:p>
            <a:r>
              <a:rPr lang="ru-RU" sz="1800" dirty="0" smtClean="0"/>
              <a:t>В 1845г. он поселился в Париже, где дал благотворительный концерт из своих произведений. После он отправился в Испанию, где прожил до 1847г. Здесь были созданы великолепные пьесы для оркестра «Арагонская Хота», «Воспоминание о летней ночи в Мадриде». Успокоившись эмоционально, композитор в 1851г. возвращается в Россию. Но в 1852г. слабое здоровье послужило поводом для отъезда в Испанию, потом в Париж. В 1855г. был сочинён романс «В минуту жизни трудную».</a:t>
            </a:r>
          </a:p>
          <a:p>
            <a:r>
              <a:rPr lang="ru-RU" sz="1800" dirty="0" smtClean="0"/>
              <a:t>С 1856г. Глинка окончательно стал жить в Берлине, где занимался изучением творчества И. Баха и других знаменитых музыкантов. Скончался великий композитор в 1857г., 15 февраля в Берлине и похоронен на местном кладбище. Вскоре, благодаря его сестре, его перезахоронили в Санкт-Петербурге на Тихвинском кладбище.</a:t>
            </a:r>
          </a:p>
          <a:p>
            <a:pPr>
              <a:buNone/>
            </a:pP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031452" y="4008133"/>
            <a:ext cx="1244496" cy="124449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Прямоугольник 3"/>
          <p:cNvSpPr/>
          <p:nvPr/>
        </p:nvSpPr>
        <p:spPr>
          <a:xfrm rot="5400000" flipV="1">
            <a:off x="4189648" y="1903648"/>
            <a:ext cx="764704" cy="9144000"/>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p:nvPr/>
        </p:nvPicPr>
        <p:blipFill>
          <a:blip r:embed="rId2" cstate="print"/>
          <a:srcRect/>
          <a:stretch>
            <a:fillRect/>
          </a:stretch>
        </p:blipFill>
        <p:spPr bwMode="auto">
          <a:xfrm>
            <a:off x="1979712" y="0"/>
            <a:ext cx="4680520" cy="6021288"/>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049405" y="5763406"/>
            <a:ext cx="1032319" cy="1032319"/>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467544" y="332656"/>
            <a:ext cx="3744416" cy="1008112"/>
          </a:xfrm>
          <a:prstGeom prst="roundRect">
            <a:avLst/>
          </a:prstGeom>
          <a:solidFill>
            <a:srgbClr val="EBC8C7"/>
          </a:solidFill>
          <a:ln>
            <a:solidFill>
              <a:srgbClr val="EBC8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rot="5400000" flipV="1">
            <a:off x="2461456" y="175456"/>
            <a:ext cx="4221088" cy="9144000"/>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052736" y="260648"/>
            <a:ext cx="8229600" cy="1143000"/>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457200" y="1600200"/>
            <a:ext cx="8363272" cy="5257800"/>
          </a:xfrm>
        </p:spPr>
        <p:txBody>
          <a:bodyPr>
            <a:normAutofit fontScale="62500" lnSpcReduction="20000"/>
          </a:bodyPr>
          <a:lstStyle/>
          <a:p>
            <a:r>
              <a:rPr lang="ru-RU" dirty="0" smtClean="0"/>
              <a:t>Родился 18 марта 1844 г. в Тихвине Новгородской губернии. К музыке имел склонность с детства, но вначале избрал карьеру морского офицера. В 1856 г. поступил в Морской корпус в Петербурге. Правда, занятий музыкой не оставил. </a:t>
            </a:r>
          </a:p>
          <a:p>
            <a:r>
              <a:rPr lang="ru-RU" dirty="0" smtClean="0"/>
              <a:t>Знакомство в 1861 г. с М. А. </a:t>
            </a:r>
            <a:r>
              <a:rPr lang="ru-RU" dirty="0" err="1" smtClean="0"/>
              <a:t>Балакиревым</a:t>
            </a:r>
            <a:r>
              <a:rPr lang="ru-RU" dirty="0" smtClean="0"/>
              <a:t> и его кружком имело огромное значение для дальнейшего развития таланта композитора. Однако в 1862 г. по окончании Морского корпуса Римский-Корсаков отправился в трёхлетнее кругосветное морское путешествие на клипере «Алмаз». По возвращении в 1865 г. Николай Андреевич поселился в Петербурге и, не оставляя службы во флоте, всецело занялся музыкальным образованием под руководством </a:t>
            </a:r>
            <a:r>
              <a:rPr lang="ru-RU" dirty="0" err="1" smtClean="0"/>
              <a:t>Балакирева</a:t>
            </a:r>
            <a:r>
              <a:rPr lang="ru-RU" dirty="0" smtClean="0"/>
              <a:t>. Его первым крупным сочинением стала Первая симфония (1865 г.). Затем появились «Увертюра на русские темы» (1866 г.), «Сербская фантазия» (1867 г.), симфоническая картина «Садко» (1867 г.), Вторая симфония («</a:t>
            </a:r>
            <a:r>
              <a:rPr lang="ru-RU" dirty="0" err="1" smtClean="0"/>
              <a:t>Антар</a:t>
            </a:r>
            <a:r>
              <a:rPr lang="ru-RU" dirty="0" smtClean="0"/>
              <a:t>», 1868 г.), ряд ярких поэтичных романсов (всего композитором написано 79 романсов). Успех этих сочинений был столь велик, что в 1871 г. Римского-Корсакова пригласили в Петербургскую консерваторию на должность профессора инструментовки и свободного сочинения.</a:t>
            </a:r>
            <a:endParaRPr lang="ru-RU" dirty="0"/>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38354" y="5451306"/>
            <a:ext cx="1326661" cy="1326661"/>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5400000" flipV="1">
            <a:off x="3356992" y="1070992"/>
            <a:ext cx="6858000" cy="4716016"/>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467544" y="332656"/>
            <a:ext cx="3744416" cy="1008112"/>
          </a:xfrm>
          <a:prstGeom prst="roundRect">
            <a:avLst/>
          </a:prstGeom>
          <a:solidFill>
            <a:srgbClr val="EBC8C7"/>
          </a:solidFill>
          <a:ln>
            <a:solidFill>
              <a:srgbClr val="EBC8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052736" y="260648"/>
            <a:ext cx="8229600" cy="1143000"/>
          </a:xfrm>
        </p:spPr>
        <p:txBody>
          <a:bodyPr/>
          <a:lstStyle/>
          <a:p>
            <a:r>
              <a:rPr lang="ru-RU" b="1" dirty="0" smtClean="0"/>
              <a:t>Биография</a:t>
            </a:r>
            <a:endParaRPr lang="ru-RU" b="1" dirty="0"/>
          </a:p>
        </p:txBody>
      </p:sp>
      <p:sp>
        <p:nvSpPr>
          <p:cNvPr id="3" name="Содержимое 2"/>
          <p:cNvSpPr>
            <a:spLocks noGrp="1"/>
          </p:cNvSpPr>
          <p:nvPr>
            <p:ph idx="1"/>
          </p:nvPr>
        </p:nvSpPr>
        <p:spPr>
          <a:xfrm>
            <a:off x="0" y="1412776"/>
            <a:ext cx="4427984" cy="5445224"/>
          </a:xfrm>
        </p:spPr>
        <p:txBody>
          <a:bodyPr>
            <a:normAutofit fontScale="55000" lnSpcReduction="20000"/>
          </a:bodyPr>
          <a:lstStyle/>
          <a:p>
            <a:r>
              <a:rPr lang="ru-RU" dirty="0" smtClean="0"/>
              <a:t>В 1873 г. Николай Андреевич окончательно оставил службу во флоте и получил должность инспектора военных оркестров флота (которую занимал вплоть до её ликвидации в 1884 г.), совмещая её с профессорскими обязанностями в консерватории. </a:t>
            </a:r>
          </a:p>
          <a:p>
            <a:r>
              <a:rPr lang="ru-RU" dirty="0" smtClean="0"/>
              <a:t>Главным жанром в творчестве композитора стала опера. Свою первую оперу «</a:t>
            </a:r>
            <a:r>
              <a:rPr lang="ru-RU" dirty="0" err="1" smtClean="0"/>
              <a:t>Псковитянка</a:t>
            </a:r>
            <a:r>
              <a:rPr lang="ru-RU" dirty="0" smtClean="0"/>
              <a:t>» он написал в 1872 г. В 1879 г. появилась «Майская ночь» на сюжет Н. В. Гоголя. В 1881 г. Римский- Корсаков создал, пожалуй, самое вдохновенное своё произведение — оперу «Снегурочка» на сюжет весенней сказки А. Н. Островского. После опер «Млада» (1892 г.) и «Ночь перед Рождеством» (1895 г.) композитор вновь обратился к былинным образам. Так была написана опера «Садко» (1896 г.), которая сразу получила широкую известность и популярность. </a:t>
            </a:r>
            <a:endParaRPr lang="ru-RU" dirty="0"/>
          </a:p>
        </p:txBody>
      </p:sp>
      <p:sp>
        <p:nvSpPr>
          <p:cNvPr id="6" name="Содержимое 2"/>
          <p:cNvSpPr txBox="1">
            <a:spLocks/>
          </p:cNvSpPr>
          <p:nvPr/>
        </p:nvSpPr>
        <p:spPr>
          <a:xfrm>
            <a:off x="4499992" y="476672"/>
            <a:ext cx="4427984" cy="544522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Содержимое 2"/>
          <p:cNvSpPr txBox="1">
            <a:spLocks/>
          </p:cNvSpPr>
          <p:nvPr/>
        </p:nvSpPr>
        <p:spPr>
          <a:xfrm>
            <a:off x="4572000" y="1052736"/>
            <a:ext cx="4572000" cy="5445224"/>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ru-RU" sz="2000" dirty="0" smtClean="0"/>
              <a:t>Римский-Корсаков стал основоположником жанра оперы-сказки. Заслуги его как педагога также велики. Николай Андреевич воспитал около 200 композиторов, среди которых А. К. Глазунов, А. С. Аренский, И. Ф. Стравинский, С. С. Прокофьев. </a:t>
            </a:r>
          </a:p>
          <a:p>
            <a:pPr marL="342900" lvl="0" indent="-342900">
              <a:spcBef>
                <a:spcPct val="20000"/>
              </a:spcBef>
              <a:buFont typeface="Arial" pitchFamily="34" charset="0"/>
              <a:buChar char="•"/>
            </a:pPr>
            <a:r>
              <a:rPr lang="ru-RU" sz="2000" dirty="0" smtClean="0"/>
              <a:t>Римский-Корсаков — автор учебника «Основы оркестровки», двух учебников по гармонии, многочисленных музыкальных статей. </a:t>
            </a:r>
          </a:p>
          <a:p>
            <a:pPr marL="342900" lvl="0" indent="-342900">
              <a:spcBef>
                <a:spcPct val="20000"/>
              </a:spcBef>
              <a:buFont typeface="Arial" pitchFamily="34" charset="0"/>
              <a:buChar char="•"/>
            </a:pPr>
            <a:r>
              <a:rPr lang="ru-RU" sz="2000" dirty="0" smtClean="0"/>
              <a:t>Умер 21 июня 1908 г. в усадьбе </a:t>
            </a:r>
            <a:r>
              <a:rPr lang="ru-RU" sz="2000" dirty="0" err="1" smtClean="0"/>
              <a:t>Любенск</a:t>
            </a:r>
            <a:r>
              <a:rPr lang="ru-RU" sz="2000" dirty="0" smtClean="0"/>
              <a:t> близ Луги (ныне в Ленинградской области).</a:t>
            </a:r>
            <a:endParaRPr kumimoji="0" lang="ru-RU" sz="44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763340" y="5188308"/>
            <a:ext cx="1574695" cy="1574695"/>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rot="5400000" flipV="1">
            <a:off x="2447764" y="1088740"/>
            <a:ext cx="1656184" cy="4752528"/>
          </a:xfrm>
          <a:prstGeom prst="round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rot="5400000" flipV="1">
            <a:off x="917848" y="-441176"/>
            <a:ext cx="792088" cy="2627784"/>
          </a:xfrm>
          <a:prstGeom prst="round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844824" y="260648"/>
            <a:ext cx="8229600" cy="1143000"/>
          </a:xfrm>
        </p:spPr>
        <p:txBody>
          <a:bodyPr/>
          <a:lstStyle/>
          <a:p>
            <a:r>
              <a:rPr lang="ru-RU" b="1" dirty="0" smtClean="0"/>
              <a:t>Музыка</a:t>
            </a:r>
            <a:endParaRPr lang="ru-RU" b="1" dirty="0"/>
          </a:p>
        </p:txBody>
      </p:sp>
      <p:sp>
        <p:nvSpPr>
          <p:cNvPr id="4" name="Прямоугольник 3"/>
          <p:cNvSpPr/>
          <p:nvPr/>
        </p:nvSpPr>
        <p:spPr>
          <a:xfrm rot="5400000" flipV="1">
            <a:off x="4153644" y="1867644"/>
            <a:ext cx="836712" cy="9144000"/>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5855926" y="2679969"/>
            <a:ext cx="3101001" cy="3101001"/>
          </a:xfrm>
          <a:prstGeom prst="rect">
            <a:avLst/>
          </a:prstGeom>
          <a:noFill/>
        </p:spPr>
      </p:pic>
      <p:sp>
        <p:nvSpPr>
          <p:cNvPr id="10" name="Заголовок 1"/>
          <p:cNvSpPr txBox="1">
            <a:spLocks/>
          </p:cNvSpPr>
          <p:nvPr/>
        </p:nvSpPr>
        <p:spPr>
          <a:xfrm>
            <a:off x="-396552" y="2852936"/>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i="0" u="none" strike="noStrike" kern="1200" cap="none" spc="0" normalizeH="0" baseline="0" noProof="0" dirty="0" smtClean="0">
                <a:ln>
                  <a:noFill/>
                </a:ln>
                <a:solidFill>
                  <a:schemeClr val="tx1"/>
                </a:solidFill>
                <a:effectLst/>
                <a:uLnTx/>
                <a:uFillTx/>
                <a:latin typeface="+mj-lt"/>
                <a:ea typeface="+mj-ea"/>
                <a:cs typeface="+mj-cs"/>
              </a:rPr>
              <a:t>Три чуда</a:t>
            </a:r>
            <a:endParaRPr kumimoji="0" lang="ru-RU" sz="4000" i="0" u="none" strike="noStrike" kern="1200" cap="none" spc="0" normalizeH="0" baseline="0" noProof="0" dirty="0">
              <a:ln>
                <a:noFill/>
              </a:ln>
              <a:solidFill>
                <a:schemeClr val="tx1"/>
              </a:solidFill>
              <a:effectLst/>
              <a:uLnTx/>
              <a:uFillTx/>
              <a:latin typeface="+mj-lt"/>
              <a:ea typeface="+mj-ea"/>
              <a:cs typeface="+mj-cs"/>
            </a:endParaRPr>
          </a:p>
        </p:txBody>
      </p:sp>
      <p:pic>
        <p:nvPicPr>
          <p:cNvPr id="13" name="12. Римский-Корсаков - Три чуда из оперы Сказка о царе Салтане_(Audio-VK4.ru).mp3">
            <a:hlinkClick r:id="" action="ppaction://media"/>
          </p:cNvPr>
          <p:cNvPicPr>
            <a:picLocks noGrp="1" noRot="1" noChangeAspect="1"/>
          </p:cNvPicPr>
          <p:nvPr>
            <p:ph idx="1"/>
            <a:audioFile r:link="rId1"/>
          </p:nvPr>
        </p:nvPicPr>
        <p:blipFill>
          <a:blip r:embed="rId5" cstate="print"/>
          <a:stretch>
            <a:fillRect/>
          </a:stretch>
        </p:blipFill>
        <p:spPr>
          <a:xfrm>
            <a:off x="1475656" y="2996952"/>
            <a:ext cx="1008112" cy="10081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72553" fill="hold"/>
                                        <p:tgtEl>
                                          <p:spTgt spid="13"/>
                                        </p:tgtEl>
                                      </p:cBhvr>
                                    </p:cmd>
                                  </p:childTnLst>
                                </p:cTn>
                              </p:par>
                            </p:childTnLst>
                          </p:cTn>
                        </p:par>
                      </p:childTnLst>
                    </p:cTn>
                  </p:par>
                </p:childTnLst>
              </p:cTn>
              <p:nextCondLst>
                <p:cond evt="onClick" delay="0">
                  <p:tgtEl>
                    <p:spTgt spid="13"/>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rot="5400000" flipV="1">
            <a:off x="917848" y="-441176"/>
            <a:ext cx="792088" cy="2627784"/>
          </a:xfrm>
          <a:prstGeom prst="round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772816" y="188640"/>
            <a:ext cx="8229600" cy="1143000"/>
          </a:xfrm>
        </p:spPr>
        <p:txBody>
          <a:bodyPr/>
          <a:lstStyle/>
          <a:p>
            <a:r>
              <a:rPr lang="ru-RU" dirty="0" smtClean="0"/>
              <a:t>Видео</a:t>
            </a:r>
            <a:endParaRPr lang="ru-RU" dirty="0"/>
          </a:p>
        </p:txBody>
      </p:sp>
      <p:sp>
        <p:nvSpPr>
          <p:cNvPr id="4" name="Прямоугольник 3"/>
          <p:cNvSpPr/>
          <p:nvPr/>
        </p:nvSpPr>
        <p:spPr>
          <a:xfrm rot="5400000" flipV="1">
            <a:off x="4153644" y="1867644"/>
            <a:ext cx="836712" cy="9144000"/>
          </a:xfrm>
          <a:prstGeom prst="rect">
            <a:avLst/>
          </a:prstGeom>
          <a:solidFill>
            <a:srgbClr val="EB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734613" y="5108005"/>
            <a:ext cx="1650430" cy="1650430"/>
          </a:xfrm>
          <a:prstGeom prst="rect">
            <a:avLst/>
          </a:prstGeom>
          <a:noFill/>
        </p:spPr>
      </p:pic>
      <p:pic>
        <p:nvPicPr>
          <p:cNvPr id="10" name="Римский-Корсаков. Три чуда.mp4">
            <a:hlinkClick r:id="" action="ppaction://media"/>
          </p:cNvPr>
          <p:cNvPicPr>
            <a:picLocks noGrp="1" noRot="1" noChangeAspect="1"/>
          </p:cNvPicPr>
          <p:nvPr>
            <p:ph idx="1"/>
            <a:videoFile r:link="rId1"/>
          </p:nvPr>
        </p:nvPicPr>
        <p:blipFill>
          <a:blip r:embed="rId5" cstate="print"/>
          <a:stretch>
            <a:fillRect/>
          </a:stretch>
        </p:blipFill>
        <p:spPr>
          <a:xfrm>
            <a:off x="1619672" y="1340768"/>
            <a:ext cx="6242480" cy="46818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852936"/>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251520" y="2780928"/>
            <a:ext cx="8892480" cy="3744416"/>
          </a:xfrm>
        </p:spPr>
        <p:txBody>
          <a:bodyPr>
            <a:normAutofit fontScale="25000" lnSpcReduction="20000"/>
          </a:bodyPr>
          <a:lstStyle/>
          <a:p>
            <a:r>
              <a:rPr lang="ru-RU" sz="5600" b="1" dirty="0" smtClean="0"/>
              <a:t>По горизонтали:</a:t>
            </a:r>
            <a:endParaRPr lang="ru-RU" sz="5600" dirty="0" smtClean="0"/>
          </a:p>
          <a:p>
            <a:r>
              <a:rPr lang="ru-RU" sz="5600" dirty="0" smtClean="0"/>
              <a:t>1. К этому жанру относятся произведения М. И. Глинки «Арагонская хота» и «Ночь в Мадриде».</a:t>
            </a:r>
          </a:p>
          <a:p>
            <a:r>
              <a:rPr lang="ru-RU" sz="5600" dirty="0" smtClean="0"/>
              <a:t>2. Преподаватель-теоретик, у которого М. И. Глинка брал уроки зимой 1833-1834 г. в Берлине.</a:t>
            </a:r>
          </a:p>
          <a:p>
            <a:r>
              <a:rPr lang="ru-RU" sz="5600" dirty="0" smtClean="0"/>
              <a:t>3. Благодаря назначению  Николая I эту должность в Придворной певческой капелле М. И. Глинка занимал в 1837 – 1839 г.</a:t>
            </a:r>
          </a:p>
          <a:p>
            <a:r>
              <a:rPr lang="ru-RU" sz="5600" dirty="0" smtClean="0"/>
              <a:t>4. Жанровое определение произведения М. И. Глинки «Руслан и Людмила» – «Большая …опера».</a:t>
            </a:r>
          </a:p>
          <a:p>
            <a:r>
              <a:rPr lang="ru-RU" sz="5600" dirty="0" smtClean="0"/>
              <a:t>5. Название одного из романсов М. И. Глинки на слова Кукольника.</a:t>
            </a:r>
          </a:p>
          <a:p>
            <a:r>
              <a:rPr lang="ru-RU" sz="5600" dirty="0" smtClean="0"/>
              <a:t>6. Имя известного пианиста, у которого юный М. И. Глинка взял три урока фортепианной игры – … </a:t>
            </a:r>
            <a:r>
              <a:rPr lang="ru-RU" sz="5600" dirty="0" err="1" smtClean="0"/>
              <a:t>Фильд</a:t>
            </a:r>
            <a:r>
              <a:rPr lang="ru-RU" sz="5600" dirty="0" smtClean="0"/>
              <a:t>.</a:t>
            </a:r>
          </a:p>
          <a:p>
            <a:r>
              <a:rPr lang="ru-RU" sz="5600" dirty="0" smtClean="0"/>
              <a:t>7. Имя главного героя оперы «Жизнь за царя».</a:t>
            </a:r>
          </a:p>
          <a:p>
            <a:r>
              <a:rPr lang="ru-RU" sz="5600" dirty="0" smtClean="0"/>
              <a:t>8. Испанский танец,  использованный М. И. Глинкой в известном симфоническом произведении, созданном в 1845 году.</a:t>
            </a:r>
          </a:p>
          <a:p>
            <a:r>
              <a:rPr lang="ru-RU" sz="5600" dirty="0" smtClean="0"/>
              <a:t> </a:t>
            </a:r>
            <a:r>
              <a:rPr lang="ru-RU" sz="5600" b="1" dirty="0" smtClean="0"/>
              <a:t>По вертикали:</a:t>
            </a:r>
            <a:endParaRPr lang="ru-RU" sz="5600" dirty="0" smtClean="0"/>
          </a:p>
          <a:p>
            <a:r>
              <a:rPr lang="ru-RU" sz="5600" dirty="0" smtClean="0"/>
              <a:t>9. К этому жанру относятся сочинения М. И. Глинки «Жизнь за царя» и «Руслан и Людмила».</a:t>
            </a:r>
          </a:p>
          <a:p>
            <a:r>
              <a:rPr lang="ru-RU" sz="5600" dirty="0" smtClean="0"/>
              <a:t> 10. Преподаватель русской словесности и гувернёр М. И. Глинки в Благородном пансионе, будущий декабрист.</a:t>
            </a:r>
          </a:p>
          <a:p>
            <a:r>
              <a:rPr lang="ru-RU" sz="5600" dirty="0" smtClean="0"/>
              <a:t> 11. Это произведение М. И. Глинки создано по случаю открытия первой в России железной дороги – «Попутная …» (вокальный цикл «Прощание с Петербургом»).</a:t>
            </a:r>
          </a:p>
          <a:p>
            <a:r>
              <a:rPr lang="ru-RU" sz="5600" dirty="0" smtClean="0"/>
              <a:t> 12. Название  романса  № 10 из вокального цикла М. И. Глинки «Прощание с Петербургом».</a:t>
            </a:r>
          </a:p>
          <a:p>
            <a:r>
              <a:rPr lang="ru-RU" sz="5600" dirty="0" smtClean="0"/>
              <a:t> 13. </a:t>
            </a:r>
            <a:r>
              <a:rPr lang="ru-RU" sz="5600" dirty="0" err="1" smtClean="0"/>
              <a:t>Авдотья</a:t>
            </a:r>
            <a:r>
              <a:rPr lang="ru-RU" sz="5600" dirty="0" smtClean="0"/>
              <a:t> Ивановна в семье М. И. Глинки.</a:t>
            </a:r>
          </a:p>
          <a:p>
            <a:r>
              <a:rPr lang="ru-RU" sz="5600" dirty="0" smtClean="0"/>
              <a:t> 14. Имя приёмного сына в семье Сусаниных.</a:t>
            </a:r>
          </a:p>
          <a:p>
            <a:pPr>
              <a:buNone/>
            </a:pPr>
            <a:endParaRPr lang="ru-RU" dirty="0"/>
          </a:p>
        </p:txBody>
      </p:sp>
      <p:pic>
        <p:nvPicPr>
          <p:cNvPr id="5" name="Рисунок 4" descr="http://znaew.ru/images/200/132/077.gif"/>
          <p:cNvPicPr/>
          <p:nvPr/>
        </p:nvPicPr>
        <p:blipFill>
          <a:blip r:embed="rId2" cstate="print">
            <a:clrChange>
              <a:clrFrom>
                <a:srgbClr val="FFFFFF"/>
              </a:clrFrom>
              <a:clrTo>
                <a:srgbClr val="FFFFFF">
                  <a:alpha val="0"/>
                </a:srgbClr>
              </a:clrTo>
            </a:clrChange>
          </a:blip>
          <a:srcRect/>
          <a:stretch>
            <a:fillRect/>
          </a:stretch>
        </p:blipFill>
        <p:spPr bwMode="auto">
          <a:xfrm>
            <a:off x="1547664" y="0"/>
            <a:ext cx="5184576" cy="2852936"/>
          </a:xfrm>
          <a:prstGeom prst="rect">
            <a:avLst/>
          </a:prstGeom>
          <a:noFill/>
          <a:ln w="9525">
            <a:noFill/>
            <a:miter lim="800000"/>
            <a:headEnd/>
            <a:tailEnd/>
          </a:ln>
        </p:spPr>
      </p:pic>
      <p:pic>
        <p:nvPicPr>
          <p:cNvPr id="6"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8176447" y="5717536"/>
            <a:ext cx="1075578" cy="107557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95536" y="764704"/>
            <a:ext cx="8229600" cy="4525963"/>
          </a:xfrm>
        </p:spPr>
        <p:txBody>
          <a:bodyPr>
            <a:normAutofit/>
          </a:bodyPr>
          <a:lstStyle/>
          <a:p>
            <a:r>
              <a:rPr lang="ru-RU" b="1" dirty="0" smtClean="0"/>
              <a:t>Ответы</a:t>
            </a:r>
            <a:endParaRPr lang="ru-RU" dirty="0" smtClean="0"/>
          </a:p>
          <a:p>
            <a:r>
              <a:rPr lang="ru-RU" dirty="0" smtClean="0"/>
              <a:t>По горизонтали:</a:t>
            </a:r>
          </a:p>
          <a:p>
            <a:r>
              <a:rPr lang="ru-RU" dirty="0" smtClean="0"/>
              <a:t>1. – увертюра; 2. – </a:t>
            </a:r>
            <a:r>
              <a:rPr lang="ru-RU" dirty="0" err="1" smtClean="0"/>
              <a:t>Ден</a:t>
            </a:r>
            <a:r>
              <a:rPr lang="ru-RU" dirty="0" smtClean="0"/>
              <a:t>; 3. – капельмейстер; 4 – волшебная; 5. – «Сомнение»; 6. – Джон; 7. – Иван; 8. – хота.</a:t>
            </a:r>
          </a:p>
          <a:p>
            <a:r>
              <a:rPr lang="ru-RU" dirty="0" smtClean="0"/>
              <a:t>По вертикали:</a:t>
            </a:r>
          </a:p>
          <a:p>
            <a:r>
              <a:rPr lang="ru-RU" dirty="0" smtClean="0"/>
              <a:t>9. – опера; 10. – Кюхельбекер; 11. – песня; 12. – «Жаворонок»; 13 – няня; 14. – Ваня.</a:t>
            </a:r>
          </a:p>
          <a:p>
            <a:endParaRPr lang="ru-RU" dirty="0" smtClean="0"/>
          </a:p>
          <a:p>
            <a:pPr>
              <a:buNone/>
            </a:pPr>
            <a:endParaRPr lang="ru-RU" dirty="0"/>
          </a:p>
        </p:txBody>
      </p:sp>
      <p:sp>
        <p:nvSpPr>
          <p:cNvPr id="4" name="Прямоугольник 3"/>
          <p:cNvSpPr/>
          <p:nvPr/>
        </p:nvSpPr>
        <p:spPr>
          <a:xfrm>
            <a:off x="0" y="5229200"/>
            <a:ext cx="9144000" cy="1628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8" descr="https://yt3.ggpht.com/a/AATXAJw7L9ia1avnAeufzgMYerMrFUqfD56wFYfLbTOe=s900-c-k-c0xffffffff-no-rj-mo">
            <a:hlinkClick r:id="rId2" action="ppaction://hlinksldjump"/>
          </p:cNvPr>
          <p:cNvPicPr>
            <a:picLocks noChangeAspect="1" noChangeArrowheads="1"/>
          </p:cNvPicPr>
          <p:nvPr/>
        </p:nvPicPr>
        <p:blipFill>
          <a:blip r:embed="rId3"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692565" y="5166624"/>
            <a:ext cx="1595146" cy="159514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a:hlinkClick r:id="rId6" action="ppaction://hlinksldjump"/>
          </p:cNvPr>
          <p:cNvSpPr/>
          <p:nvPr/>
        </p:nvSpPr>
        <p:spPr>
          <a:xfrm>
            <a:off x="0" y="260648"/>
            <a:ext cx="3275856" cy="1008112"/>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2556792" y="0"/>
            <a:ext cx="8229600" cy="1484784"/>
          </a:xfrm>
        </p:spPr>
        <p:txBody>
          <a:bodyPr/>
          <a:lstStyle/>
          <a:p>
            <a:r>
              <a:rPr lang="ru-RU" b="1" dirty="0" smtClean="0"/>
              <a:t>Музыка</a:t>
            </a:r>
            <a:endParaRPr lang="ru-RU" b="1" dirty="0"/>
          </a:p>
        </p:txBody>
      </p:sp>
      <p:sp>
        <p:nvSpPr>
          <p:cNvPr id="4" name="Прямоугольник 3"/>
          <p:cNvSpPr/>
          <p:nvPr/>
        </p:nvSpPr>
        <p:spPr>
          <a:xfrm>
            <a:off x="0" y="3861048"/>
            <a:ext cx="9144000" cy="299695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Заголовок 1"/>
          <p:cNvSpPr txBox="1">
            <a:spLocks/>
          </p:cNvSpPr>
          <p:nvPr/>
        </p:nvSpPr>
        <p:spPr>
          <a:xfrm>
            <a:off x="-612576" y="1556792"/>
            <a:ext cx="8229600" cy="1196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Камаринская</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pic>
        <p:nvPicPr>
          <p:cNvPr id="11" name="Picture 18" descr="https://yt3.ggpht.com/a/AATXAJw7L9ia1avnAeufzgMYerMrFUqfD56wFYfLbTOe=s900-c-k-c0xffffffff-no-rj-mo">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44744">
            <a:off x="7692565" y="5166624"/>
            <a:ext cx="1595146" cy="1595146"/>
          </a:xfrm>
          <a:prstGeom prst="rect">
            <a:avLst/>
          </a:prstGeom>
          <a:noFill/>
        </p:spPr>
      </p:pic>
      <p:sp>
        <p:nvSpPr>
          <p:cNvPr id="16" name="Заголовок 1"/>
          <p:cNvSpPr txBox="1">
            <a:spLocks/>
          </p:cNvSpPr>
          <p:nvPr/>
        </p:nvSpPr>
        <p:spPr>
          <a:xfrm>
            <a:off x="-756592" y="2780928"/>
            <a:ext cx="8229600" cy="1196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Жаворонок</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8" name="Заголовок 1"/>
          <p:cNvSpPr txBox="1">
            <a:spLocks/>
          </p:cNvSpPr>
          <p:nvPr/>
        </p:nvSpPr>
        <p:spPr>
          <a:xfrm>
            <a:off x="395536" y="3933056"/>
            <a:ext cx="8229600" cy="1196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Патриотическая песня</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20" name="Заголовок 1"/>
          <p:cNvSpPr txBox="1">
            <a:spLocks/>
          </p:cNvSpPr>
          <p:nvPr/>
        </p:nvSpPr>
        <p:spPr>
          <a:xfrm>
            <a:off x="683568" y="5157192"/>
            <a:ext cx="8229600" cy="1196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Прощание с Петербургом</a:t>
            </a:r>
            <a:endParaRPr kumimoji="0" lang="ru-RU" sz="4000" b="0" i="0" u="none" strike="noStrike" kern="1200" cap="none" spc="0" normalizeH="0" baseline="0" noProof="0" dirty="0">
              <a:ln>
                <a:noFill/>
              </a:ln>
              <a:solidFill>
                <a:schemeClr val="tx1"/>
              </a:solidFill>
              <a:effectLst/>
              <a:uLnTx/>
              <a:uFillTx/>
              <a:latin typeface="+mj-lt"/>
              <a:ea typeface="+mj-ea"/>
              <a:cs typeface="+mj-cs"/>
            </a:endParaRPr>
          </a:p>
        </p:txBody>
      </p:sp>
      <p:pic>
        <p:nvPicPr>
          <p:cNvPr id="21" name="Глинка - камаринская из фантазии для оркестра_(Audio-VK4.ru).mp3">
            <a:hlinkClick r:id="" action="ppaction://media"/>
          </p:cNvPr>
          <p:cNvPicPr>
            <a:picLocks noRot="1" noChangeAspect="1"/>
          </p:cNvPicPr>
          <p:nvPr>
            <a:audioFile r:link="rId1"/>
          </p:nvPr>
        </p:nvPicPr>
        <p:blipFill>
          <a:blip r:embed="rId9" cstate="print"/>
          <a:stretch>
            <a:fillRect/>
          </a:stretch>
        </p:blipFill>
        <p:spPr>
          <a:xfrm>
            <a:off x="683568" y="1916832"/>
            <a:ext cx="728464" cy="728464"/>
          </a:xfrm>
          <a:prstGeom prst="rect">
            <a:avLst/>
          </a:prstGeom>
        </p:spPr>
      </p:pic>
      <p:pic>
        <p:nvPicPr>
          <p:cNvPr id="22" name="Кира Изотова - Глинка. Жаворонок (www.hotplayer.ru).mp3">
            <a:hlinkClick r:id="" action="ppaction://media"/>
          </p:cNvPr>
          <p:cNvPicPr>
            <a:picLocks noRot="1" noChangeAspect="1"/>
          </p:cNvPicPr>
          <p:nvPr>
            <a:audioFile r:link="rId2"/>
          </p:nvPr>
        </p:nvPicPr>
        <p:blipFill>
          <a:blip r:embed="rId10" cstate="print"/>
          <a:stretch>
            <a:fillRect/>
          </a:stretch>
        </p:blipFill>
        <p:spPr>
          <a:xfrm>
            <a:off x="683568" y="3068960"/>
            <a:ext cx="720080" cy="720080"/>
          </a:xfrm>
          <a:prstGeom prst="rect">
            <a:avLst/>
          </a:prstGeom>
        </p:spPr>
      </p:pic>
      <p:pic>
        <p:nvPicPr>
          <p:cNvPr id="23" name="М. Глинка - Российский гимн (1990-2000). Патриотическая песня._(Inkompmusic.ru).mp3">
            <a:hlinkClick r:id="" action="ppaction://media"/>
          </p:cNvPr>
          <p:cNvPicPr>
            <a:picLocks noRot="1" noChangeAspect="1"/>
          </p:cNvPicPr>
          <p:nvPr>
            <a:audioFile r:link="rId3"/>
          </p:nvPr>
        </p:nvPicPr>
        <p:blipFill>
          <a:blip r:embed="rId11" cstate="print"/>
          <a:stretch>
            <a:fillRect/>
          </a:stretch>
        </p:blipFill>
        <p:spPr>
          <a:xfrm>
            <a:off x="683568" y="4149080"/>
            <a:ext cx="720080" cy="720080"/>
          </a:xfrm>
          <a:prstGeom prst="rect">
            <a:avLst/>
          </a:prstGeom>
        </p:spPr>
      </p:pic>
      <p:pic>
        <p:nvPicPr>
          <p:cNvPr id="24" name="Попутная песня из цикла Прощание с Петербургом - слова Н. Кукольника - М. И. Глинка_(Audio-VK4.ru).mp3">
            <a:hlinkClick r:id="" action="ppaction://media"/>
          </p:cNvPr>
          <p:cNvPicPr>
            <a:picLocks noRot="1" noChangeAspect="1"/>
          </p:cNvPicPr>
          <p:nvPr>
            <a:audioFile r:link="rId4"/>
          </p:nvPr>
        </p:nvPicPr>
        <p:blipFill>
          <a:blip r:embed="rId12" cstate="print"/>
          <a:stretch>
            <a:fillRect/>
          </a:stretch>
        </p:blipFill>
        <p:spPr>
          <a:xfrm>
            <a:off x="755576" y="5517232"/>
            <a:ext cx="656456" cy="6564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mediacall" presetSubtype="0" fill="hold" nodeType="clickEffect">
                                  <p:stCondLst>
                                    <p:cond delay="0"/>
                                  </p:stCondLst>
                                  <p:childTnLst>
                                    <p:cmd type="call" cmd="stop">
                                      <p:cBhvr>
                                        <p:cTn id="6" dur="1"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22"/>
                                        </p:tgtEl>
                                      </p:cBhvr>
                                    </p:cmd>
                                  </p:childTnLst>
                                </p:cTn>
                              </p:par>
                            </p:childTnLst>
                          </p:cTn>
                        </p:par>
                      </p:childTnLst>
                    </p:cTn>
                  </p:par>
                  <p:par>
                    <p:cTn id="11" fill="hold">
                      <p:stCondLst>
                        <p:cond delay="indefinite"/>
                      </p:stCondLst>
                      <p:childTnLst>
                        <p:par>
                          <p:cTn id="12" fill="hold">
                            <p:stCondLst>
                              <p:cond delay="0"/>
                            </p:stCondLst>
                            <p:childTnLst>
                              <p:par>
                                <p:cTn id="13" presetID="3" presetClass="mediacall" presetSubtype="0" fill="hold" nodeType="clickEffect">
                                  <p:stCondLst>
                                    <p:cond delay="0"/>
                                  </p:stCondLst>
                                  <p:childTnLst>
                                    <p:cmd type="call" cmd="stop">
                                      <p:cBhvr>
                                        <p:cTn id="14" dur="1" fill="hold"/>
                                        <p:tgtEl>
                                          <p:spTgt spid="23"/>
                                        </p:tgtEl>
                                      </p:cBhvr>
                                    </p:cmd>
                                  </p:childTnLst>
                                </p:cTn>
                              </p:par>
                            </p:childTnLst>
                          </p:cTn>
                        </p:par>
                      </p:childTnLst>
                    </p:cTn>
                  </p:par>
                  <p:par>
                    <p:cTn id="15" fill="hold">
                      <p:stCondLst>
                        <p:cond delay="indefinite"/>
                      </p:stCondLst>
                      <p:childTnLst>
                        <p:par>
                          <p:cTn id="16" fill="hold">
                            <p:stCondLst>
                              <p:cond delay="0"/>
                            </p:stCondLst>
                            <p:childTnLst>
                              <p:par>
                                <p:cTn id="17" presetID="3" presetClass="mediacall" presetSubtype="0" fill="hold" nodeType="clickEffect">
                                  <p:stCondLst>
                                    <p:cond delay="0"/>
                                  </p:stCondLst>
                                  <p:childTnLst>
                                    <p:cmd type="call" cmd="stop">
                                      <p:cBhvr>
                                        <p:cTn id="18"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21"/>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0876" fill="hold"/>
                                        <p:tgtEl>
                                          <p:spTgt spid="21"/>
                                        </p:tgtEl>
                                      </p:cBhvr>
                                    </p:cmd>
                                  </p:childTnLst>
                                </p:cTn>
                              </p:par>
                            </p:childTnLst>
                          </p:cTn>
                        </p:par>
                      </p:childTnLst>
                    </p:cTn>
                  </p:par>
                </p:childTnLst>
              </p:cTn>
              <p:nextCondLst>
                <p:cond evt="onClick" delay="0">
                  <p:tgtEl>
                    <p:spTgt spid="21"/>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seq concurrent="1" nextAc="seek">
              <p:cTn id="25" restart="whenNotActive" fill="hold" evtFilter="cancelBubble" nodeType="interactiveSeq">
                <p:stCondLst>
                  <p:cond evt="onClick" delay="0">
                    <p:tgtEl>
                      <p:spTgt spid="22"/>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76033" fill="hold"/>
                                        <p:tgtEl>
                                          <p:spTgt spid="22"/>
                                        </p:tgtEl>
                                      </p:cBhvr>
                                    </p:cmd>
                                  </p:childTnLst>
                                </p:cTn>
                              </p:par>
                            </p:childTnLst>
                          </p:cTn>
                        </p:par>
                      </p:childTnLst>
                    </p:cTn>
                  </p:par>
                </p:childTnLst>
              </p:cTn>
              <p:nextCondLst>
                <p:cond evt="onClick" delay="0">
                  <p:tgtEl>
                    <p:spTgt spid="22"/>
                  </p:tgtEl>
                </p:cond>
              </p:nextCondLst>
            </p:seq>
            <p:audio>
              <p:cMediaNode>
                <p:cTn id="30" fill="hold" display="0">
                  <p:stCondLst>
                    <p:cond delay="indefinite"/>
                  </p:stCondLst>
                  <p:endCondLst>
                    <p:cond evt="onNext" delay="0">
                      <p:tgtEl>
                        <p:sldTgt/>
                      </p:tgtEl>
                    </p:cond>
                    <p:cond evt="onPrev" delay="0">
                      <p:tgtEl>
                        <p:sldTgt/>
                      </p:tgtEl>
                    </p:cond>
                    <p:cond evt="onStopAudio" delay="0">
                      <p:tgtEl>
                        <p:sldTgt/>
                      </p:tgtEl>
                    </p:cond>
                  </p:endCondLst>
                </p:cTn>
                <p:tgtEl>
                  <p:spTgt spid="22"/>
                </p:tgtEl>
              </p:cMediaNode>
            </p:audio>
            <p:seq concurrent="1" nextAc="seek">
              <p:cTn id="31" restart="whenNotActive" fill="hold" evtFilter="cancelBubble" nodeType="interactiveSeq">
                <p:stCondLst>
                  <p:cond evt="onClick" delay="0">
                    <p:tgtEl>
                      <p:spTgt spid="23"/>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78345" fill="hold"/>
                                        <p:tgtEl>
                                          <p:spTgt spid="23"/>
                                        </p:tgtEl>
                                      </p:cBhvr>
                                    </p:cmd>
                                  </p:childTnLst>
                                </p:cTn>
                              </p:par>
                            </p:childTnLst>
                          </p:cTn>
                        </p:par>
                      </p:childTnLst>
                    </p:cTn>
                  </p:par>
                </p:childTnLst>
              </p:cTn>
              <p:nextCondLst>
                <p:cond evt="onClick" delay="0">
                  <p:tgtEl>
                    <p:spTgt spid="23"/>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23"/>
                </p:tgtEl>
              </p:cMediaNode>
            </p:audio>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52200" fill="hold"/>
                                        <p:tgtEl>
                                          <p:spTgt spid="24"/>
                                        </p:tgtEl>
                                      </p:cBhvr>
                                    </p:cmd>
                                  </p:childTnLst>
                                </p:cTn>
                              </p:par>
                            </p:childTnLst>
                          </p:cTn>
                        </p:par>
                      </p:childTnLst>
                    </p:cTn>
                  </p:par>
                </p:childTnLst>
              </p:cTn>
              <p:nextCondLst>
                <p:cond evt="onClick" delay="0">
                  <p:tgtEl>
                    <p:spTgt spid="24"/>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2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a:hlinkClick r:id="rId3" action="ppaction://hlinksldjump"/>
          </p:cNvPr>
          <p:cNvSpPr/>
          <p:nvPr/>
        </p:nvSpPr>
        <p:spPr>
          <a:xfrm>
            <a:off x="0" y="260648"/>
            <a:ext cx="1907704" cy="720080"/>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3204864" y="0"/>
            <a:ext cx="8229600" cy="1052736"/>
          </a:xfrm>
        </p:spPr>
        <p:txBody>
          <a:bodyPr/>
          <a:lstStyle/>
          <a:p>
            <a:r>
              <a:rPr lang="ru-RU" dirty="0" smtClean="0"/>
              <a:t>Видео</a:t>
            </a:r>
            <a:endParaRPr lang="ru-RU" dirty="0"/>
          </a:p>
        </p:txBody>
      </p:sp>
      <p:sp>
        <p:nvSpPr>
          <p:cNvPr id="4" name="Прямоугольник 3"/>
          <p:cNvSpPr/>
          <p:nvPr/>
        </p:nvSpPr>
        <p:spPr>
          <a:xfrm>
            <a:off x="0" y="6093296"/>
            <a:ext cx="9144000" cy="76470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pic>
        <p:nvPicPr>
          <p:cNvPr id="9" name="=Марш Черномора= Михаил Глинка.mp4">
            <a:hlinkClick r:id="" action="ppaction://media"/>
          </p:cNvPr>
          <p:cNvPicPr>
            <a:picLocks noGrp="1" noRot="1" noChangeAspect="1"/>
          </p:cNvPicPr>
          <p:nvPr>
            <p:ph idx="1"/>
            <a:videoFile r:link="rId1"/>
          </p:nvPr>
        </p:nvPicPr>
        <p:blipFill>
          <a:blip r:embed="rId5" cstate="print"/>
          <a:stretch>
            <a:fillRect/>
          </a:stretch>
        </p:blipFill>
        <p:spPr>
          <a:xfrm>
            <a:off x="1403648" y="1124744"/>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260648"/>
            <a:ext cx="1907704" cy="720080"/>
          </a:xfrm>
          <a:prstGeom prst="round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3204864" y="0"/>
            <a:ext cx="8229600" cy="1052736"/>
          </a:xfrm>
        </p:spPr>
        <p:txBody>
          <a:bodyPr/>
          <a:lstStyle/>
          <a:p>
            <a:r>
              <a:rPr lang="ru-RU" dirty="0" smtClean="0"/>
              <a:t>Видео</a:t>
            </a:r>
            <a:endParaRPr lang="ru-RU" dirty="0"/>
          </a:p>
        </p:txBody>
      </p:sp>
      <p:sp>
        <p:nvSpPr>
          <p:cNvPr id="4" name="Прямоугольник 3"/>
          <p:cNvSpPr/>
          <p:nvPr/>
        </p:nvSpPr>
        <p:spPr>
          <a:xfrm>
            <a:off x="0" y="6093296"/>
            <a:ext cx="9144000" cy="76470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8" descr="https://yt3.ggpht.com/a/AATXAJw7L9ia1avnAeufzgMYerMrFUqfD56wFYfLbTOe=s900-c-k-c0xffffffff-no-rj-mo">
            <a:hlinkClick r:id="rId3" action="ppaction://hlinksldjump"/>
          </p:cNvPr>
          <p:cNvPicPr>
            <a:picLocks noChangeAspect="1" noChangeArrowheads="1"/>
          </p:cNvPicPr>
          <p:nvPr/>
        </p:nvPicPr>
        <p:blipFill>
          <a:blip r:embed="rId4" cstate="print">
            <a:clrChange>
              <a:clrFrom>
                <a:srgbClr val="FFFFFF"/>
              </a:clrFrom>
              <a:clrTo>
                <a:srgbClr val="FFFFFF">
                  <a:alpha val="0"/>
                </a:srgbClr>
              </a:clrTo>
            </a:clrChange>
            <a:duotone>
              <a:prstClr val="black"/>
              <a:srgbClr val="FFFF00">
                <a:tint val="45000"/>
                <a:satMod val="400000"/>
              </a:srgbClr>
            </a:duotone>
          </a:blip>
          <a:srcRect/>
          <a:stretch>
            <a:fillRect/>
          </a:stretch>
        </p:blipFill>
        <p:spPr bwMode="auto">
          <a:xfrm rot="403144">
            <a:off x="7564513" y="5278513"/>
            <a:ext cx="1579487" cy="1579487"/>
          </a:xfrm>
          <a:prstGeom prst="rect">
            <a:avLst/>
          </a:prstGeom>
          <a:noFill/>
        </p:spPr>
      </p:pic>
      <p:pic>
        <p:nvPicPr>
          <p:cNvPr id="10" name="Руслан и Людмила мультфильм (1998).mp4">
            <a:hlinkClick r:id="" action="ppaction://media"/>
          </p:cNvPr>
          <p:cNvPicPr>
            <a:picLocks noGrp="1" noRot="1" noChangeAspect="1"/>
          </p:cNvPicPr>
          <p:nvPr>
            <p:ph idx="1"/>
            <a:videoFile r:link="rId1"/>
          </p:nvPr>
        </p:nvPicPr>
        <p:blipFill>
          <a:blip r:embed="rId5" cstate="print"/>
          <a:stretch>
            <a:fillRect/>
          </a:stretch>
        </p:blipFill>
        <p:spPr>
          <a:xfrm>
            <a:off x="1403647" y="1124744"/>
            <a:ext cx="6528725" cy="489654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theme/theme1.xml><?xml version="1.0" encoding="utf-8"?>
<a:theme xmlns:a="http://schemas.openxmlformats.org/drawingml/2006/main" name="Презентация_Жаркова Наталья Геннадьевна">
  <a:themeElements>
    <a:clrScheme name="Другая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3F3F3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Презентация_Жаркова Наталья Геннадьевна</Template>
  <TotalTime>9</TotalTime>
  <Words>3537</Words>
  <Application>Microsoft Office PowerPoint</Application>
  <PresentationFormat>Экран (4:3)</PresentationFormat>
  <Paragraphs>222</Paragraphs>
  <Slides>44</Slides>
  <Notes>0</Notes>
  <HiddenSlides>0</HiddenSlides>
  <MMClips>23</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Презентация_Жаркова Наталья Геннадьевна</vt:lpstr>
      <vt:lpstr>М.П.Мусоргский</vt:lpstr>
      <vt:lpstr>Михаил Иванович Глинка</vt:lpstr>
      <vt:lpstr>Биография</vt:lpstr>
      <vt:lpstr>Биография</vt:lpstr>
      <vt:lpstr>Слайд 5</vt:lpstr>
      <vt:lpstr>Слайд 6</vt:lpstr>
      <vt:lpstr>Музыка</vt:lpstr>
      <vt:lpstr>Видео</vt:lpstr>
      <vt:lpstr>Видео</vt:lpstr>
      <vt:lpstr>Пётр Ильич Чайковский</vt:lpstr>
      <vt:lpstr>Слайд 11</vt:lpstr>
      <vt:lpstr>Слайд 12</vt:lpstr>
      <vt:lpstr>Биография</vt:lpstr>
      <vt:lpstr>Биография</vt:lpstr>
      <vt:lpstr>Музыка</vt:lpstr>
      <vt:lpstr>Видео</vt:lpstr>
      <vt:lpstr>Модест Петрович Мусоргский</vt:lpstr>
      <vt:lpstr>Биография</vt:lpstr>
      <vt:lpstr>Биография</vt:lpstr>
      <vt:lpstr>Слайд 20</vt:lpstr>
      <vt:lpstr>Слайд 21</vt:lpstr>
      <vt:lpstr>Музыка</vt:lpstr>
      <vt:lpstr>Видео</vt:lpstr>
      <vt:lpstr>Сергей Васильевич Рахманинов</vt:lpstr>
      <vt:lpstr>Биография</vt:lpstr>
      <vt:lpstr>Биография</vt:lpstr>
      <vt:lpstr>Музыка</vt:lpstr>
      <vt:lpstr>Видео</vt:lpstr>
      <vt:lpstr>Слайд 29</vt:lpstr>
      <vt:lpstr>Слайд 30</vt:lpstr>
      <vt:lpstr>Сергей Сергеевич Прокофьев</vt:lpstr>
      <vt:lpstr>Биография</vt:lpstr>
      <vt:lpstr>Слайд 33</vt:lpstr>
      <vt:lpstr>Слайд 34</vt:lpstr>
      <vt:lpstr>Слайд 35</vt:lpstr>
      <vt:lpstr>Музыка</vt:lpstr>
      <vt:lpstr>Видео</vt:lpstr>
      <vt:lpstr>Николай Александрович Римский-Корсаков</vt:lpstr>
      <vt:lpstr>Слайд 39</vt:lpstr>
      <vt:lpstr>Слайд 40</vt:lpstr>
      <vt:lpstr>Биография</vt:lpstr>
      <vt:lpstr>Биография</vt:lpstr>
      <vt:lpstr>Музыка</vt:lpstr>
      <vt:lpstr>Видео</vt:lpstr>
    </vt:vector>
  </TitlesOfParts>
  <Company>Ya Blondinko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М.П.Мусоргский</dc:title>
  <dc:creator>Актовый зал</dc:creator>
  <cp:lastModifiedBy>Актовый зал</cp:lastModifiedBy>
  <cp:revision>1</cp:revision>
  <dcterms:created xsi:type="dcterms:W3CDTF">2020-10-22T05:05:55Z</dcterms:created>
  <dcterms:modified xsi:type="dcterms:W3CDTF">2020-10-22T05:15:54Z</dcterms:modified>
</cp:coreProperties>
</file>