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/>
          <p:nvPr>
            <p:ph type="title"/>
          </p:nvPr>
        </p:nvSpPr>
        <p:spPr>
          <a:xfrm>
            <a:off x="2387600" y="2298700"/>
            <a:ext cx="196215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Текст заголовка</a:t>
            </a:r>
          </a:p>
        </p:txBody>
      </p:sp>
      <p:sp>
        <p:nvSpPr>
          <p:cNvPr id="12" name="Уровень текста 1…"/>
          <p:cNvSpPr txBox="1"/>
          <p:nvPr>
            <p:ph type="body" sz="quarter" idx="1"/>
          </p:nvPr>
        </p:nvSpPr>
        <p:spPr>
          <a:xfrm>
            <a:off x="2387600" y="7073900"/>
            <a:ext cx="196215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/>
          <p:nvPr>
            <p:ph type="body" sz="quarter" idx="21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b="1" sz="3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/>
          <p:nvPr>
            <p:ph type="body" sz="quarter" idx="22"/>
          </p:nvPr>
        </p:nvSpPr>
        <p:spPr>
          <a:xfrm>
            <a:off x="2387600" y="6007100"/>
            <a:ext cx="19621500" cy="952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3400"/>
              </a:spcBef>
              <a:buSzTx/>
              <a:buNone/>
              <a:defRPr sz="5600"/>
            </a:lvl1pPr>
          </a:lstStyle>
          <a:p>
            <a:pPr/>
            <a:r>
              <a:t>«Место ввода цитаты».</a:t>
            </a:r>
          </a:p>
        </p:txBody>
      </p:sp>
      <p:sp>
        <p:nvSpPr>
          <p:cNvPr id="9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Изображение"/>
          <p:cNvSpPr/>
          <p:nvPr>
            <p:ph type="pic" idx="21"/>
          </p:nvPr>
        </p:nvSpPr>
        <p:spPr>
          <a:xfrm>
            <a:off x="-47625" y="-2540000"/>
            <a:ext cx="24479250" cy="16319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Изображение"/>
          <p:cNvSpPr/>
          <p:nvPr>
            <p:ph type="pic" idx="21"/>
          </p:nvPr>
        </p:nvSpPr>
        <p:spPr>
          <a:xfrm>
            <a:off x="2752725" y="-2489200"/>
            <a:ext cx="18840450" cy="12560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Текст заголовка"/>
          <p:cNvSpPr txBox="1"/>
          <p:nvPr>
            <p:ph type="title"/>
          </p:nvPr>
        </p:nvSpPr>
        <p:spPr>
          <a:xfrm>
            <a:off x="2387600" y="9448800"/>
            <a:ext cx="196215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Текст заголовка</a:t>
            </a:r>
          </a:p>
        </p:txBody>
      </p:sp>
      <p:sp>
        <p:nvSpPr>
          <p:cNvPr id="22" name="Уровень текста 1…"/>
          <p:cNvSpPr txBox="1"/>
          <p:nvPr>
            <p:ph type="body" sz="quarter" idx="1"/>
          </p:nvPr>
        </p:nvSpPr>
        <p:spPr>
          <a:xfrm>
            <a:off x="2387600" y="11518900"/>
            <a:ext cx="19621500" cy="1714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/>
          <p:nvPr>
            <p:ph type="title"/>
          </p:nvPr>
        </p:nvSpPr>
        <p:spPr>
          <a:xfrm>
            <a:off x="2387600" y="4533900"/>
            <a:ext cx="19621500" cy="4648200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Изображение"/>
          <p:cNvSpPr/>
          <p:nvPr>
            <p:ph type="pic" idx="21"/>
          </p:nvPr>
        </p:nvSpPr>
        <p:spPr>
          <a:xfrm>
            <a:off x="12407900" y="-2159000"/>
            <a:ext cx="10337800" cy="1550670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Текст заголовка"/>
          <p:cNvSpPr txBox="1"/>
          <p:nvPr>
            <p:ph type="title"/>
          </p:nvPr>
        </p:nvSpPr>
        <p:spPr>
          <a:xfrm>
            <a:off x="1790700" y="1066800"/>
            <a:ext cx="10007600" cy="56261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40" name="Уровень текста 1…"/>
          <p:cNvSpPr txBox="1"/>
          <p:nvPr>
            <p:ph type="body" sz="quarter" idx="1"/>
          </p:nvPr>
        </p:nvSpPr>
        <p:spPr>
          <a:xfrm>
            <a:off x="1790700" y="7035800"/>
            <a:ext cx="10007600" cy="5626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57" name="Уровень текста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Изображение"/>
          <p:cNvSpPr/>
          <p:nvPr>
            <p:ph type="pic" idx="21"/>
          </p:nvPr>
        </p:nvSpPr>
        <p:spPr>
          <a:xfrm>
            <a:off x="12496800" y="-1485900"/>
            <a:ext cx="10193867" cy="152908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67" name="Уровень текста 1…"/>
          <p:cNvSpPr txBox="1"/>
          <p:nvPr>
            <p:ph type="body" sz="half" idx="1"/>
          </p:nvPr>
        </p:nvSpPr>
        <p:spPr>
          <a:xfrm>
            <a:off x="1790700" y="3644900"/>
            <a:ext cx="10007600" cy="8839200"/>
          </a:xfrm>
          <a:prstGeom prst="rect">
            <a:avLst/>
          </a:prstGeom>
        </p:spPr>
        <p:txBody>
          <a:bodyPr/>
          <a:lstStyle>
            <a:lvl1pPr marL="431800" indent="-431800">
              <a:spcBef>
                <a:spcPts val="5300"/>
              </a:spcBef>
              <a:defRPr sz="3800"/>
            </a:lvl1pPr>
            <a:lvl2pPr marL="863600" indent="-431800">
              <a:spcBef>
                <a:spcPts val="5300"/>
              </a:spcBef>
              <a:defRPr sz="3800"/>
            </a:lvl2pPr>
            <a:lvl3pPr marL="1295400" indent="-431800">
              <a:spcBef>
                <a:spcPts val="5300"/>
              </a:spcBef>
              <a:defRPr sz="3800"/>
            </a:lvl3pPr>
            <a:lvl4pPr marL="1727200" indent="-431800">
              <a:spcBef>
                <a:spcPts val="5300"/>
              </a:spcBef>
              <a:defRPr sz="3800"/>
            </a:lvl4pPr>
            <a:lvl5pPr marL="2159000" indent="-431800">
              <a:spcBef>
                <a:spcPts val="5300"/>
              </a:spcBef>
              <a:defRPr sz="3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Уровень текста 1…"/>
          <p:cNvSpPr txBox="1"/>
          <p:nvPr>
            <p:ph type="body" idx="1"/>
          </p:nvPr>
        </p:nvSpPr>
        <p:spPr>
          <a:xfrm>
            <a:off x="1790700" y="1790700"/>
            <a:ext cx="20815300" cy="10147300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/>
          <p:nvPr>
            <p:ph type="pic" sz="half" idx="21"/>
          </p:nvPr>
        </p:nvSpPr>
        <p:spPr>
          <a:xfrm>
            <a:off x="12344400" y="7112000"/>
            <a:ext cx="10439400" cy="6959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Изображение"/>
          <p:cNvSpPr/>
          <p:nvPr>
            <p:ph type="pic" sz="half" idx="22"/>
          </p:nvPr>
        </p:nvSpPr>
        <p:spPr>
          <a:xfrm>
            <a:off x="12407900" y="190500"/>
            <a:ext cx="10363200" cy="69088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Изображение"/>
          <p:cNvSpPr/>
          <p:nvPr>
            <p:ph type="pic" idx="23"/>
          </p:nvPr>
        </p:nvSpPr>
        <p:spPr>
          <a:xfrm>
            <a:off x="1583266" y="-1879600"/>
            <a:ext cx="10414001" cy="15621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/>
          <p:nvPr>
            <p:ph type="title"/>
          </p:nvPr>
        </p:nvSpPr>
        <p:spPr>
          <a:xfrm>
            <a:off x="1790700" y="571500"/>
            <a:ext cx="20815300" cy="298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Уровень текста 1…"/>
          <p:cNvSpPr txBox="1"/>
          <p:nvPr>
            <p:ph type="body" idx="1"/>
          </p:nvPr>
        </p:nvSpPr>
        <p:spPr>
          <a:xfrm>
            <a:off x="1790700" y="3644900"/>
            <a:ext cx="20815300" cy="8839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24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096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2192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8288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24384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30480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36576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42672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48768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54864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gradFill flip="none" rotWithShape="1">
          <a:gsLst>
            <a:gs pos="0">
              <a:srgbClr val="A78FE8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Деятельность человека: структура, виды, классификация"/>
          <p:cNvSpPr txBox="1"/>
          <p:nvPr>
            <p:ph type="ctrTitle"/>
          </p:nvPr>
        </p:nvSpPr>
        <p:spPr>
          <a:xfrm>
            <a:off x="1193029" y="1413457"/>
            <a:ext cx="21832259" cy="3079112"/>
          </a:xfrm>
          <a:prstGeom prst="rect">
            <a:avLst/>
          </a:prstGeom>
        </p:spPr>
        <p:txBody>
          <a:bodyPr/>
          <a:lstStyle>
            <a:lvl1pPr defTabSz="718184">
              <a:defRPr i="1" sz="9744">
                <a:solidFill>
                  <a:srgbClr val="FFF9FC"/>
                </a:solidFill>
              </a:defRPr>
            </a:lvl1pPr>
          </a:lstStyle>
          <a:p>
            <a:pPr/>
            <a:r>
              <a:t>Деятельность человека: структура, виды, классификация</a:t>
            </a:r>
          </a:p>
        </p:txBody>
      </p:sp>
      <p:sp>
        <p:nvSpPr>
          <p:cNvPr id="120" name="1. Понятие деятельности.…"/>
          <p:cNvSpPr txBox="1"/>
          <p:nvPr>
            <p:ph type="subTitle" sz="half" idx="1"/>
          </p:nvPr>
        </p:nvSpPr>
        <p:spPr>
          <a:xfrm>
            <a:off x="2387600" y="5687138"/>
            <a:ext cx="19621500" cy="6010897"/>
          </a:xfrm>
          <a:prstGeom prst="rect">
            <a:avLst/>
          </a:prstGeom>
        </p:spPr>
        <p:txBody>
          <a:bodyPr/>
          <a:lstStyle/>
          <a:p>
            <a:pPr algn="l"/>
            <a:r>
              <a:t>1. Понятие деятельности.</a:t>
            </a:r>
          </a:p>
          <a:p>
            <a:pPr algn="l"/>
            <a:r>
              <a:t>2. Структура деятельности.</a:t>
            </a:r>
          </a:p>
          <a:p>
            <a:pPr algn="l"/>
            <a:r>
              <a:t>3. Виды деятельности.</a:t>
            </a:r>
          </a:p>
          <a:p>
            <a:pPr algn="l"/>
            <a:r>
              <a:t>4. Особые формы деятельности. Труд, игра, общение.</a:t>
            </a:r>
          </a:p>
          <a:p>
            <a:pPr algn="l"/>
            <a:r>
              <a:t>5. Классификация Деятельности.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456E0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unnamed.jpg" descr="unnamed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1275" t="0" r="39878" b="0"/>
          <a:stretch>
            <a:fillRect/>
          </a:stretch>
        </p:blipFill>
        <p:spPr>
          <a:xfrm>
            <a:off x="12496800" y="1068296"/>
            <a:ext cx="10545389" cy="11960175"/>
          </a:xfrm>
          <a:prstGeom prst="rect">
            <a:avLst/>
          </a:prstGeom>
        </p:spPr>
      </p:pic>
      <p:sp>
        <p:nvSpPr>
          <p:cNvPr id="158" name="Познание –"/>
          <p:cNvSpPr txBox="1"/>
          <p:nvPr>
            <p:ph type="title"/>
          </p:nvPr>
        </p:nvSpPr>
        <p:spPr>
          <a:xfrm>
            <a:off x="1790700" y="1066800"/>
            <a:ext cx="10007600" cy="1324727"/>
          </a:xfrm>
          <a:prstGeom prst="rect">
            <a:avLst/>
          </a:prstGeom>
        </p:spPr>
        <p:txBody>
          <a:bodyPr/>
          <a:lstStyle/>
          <a:p>
            <a:pPr defTabSz="914400">
              <a:defRPr b="1" sz="6800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Познание</a:t>
            </a:r>
            <a:r>
              <a:rPr i="1"/>
              <a:t> </a:t>
            </a:r>
            <a:r>
              <a:rPr b="0"/>
              <a:t>–</a:t>
            </a:r>
          </a:p>
        </p:txBody>
      </p:sp>
      <p:sp>
        <p:nvSpPr>
          <p:cNvPr id="159" name="это вид деятельности человека, направленный на получение знаний об окружающем мире, природе, человеке."/>
          <p:cNvSpPr txBox="1"/>
          <p:nvPr>
            <p:ph type="body" sz="half" idx="1"/>
          </p:nvPr>
        </p:nvSpPr>
        <p:spPr>
          <a:xfrm>
            <a:off x="1790700" y="3512921"/>
            <a:ext cx="10007600" cy="9155329"/>
          </a:xfrm>
          <a:prstGeom prst="rect">
            <a:avLst/>
          </a:prstGeom>
        </p:spPr>
        <p:txBody>
          <a:bodyPr/>
          <a:lstStyle>
            <a:lvl1pPr defTabSz="914400">
              <a:defRPr sz="7300">
                <a:latin typeface="Bookman Old Style"/>
                <a:ea typeface="Bookman Old Style"/>
                <a:cs typeface="Bookman Old Style"/>
                <a:sym typeface="Bookman Old Style"/>
              </a:defRPr>
            </a:lvl1pPr>
          </a:lstStyle>
          <a:p>
            <a:pPr/>
            <a:r>
              <a:t>это вид деятельности человека, направленный на получение знаний об окружающем мире, природе, человеке.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3">
            <a:lumOff val="-11122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Безымянный.png" descr="Безымянный.pn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2985753" y="191317"/>
            <a:ext cx="18001596" cy="1326136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2C60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Нажмите дважды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Чувственное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t>                                             Чувственное</a:t>
            </a:r>
          </a:p>
          <a:p>
            <a:pPr marL="0" indent="0">
              <a:buSzTx/>
              <a:buNone/>
            </a:pPr>
            <a:r>
              <a:t>Ощущение                            восприятие                   представление</a:t>
            </a:r>
          </a:p>
          <a:p>
            <a:pPr/>
          </a:p>
          <a:p>
            <a:pPr marL="0" indent="0">
              <a:buSzTx/>
              <a:buNone/>
            </a:pPr>
            <a:r>
              <a:t>                                           Рациональное </a:t>
            </a:r>
          </a:p>
          <a:p>
            <a:pPr marL="0" indent="0">
              <a:buSzTx/>
              <a:buNone/>
            </a:pPr>
            <a:r>
              <a:t>Понятие                                суждение                       умозаключение </a:t>
            </a:r>
          </a:p>
        </p:txBody>
      </p:sp>
      <p:sp>
        <p:nvSpPr>
          <p:cNvPr id="165" name="Уровни (ступени) познания"/>
          <p:cNvSpPr txBox="1"/>
          <p:nvPr/>
        </p:nvSpPr>
        <p:spPr>
          <a:xfrm>
            <a:off x="3172309" y="1562099"/>
            <a:ext cx="17720298" cy="1257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defRPr sz="8000">
                <a:solidFill>
                  <a:srgbClr val="F0AD00"/>
                </a:solidFill>
                <a:latin typeface="Corbel"/>
                <a:ea typeface="Corbel"/>
                <a:cs typeface="Corbel"/>
                <a:sym typeface="Corbel"/>
              </a:defRPr>
            </a:lvl1pPr>
          </a:lstStyle>
          <a:p>
            <a:pPr/>
            <a:r>
              <a:t>Уровни (ступени) познания</a:t>
            </a:r>
          </a:p>
        </p:txBody>
      </p:sp>
      <p:sp>
        <p:nvSpPr>
          <p:cNvPr id="166" name="Линия"/>
          <p:cNvSpPr/>
          <p:nvPr/>
        </p:nvSpPr>
        <p:spPr>
          <a:xfrm flipV="1">
            <a:off x="6071791" y="4480409"/>
            <a:ext cx="3343658" cy="80627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167" name="Линия"/>
          <p:cNvSpPr/>
          <p:nvPr/>
        </p:nvSpPr>
        <p:spPr>
          <a:xfrm flipV="1">
            <a:off x="12032457" y="4567613"/>
            <a:ext cx="1" cy="63187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168" name="Линия"/>
          <p:cNvSpPr/>
          <p:nvPr/>
        </p:nvSpPr>
        <p:spPr>
          <a:xfrm>
            <a:off x="14281332" y="4449601"/>
            <a:ext cx="2998307" cy="606927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169" name="Линия"/>
          <p:cNvSpPr/>
          <p:nvPr/>
        </p:nvSpPr>
        <p:spPr>
          <a:xfrm flipV="1">
            <a:off x="3997591" y="8861921"/>
            <a:ext cx="5037242" cy="123269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170" name="Линия"/>
          <p:cNvSpPr/>
          <p:nvPr/>
        </p:nvSpPr>
        <p:spPr>
          <a:xfrm>
            <a:off x="14470490" y="8898129"/>
            <a:ext cx="4863807" cy="116027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171" name="Линия"/>
          <p:cNvSpPr/>
          <p:nvPr/>
        </p:nvSpPr>
        <p:spPr>
          <a:xfrm flipV="1">
            <a:off x="11913604" y="9167686"/>
            <a:ext cx="1" cy="62116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EEB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img3.jpg" descr="img3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3048000" y="0"/>
            <a:ext cx="18288001" cy="13716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2">
            <a:hueOff val="-1101185"/>
            <a:satOff val="4910"/>
            <a:lumOff val="-14610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220544-INNERRESIZED600-600-1.jpg" descr="220544-INNERRESIZED600-600-1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17229" t="0" r="17229" b="0"/>
          <a:stretch>
            <a:fillRect/>
          </a:stretch>
        </p:blipFill>
        <p:spPr>
          <a:xfrm>
            <a:off x="12496800" y="1068296"/>
            <a:ext cx="10223500" cy="11595101"/>
          </a:xfrm>
          <a:prstGeom prst="rect">
            <a:avLst/>
          </a:prstGeom>
        </p:spPr>
      </p:pic>
      <p:sp>
        <p:nvSpPr>
          <p:cNvPr id="176" name="Знание -"/>
          <p:cNvSpPr txBox="1"/>
          <p:nvPr>
            <p:ph type="title"/>
          </p:nvPr>
        </p:nvSpPr>
        <p:spPr>
          <a:xfrm>
            <a:off x="1790700" y="1066800"/>
            <a:ext cx="10007600" cy="1277389"/>
          </a:xfrm>
          <a:prstGeom prst="rect">
            <a:avLst/>
          </a:prstGeom>
        </p:spPr>
        <p:txBody>
          <a:bodyPr/>
          <a:lstStyle/>
          <a:p>
            <a:pPr defTabSz="914400">
              <a:defRPr sz="7700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rPr>
                <a:solidFill>
                  <a:srgbClr val="FFFFFF"/>
                </a:solidFill>
              </a:rPr>
              <a:t>Знание</a:t>
            </a:r>
            <a:r>
              <a:t> </a:t>
            </a:r>
            <a:r>
              <a:rPr>
                <a:solidFill>
                  <a:srgbClr val="FFFFFF"/>
                </a:solidFill>
              </a:rPr>
              <a:t>-</a:t>
            </a:r>
          </a:p>
        </p:txBody>
      </p:sp>
      <p:sp>
        <p:nvSpPr>
          <p:cNvPr id="177" name="результат познания действительности, содержание сознания, полученное человеком в ходе активного отражения, идеального воспроизведения объективных закономерных связей и отношений реального мира."/>
          <p:cNvSpPr txBox="1"/>
          <p:nvPr>
            <p:ph type="body" sz="half" idx="1"/>
          </p:nvPr>
        </p:nvSpPr>
        <p:spPr>
          <a:xfrm>
            <a:off x="1790700" y="3318509"/>
            <a:ext cx="10007600" cy="9343391"/>
          </a:xfrm>
          <a:prstGeom prst="rect">
            <a:avLst/>
          </a:prstGeom>
        </p:spPr>
        <p:txBody>
          <a:bodyPr/>
          <a:lstStyle>
            <a:lvl1pPr defTabSz="914400">
              <a:defRPr sz="5300">
                <a:latin typeface="Bookman Old Style"/>
                <a:ea typeface="Bookman Old Style"/>
                <a:cs typeface="Bookman Old Style"/>
                <a:sym typeface="Bookman Old Style"/>
              </a:defRPr>
            </a:lvl1pPr>
          </a:lstStyle>
          <a:p>
            <a:pPr/>
            <a:r>
              <a:t>результат познания действительности, содержание сознания, полученное человеком в ходе активного отражения, идеального воспроизведения объективных закономерных связей и отношений реального мира.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unnamed.jpg" descr="unnamed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12500" r="0" b="12500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gradFill flip="none" rotWithShape="1">
          <a:gsLst>
            <a:gs pos="0">
              <a:schemeClr val="accent2"/>
            </a:gs>
            <a:gs pos="100000">
              <a:schemeClr val="accent2">
                <a:hueOff val="-1101185"/>
                <a:satOff val="4910"/>
                <a:lumOff val="-14610"/>
              </a:schemeClr>
            </a:gs>
          </a:gsLst>
          <a:lin ang="5400000" scaled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60f923b102fc1824866412.png" descr="60f923b102fc1824866412.pn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5914" r="0" b="5914"/>
          <a:stretch>
            <a:fillRect/>
          </a:stretch>
        </p:blipFill>
        <p:spPr>
          <a:xfrm>
            <a:off x="2390144" y="311231"/>
            <a:ext cx="20062126" cy="11331339"/>
          </a:xfrm>
          <a:prstGeom prst="rect">
            <a:avLst/>
          </a:prstGeom>
        </p:spPr>
      </p:pic>
      <p:sp>
        <p:nvSpPr>
          <p:cNvPr id="182" name="Знание - истина"/>
          <p:cNvSpPr txBox="1"/>
          <p:nvPr>
            <p:ph type="title"/>
          </p:nvPr>
        </p:nvSpPr>
        <p:spPr>
          <a:xfrm>
            <a:off x="2387600" y="11828071"/>
            <a:ext cx="19621500" cy="1626285"/>
          </a:xfrm>
          <a:prstGeom prst="rect">
            <a:avLst/>
          </a:prstGeom>
        </p:spPr>
        <p:txBody>
          <a:bodyPr/>
          <a:lstStyle>
            <a:lvl1pPr defTabSz="734694">
              <a:defRPr sz="9968"/>
            </a:lvl1pPr>
          </a:lstStyle>
          <a:p>
            <a:pPr/>
            <a:r>
              <a:t>Знание - истина </a:t>
            </a:r>
          </a:p>
        </p:txBody>
      </p:sp>
      <p:sp>
        <p:nvSpPr>
          <p:cNvPr id="183" name="&gt;"/>
          <p:cNvSpPr txBox="1"/>
          <p:nvPr>
            <p:ph type="body" sz="quarter" idx="1"/>
          </p:nvPr>
        </p:nvSpPr>
        <p:spPr>
          <a:xfrm>
            <a:off x="2387600" y="12778769"/>
            <a:ext cx="19621500" cy="813197"/>
          </a:xfrm>
          <a:prstGeom prst="rect">
            <a:avLst/>
          </a:prstGeom>
        </p:spPr>
        <p:txBody>
          <a:bodyPr/>
          <a:lstStyle/>
          <a:p>
            <a:pPr/>
            <a:r>
              <a:t>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9D96E9">
            <a:alpha val="84911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vidy-myshleniya-i-ih-harakteristika.jpg" descr="vidy-myshleniya-i-ih-harakteristika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17967" t="0" r="17967" b="0"/>
          <a:stretch>
            <a:fillRect/>
          </a:stretch>
        </p:blipFill>
        <p:spPr>
          <a:xfrm>
            <a:off x="12598400" y="2774655"/>
            <a:ext cx="10988130" cy="9719197"/>
          </a:xfrm>
          <a:prstGeom prst="rect">
            <a:avLst/>
          </a:prstGeom>
        </p:spPr>
      </p:pic>
      <p:sp>
        <p:nvSpPr>
          <p:cNvPr id="123" name="Деятельность – присущая человеку форма активности, направленная на целесообразное преобразование окружающего мира и подчинение его целям человека.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spcBef>
                <a:spcPts val="5900"/>
              </a:spcBef>
              <a:defRPr sz="5200"/>
            </a:pPr>
            <a:r>
              <a:t>Деятельность</a:t>
            </a:r>
            <a:r>
              <a:rPr sz="3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sz="5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присущая человеку форма активности, направленная на целесообразное преобразование окружающего мира и подчинение его целям человека.</a:t>
            </a:r>
          </a:p>
        </p:txBody>
      </p:sp>
      <p:sp>
        <p:nvSpPr>
          <p:cNvPr id="124" name="Деятельность состоит из действий…"/>
          <p:cNvSpPr txBox="1"/>
          <p:nvPr>
            <p:ph type="body" sz="half" idx="1"/>
          </p:nvPr>
        </p:nvSpPr>
        <p:spPr>
          <a:xfrm>
            <a:off x="1778000" y="3308237"/>
            <a:ext cx="10007600" cy="9041536"/>
          </a:xfrm>
          <a:prstGeom prst="rect">
            <a:avLst/>
          </a:prstGeom>
        </p:spPr>
        <p:txBody>
          <a:bodyPr/>
          <a:lstStyle/>
          <a:p>
            <a:pPr marL="0" indent="0" defTabSz="792479">
              <a:spcBef>
                <a:spcPts val="5600"/>
              </a:spcBef>
              <a:buSzTx/>
              <a:buNone/>
              <a:defRPr sz="4992"/>
            </a:pPr>
            <a:r>
              <a:t>Деятельность</a:t>
            </a:r>
            <a:r>
              <a:rPr sz="2688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sz="4608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состоит из </a:t>
            </a:r>
            <a:r>
              <a:rPr sz="4608"/>
              <a:t>действий</a:t>
            </a:r>
            <a:endParaRPr sz="4608"/>
          </a:p>
          <a:p>
            <a:pPr marL="0" indent="0" defTabSz="877823">
              <a:spcBef>
                <a:spcPts val="1300"/>
              </a:spcBef>
              <a:buClr>
                <a:srgbClr val="990000"/>
              </a:buClr>
              <a:buSzPct val="100000"/>
              <a:buChar char="❖"/>
              <a:defRPr i="1" sz="5280" u="sng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FFFFFF"/>
                </a:solidFill>
              </a:rPr>
              <a:t>Целерациональное</a:t>
            </a:r>
            <a:r>
              <a:rPr i="0" u="none">
                <a:solidFill>
                  <a:srgbClr val="FFFFFF"/>
                </a:solidFill>
              </a:rPr>
              <a:t> – </a:t>
            </a:r>
            <a:r>
              <a:rPr i="0" u="none"/>
              <a:t>обусловлено четко поставленной целью</a:t>
            </a:r>
            <a:endParaRPr i="0" u="none"/>
          </a:p>
          <a:p>
            <a:pPr marL="0" indent="0" defTabSz="877823">
              <a:spcBef>
                <a:spcPts val="1300"/>
              </a:spcBef>
              <a:buClr>
                <a:srgbClr val="990000"/>
              </a:buClr>
              <a:buSzPct val="100000"/>
              <a:buChar char="❖"/>
              <a:defRPr i="1" sz="5280" u="sng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</a:t>
            </a:r>
            <a:r>
              <a:rPr>
                <a:solidFill>
                  <a:srgbClr val="FFFFFF"/>
                </a:solidFill>
              </a:rPr>
              <a:t>Ценностно-рациональное</a:t>
            </a:r>
            <a:r>
              <a:rPr i="0" u="none">
                <a:solidFill>
                  <a:srgbClr val="FFFFFF"/>
                </a:solidFill>
              </a:rPr>
              <a:t> – </a:t>
            </a:r>
            <a:r>
              <a:rPr i="0" u="none"/>
              <a:t>обусловлено моральными принципами</a:t>
            </a:r>
            <a:endParaRPr i="0" u="none"/>
          </a:p>
          <a:p>
            <a:pPr marL="0" indent="0" defTabSz="877823">
              <a:spcBef>
                <a:spcPts val="1300"/>
              </a:spcBef>
              <a:buClr>
                <a:srgbClr val="990000"/>
              </a:buClr>
              <a:buSzPct val="100000"/>
              <a:buChar char="❖"/>
              <a:defRPr i="1" sz="5280" u="sng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</a:t>
            </a:r>
            <a:r>
              <a:rPr>
                <a:solidFill>
                  <a:srgbClr val="FFFFFF"/>
                </a:solidFill>
              </a:rPr>
              <a:t>Аффективное</a:t>
            </a:r>
            <a:r>
              <a:rPr i="0" u="none"/>
              <a:t> – обусловлено эмоциональным состоянием</a:t>
            </a:r>
            <a:endParaRPr i="0" u="none"/>
          </a:p>
          <a:p>
            <a:pPr marL="0" indent="0" defTabSz="877823">
              <a:spcBef>
                <a:spcPts val="1300"/>
              </a:spcBef>
              <a:buClr>
                <a:srgbClr val="990000"/>
              </a:buClr>
              <a:buSzPct val="100000"/>
              <a:buChar char="❖"/>
              <a:defRPr i="1" sz="5280" u="sng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</a:t>
            </a:r>
            <a:r>
              <a:rPr>
                <a:solidFill>
                  <a:srgbClr val="FFFFFF"/>
                </a:solidFill>
              </a:rPr>
              <a:t>Традиционное</a:t>
            </a:r>
            <a:r>
              <a:rPr i="0" u="none">
                <a:solidFill>
                  <a:srgbClr val="FFFFFF"/>
                </a:solidFill>
              </a:rPr>
              <a:t> – </a:t>
            </a:r>
            <a:r>
              <a:rPr i="0" u="none"/>
              <a:t>обусловлено привычками человека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4">
            <a:hueOff val="-193819"/>
            <a:satOff val="-4458"/>
            <a:lumOff val="-21157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2019-03-18_10-05-59.jpg" descr="2019-03-18_10-05-59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737" r="0" b="737"/>
          <a:stretch>
            <a:fillRect/>
          </a:stretch>
        </p:blipFill>
        <p:spPr>
          <a:xfrm>
            <a:off x="784263" y="891704"/>
            <a:ext cx="22979624" cy="11695523"/>
          </a:xfrm>
          <a:prstGeom prst="rect">
            <a:avLst/>
          </a:prstGeom>
        </p:spPr>
      </p:pic>
      <p:sp>
        <p:nvSpPr>
          <p:cNvPr id="127" name="Нажмите дважды"/>
          <p:cNvSpPr txBox="1"/>
          <p:nvPr>
            <p:ph type="title"/>
          </p:nvPr>
        </p:nvSpPr>
        <p:spPr>
          <a:xfrm>
            <a:off x="2387600" y="11455400"/>
            <a:ext cx="19621500" cy="190914"/>
          </a:xfrm>
          <a:prstGeom prst="rect">
            <a:avLst/>
          </a:prstGeom>
        </p:spPr>
        <p:txBody>
          <a:bodyPr/>
          <a:lstStyle/>
          <a:p>
            <a:pPr defTabSz="330200">
              <a:defRPr sz="4480"/>
            </a:pPr>
          </a:p>
        </p:txBody>
      </p:sp>
      <p:sp>
        <p:nvSpPr>
          <p:cNvPr id="128" name="Нажмите дважды"/>
          <p:cNvSpPr txBox="1"/>
          <p:nvPr>
            <p:ph type="body" sz="quarter" idx="1"/>
          </p:nvPr>
        </p:nvSpPr>
        <p:spPr>
          <a:xfrm>
            <a:off x="2387600" y="11476535"/>
            <a:ext cx="19621500" cy="42365"/>
          </a:xfrm>
          <a:prstGeom prst="rect">
            <a:avLst/>
          </a:prstGeom>
        </p:spPr>
        <p:txBody>
          <a:bodyPr/>
          <a:lstStyle/>
          <a:p>
            <a:pPr defTabSz="330200">
              <a:defRPr sz="1760"/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9985B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deyatelnost.jpg" descr="deyatelnost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11405495" y="3479563"/>
            <a:ext cx="12827208" cy="5413633"/>
          </a:xfrm>
          <a:prstGeom prst="rect">
            <a:avLst/>
          </a:prstGeom>
        </p:spPr>
      </p:pic>
      <p:sp>
        <p:nvSpPr>
          <p:cNvPr id="131" name="Структура Деятельности"/>
          <p:cNvSpPr txBox="1"/>
          <p:nvPr>
            <p:ph type="title"/>
          </p:nvPr>
        </p:nvSpPr>
        <p:spPr>
          <a:xfrm>
            <a:off x="604677" y="267808"/>
            <a:ext cx="17810134" cy="1632120"/>
          </a:xfrm>
          <a:prstGeom prst="rect">
            <a:avLst/>
          </a:prstGeom>
        </p:spPr>
        <p:txBody>
          <a:bodyPr/>
          <a:lstStyle>
            <a:lvl1pPr defTabSz="751205">
              <a:defRPr i="1" sz="10192"/>
            </a:lvl1pPr>
          </a:lstStyle>
          <a:p>
            <a:pPr/>
            <a:r>
              <a:t>Структура Деятельности</a:t>
            </a:r>
          </a:p>
        </p:txBody>
      </p:sp>
      <p:sp>
        <p:nvSpPr>
          <p:cNvPr id="132" name="Субъект – тот, кто осуществляет Д.…"/>
          <p:cNvSpPr txBox="1"/>
          <p:nvPr>
            <p:ph type="body" idx="1"/>
          </p:nvPr>
        </p:nvSpPr>
        <p:spPr>
          <a:xfrm>
            <a:off x="247442" y="982973"/>
            <a:ext cx="11884233" cy="12343911"/>
          </a:xfrm>
          <a:prstGeom prst="rect">
            <a:avLst/>
          </a:prstGeom>
        </p:spPr>
        <p:txBody>
          <a:bodyPr/>
          <a:lstStyle/>
          <a:p>
            <a:pPr marL="0" indent="0" algn="ctr" defTabSz="914400">
              <a:spcBef>
                <a:spcPts val="0"/>
              </a:spcBef>
              <a:buSzTx/>
              <a:buNone/>
              <a:defRPr b="1" i="1" sz="5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Субъект</a:t>
            </a:r>
            <a:r>
              <a:rPr b="0" i="0"/>
              <a:t> – тот, кто осуществляет Д.</a:t>
            </a:r>
            <a:endParaRPr b="0" i="0"/>
          </a:p>
          <a:p>
            <a:pPr marL="0" indent="0" algn="ctr" defTabSz="914400">
              <a:spcBef>
                <a:spcPts val="0"/>
              </a:spcBef>
              <a:buSzTx/>
              <a:buNone/>
              <a:defRPr b="1" i="1" sz="5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b="0" i="0"/>
          </a:p>
          <a:p>
            <a:pPr marL="0" indent="0" algn="ctr" defTabSz="914400">
              <a:spcBef>
                <a:spcPts val="0"/>
              </a:spcBef>
              <a:buSzTx/>
              <a:buNone/>
              <a:defRPr b="1" i="1" sz="5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Объект </a:t>
            </a:r>
            <a:r>
              <a:rPr b="0" i="0"/>
              <a:t>– то, на что направлена Д.</a:t>
            </a:r>
            <a:endParaRPr b="0" i="0"/>
          </a:p>
          <a:p>
            <a:pPr marL="0" indent="0" algn="ctr" defTabSz="914400">
              <a:spcBef>
                <a:spcPts val="0"/>
              </a:spcBef>
              <a:buSzTx/>
              <a:buNone/>
              <a:defRPr b="1" i="1" sz="5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b="0" i="0"/>
          </a:p>
          <a:p>
            <a:pPr marL="0" indent="0" algn="ctr" defTabSz="914400">
              <a:spcBef>
                <a:spcPts val="0"/>
              </a:spcBef>
              <a:buSzTx/>
              <a:buNone/>
              <a:defRPr b="1" i="1" sz="5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Мотив </a:t>
            </a:r>
            <a:r>
              <a:rPr b="0" i="0"/>
              <a:t>– то, что побуждает к Д.</a:t>
            </a:r>
            <a:endParaRPr b="0" i="0"/>
          </a:p>
          <a:p>
            <a:pPr marL="0" indent="0" algn="ctr" defTabSz="914400">
              <a:spcBef>
                <a:spcPts val="0"/>
              </a:spcBef>
              <a:buSzTx/>
              <a:buNone/>
              <a:defRPr b="1" i="1" sz="5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b="0" i="0"/>
          </a:p>
          <a:p>
            <a:pPr marL="0" indent="0" algn="ctr" defTabSz="914400">
              <a:spcBef>
                <a:spcPts val="0"/>
              </a:spcBef>
              <a:buSzTx/>
              <a:buNone/>
              <a:defRPr b="1" i="1" sz="5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b="0" i="0"/>
          </a:p>
          <a:p>
            <a:pPr marL="0" indent="0" algn="ctr" defTabSz="914400">
              <a:spcBef>
                <a:spcPts val="0"/>
              </a:spcBef>
              <a:buSzTx/>
              <a:buNone/>
              <a:defRPr b="1" i="1" sz="5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Цель</a:t>
            </a:r>
            <a:r>
              <a:rPr b="0" i="0"/>
              <a:t> – ожидаемый результат и </a:t>
            </a:r>
            <a:r>
              <a:rPr i="0"/>
              <a:t>Результат </a:t>
            </a:r>
            <a:endParaRPr i="0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8172B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79b2ce3523cdc37e.png" descr="79b2ce3523cdc37e.pn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231" t="8952" r="231" b="8952"/>
          <a:stretch>
            <a:fillRect/>
          </a:stretch>
        </p:blipFill>
        <p:spPr>
          <a:xfrm>
            <a:off x="756626" y="2141674"/>
            <a:ext cx="22774806" cy="10217466"/>
          </a:xfrm>
          <a:prstGeom prst="rect">
            <a:avLst/>
          </a:prstGeom>
        </p:spPr>
      </p:pic>
      <p:sp>
        <p:nvSpPr>
          <p:cNvPr id="135" name="Виды деятельности"/>
          <p:cNvSpPr txBox="1"/>
          <p:nvPr>
            <p:ph type="title"/>
          </p:nvPr>
        </p:nvSpPr>
        <p:spPr>
          <a:xfrm>
            <a:off x="5658037" y="-6869459"/>
            <a:ext cx="13604032" cy="8841041"/>
          </a:xfrm>
          <a:prstGeom prst="rect">
            <a:avLst/>
          </a:prstGeom>
        </p:spPr>
        <p:txBody>
          <a:bodyPr/>
          <a:lstStyle>
            <a:lvl1pPr algn="l">
              <a:defRPr i="1"/>
            </a:lvl1pPr>
          </a:lstStyle>
          <a:p>
            <a:pPr/>
            <a:r>
              <a:t>Виды деятельности </a:t>
            </a:r>
          </a:p>
        </p:txBody>
      </p:sp>
      <p:sp>
        <p:nvSpPr>
          <p:cNvPr id="136" name="Нажмите дважды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A3B2E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1324118134_psihologiya-169.jpg" descr="1324118134_psihologiya-169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2139" t="0" r="2139" b="0"/>
          <a:stretch>
            <a:fillRect/>
          </a:stretch>
        </p:blipFill>
        <p:spPr>
          <a:xfrm>
            <a:off x="11943711" y="2050092"/>
            <a:ext cx="11814273" cy="8838591"/>
          </a:xfrm>
          <a:prstGeom prst="rect">
            <a:avLst/>
          </a:prstGeom>
        </p:spPr>
      </p:pic>
      <p:sp>
        <p:nvSpPr>
          <p:cNvPr id="139" name="Виды деятельности…"/>
          <p:cNvSpPr txBox="1"/>
          <p:nvPr>
            <p:ph type="title"/>
          </p:nvPr>
        </p:nvSpPr>
        <p:spPr>
          <a:xfrm>
            <a:off x="1790700" y="1042752"/>
            <a:ext cx="9735753" cy="3212068"/>
          </a:xfrm>
          <a:prstGeom prst="rect">
            <a:avLst/>
          </a:prstGeom>
        </p:spPr>
        <p:txBody>
          <a:bodyPr/>
          <a:lstStyle/>
          <a:p>
            <a:pPr defTabSz="768095">
              <a:defRPr b="1" sz="4368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Виды деятельности</a:t>
            </a:r>
          </a:p>
          <a:p>
            <a:pPr defTabSz="768095">
              <a:defRPr b="1" sz="4368">
                <a:solidFill>
                  <a:srgbClr val="99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defTabSz="768095">
              <a:defRPr b="1" sz="4368">
                <a:solidFill>
                  <a:srgbClr val="99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Созидательная           Разрушительная </a:t>
            </a:r>
          </a:p>
        </p:txBody>
      </p:sp>
      <p:sp>
        <p:nvSpPr>
          <p:cNvPr id="140" name="Виды деятельности…"/>
          <p:cNvSpPr txBox="1"/>
          <p:nvPr>
            <p:ph type="body" sz="half" idx="1"/>
          </p:nvPr>
        </p:nvSpPr>
        <p:spPr>
          <a:xfrm>
            <a:off x="118658" y="5064576"/>
            <a:ext cx="11814158" cy="7648576"/>
          </a:xfrm>
          <a:prstGeom prst="rect">
            <a:avLst/>
          </a:prstGeom>
        </p:spPr>
        <p:txBody>
          <a:bodyPr/>
          <a:lstStyle/>
          <a:p>
            <a:pPr defTabSz="914400">
              <a:defRPr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defTabSz="914400">
              <a:defRPr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defTabSz="914400">
              <a:defRPr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defTabSz="914400">
              <a:defRPr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defTabSz="914400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Виды деятельности</a:t>
            </a:r>
          </a:p>
          <a:p>
            <a:pPr defTabSz="914400">
              <a:defRPr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defTabSz="914400">
              <a:defRPr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defTabSz="914400">
              <a:defRPr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defTabSz="914400">
              <a:defRPr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Репродуктивная                                    Творческая</a:t>
            </a:r>
          </a:p>
        </p:txBody>
      </p:sp>
      <p:sp>
        <p:nvSpPr>
          <p:cNvPr id="141" name="Линия"/>
          <p:cNvSpPr/>
          <p:nvPr/>
        </p:nvSpPr>
        <p:spPr>
          <a:xfrm flipV="1">
            <a:off x="4288392" y="2605378"/>
            <a:ext cx="613414" cy="348987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142" name="Линия"/>
          <p:cNvSpPr/>
          <p:nvPr/>
        </p:nvSpPr>
        <p:spPr>
          <a:xfrm>
            <a:off x="8764157" y="2563852"/>
            <a:ext cx="432039" cy="432039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143" name="Линия"/>
          <p:cNvSpPr/>
          <p:nvPr/>
        </p:nvSpPr>
        <p:spPr>
          <a:xfrm flipV="1">
            <a:off x="2611390" y="7930360"/>
            <a:ext cx="1270001" cy="127000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144" name="Линия"/>
          <p:cNvSpPr/>
          <p:nvPr/>
        </p:nvSpPr>
        <p:spPr>
          <a:xfrm flipH="1" flipV="1">
            <a:off x="8306100" y="7675607"/>
            <a:ext cx="1779508" cy="177950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8E7CB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9f70ff664f072054f3f3255ed645cd1c.jpg" descr="9f70ff664f072054f3f3255ed645cd1c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5790" r="0" b="5790"/>
          <a:stretch>
            <a:fillRect/>
          </a:stretch>
        </p:blipFill>
        <p:spPr>
          <a:xfrm>
            <a:off x="2741646" y="1587976"/>
            <a:ext cx="17983392" cy="11925584"/>
          </a:xfrm>
          <a:prstGeom prst="rect">
            <a:avLst/>
          </a:prstGeom>
        </p:spPr>
      </p:pic>
      <p:sp>
        <p:nvSpPr>
          <p:cNvPr id="147" name="Виды деятельности"/>
          <p:cNvSpPr txBox="1"/>
          <p:nvPr>
            <p:ph type="title"/>
          </p:nvPr>
        </p:nvSpPr>
        <p:spPr>
          <a:xfrm>
            <a:off x="7820889" y="107066"/>
            <a:ext cx="14909632" cy="1162784"/>
          </a:xfrm>
          <a:prstGeom prst="rect">
            <a:avLst/>
          </a:prstGeom>
        </p:spPr>
        <p:txBody>
          <a:bodyPr/>
          <a:lstStyle>
            <a:lvl1pPr algn="l">
              <a:spcBef>
                <a:spcPts val="5900"/>
              </a:spcBef>
              <a:defRPr i="1" sz="6500"/>
            </a:lvl1pPr>
          </a:lstStyle>
          <a:p>
            <a:pPr/>
            <a:r>
              <a:t>Виды деятельности</a:t>
            </a:r>
          </a:p>
        </p:txBody>
      </p:sp>
      <p:sp>
        <p:nvSpPr>
          <p:cNvPr id="148" name="Нажмите дважды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514E8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g6.jpg" descr="img6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3055" r="0" b="3055"/>
          <a:stretch>
            <a:fillRect/>
          </a:stretch>
        </p:blipFill>
        <p:spPr>
          <a:xfrm>
            <a:off x="4627884" y="1531670"/>
            <a:ext cx="15128304" cy="10652777"/>
          </a:xfrm>
          <a:prstGeom prst="rect">
            <a:avLst/>
          </a:prstGeom>
        </p:spPr>
      </p:pic>
      <p:sp>
        <p:nvSpPr>
          <p:cNvPr id="151" name="Нажмите дважды"/>
          <p:cNvSpPr txBox="1"/>
          <p:nvPr>
            <p:ph type="title"/>
          </p:nvPr>
        </p:nvSpPr>
        <p:spPr>
          <a:xfrm>
            <a:off x="2387600" y="12709337"/>
            <a:ext cx="19621500" cy="9759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Нажмите дважды"/>
          <p:cNvSpPr txBox="1"/>
          <p:nvPr>
            <p:ph type="body" sz="quarter" idx="1"/>
          </p:nvPr>
        </p:nvSpPr>
        <p:spPr>
          <a:xfrm>
            <a:off x="2387600" y="13135801"/>
            <a:ext cx="19621500" cy="9759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2">
            <a:hueOff val="-1101185"/>
            <a:satOff val="4910"/>
            <a:lumOff val="-14610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Познание"/>
          <p:cNvSpPr txBox="1"/>
          <p:nvPr>
            <p:ph type="ctrTitle"/>
          </p:nvPr>
        </p:nvSpPr>
        <p:spPr>
          <a:xfrm>
            <a:off x="2387600" y="1332485"/>
            <a:ext cx="19621500" cy="2579191"/>
          </a:xfrm>
          <a:prstGeom prst="rect">
            <a:avLst/>
          </a:prstGeom>
        </p:spPr>
        <p:txBody>
          <a:bodyPr/>
          <a:lstStyle/>
          <a:p>
            <a:pPr/>
            <a:r>
              <a:t>Познание </a:t>
            </a:r>
          </a:p>
        </p:txBody>
      </p:sp>
      <p:sp>
        <p:nvSpPr>
          <p:cNvPr id="155" name="1. Понятие познания…"/>
          <p:cNvSpPr txBox="1"/>
          <p:nvPr>
            <p:ph type="subTitle" idx="1"/>
          </p:nvPr>
        </p:nvSpPr>
        <p:spPr>
          <a:xfrm>
            <a:off x="1614985" y="5734857"/>
            <a:ext cx="20394115" cy="7051883"/>
          </a:xfrm>
          <a:prstGeom prst="rect">
            <a:avLst/>
          </a:prstGeom>
        </p:spPr>
        <p:txBody>
          <a:bodyPr/>
          <a:lstStyle/>
          <a:p>
            <a:pPr algn="l">
              <a:defRPr sz="6500"/>
            </a:pPr>
            <a:r>
              <a:t>1. Понятие познания</a:t>
            </a:r>
          </a:p>
          <a:p>
            <a:pPr algn="l">
              <a:defRPr sz="6500"/>
            </a:pPr>
            <a:r>
              <a:t>2. Проблема познаваемости мира</a:t>
            </a:r>
          </a:p>
          <a:p>
            <a:pPr algn="l">
              <a:defRPr sz="6500"/>
            </a:pPr>
            <a:r>
              <a:t>3. Уровни познания </a:t>
            </a:r>
          </a:p>
          <a:p>
            <a:pPr algn="l">
              <a:defRPr sz="6500"/>
            </a:pPr>
            <a:r>
              <a:t>4. Виды познания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Gradient">
  <a:themeElements>
    <a:clrScheme name="Gradient">
      <a:dk1>
        <a:srgbClr val="FF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sx="100000" sy="100000" kx="0" ky="0" algn="b" rotWithShape="0" blurRad="76200" dist="0" dir="1890000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23998" dir="270000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sx="100000" sy="100000" kx="0" ky="0" algn="b" rotWithShape="0" blurRad="76200" dist="0" dir="1890000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23998" dir="270000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