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1" r:id="rId6"/>
    <p:sldId id="260" r:id="rId7"/>
    <p:sldId id="262" r:id="rId8"/>
    <p:sldId id="263" r:id="rId9"/>
    <p:sldId id="264" r:id="rId10"/>
    <p:sldId id="265" r:id="rId11"/>
    <p:sldId id="266" r:id="rId12"/>
    <p:sldId id="267" r:id="rId13"/>
    <p:sldId id="268" r:id="rId14"/>
    <p:sldId id="269" r:id="rId15"/>
    <p:sldId id="270" r:id="rId16"/>
    <p:sldId id="271" r:id="rId17"/>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82" autoAdjust="0"/>
    <p:restoredTop sz="94660"/>
  </p:normalViewPr>
  <p:slideViewPr>
    <p:cSldViewPr snapToGrid="0">
      <p:cViewPr varScale="1">
        <p:scale>
          <a:sx n="71" d="100"/>
          <a:sy n="71" d="100"/>
        </p:scale>
        <p:origin x="576" y="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A81EE437-503D-4ACE-A04B-9968A893B2BD}" type="datetimeFigureOut">
              <a:rPr lang="ru-RU" smtClean="0"/>
              <a:t>21.05.2019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D278259-2ACA-46AA-AF71-06D7BEBC3C9B}" type="slidenum">
              <a:rPr lang="ru-RU" smtClean="0"/>
              <a:t>‹#›</a:t>
            </a:fld>
            <a:endParaRPr lang="ru-RU"/>
          </a:p>
        </p:txBody>
      </p:sp>
    </p:spTree>
    <p:extLst>
      <p:ext uri="{BB962C8B-B14F-4D97-AF65-F5344CB8AC3E}">
        <p14:creationId xmlns:p14="http://schemas.microsoft.com/office/powerpoint/2010/main" val="11962084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A81EE437-503D-4ACE-A04B-9968A893B2BD}" type="datetimeFigureOut">
              <a:rPr lang="ru-RU" smtClean="0"/>
              <a:t>21.05.2019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D278259-2ACA-46AA-AF71-06D7BEBC3C9B}" type="slidenum">
              <a:rPr lang="ru-RU" smtClean="0"/>
              <a:t>‹#›</a:t>
            </a:fld>
            <a:endParaRPr lang="ru-RU"/>
          </a:p>
        </p:txBody>
      </p:sp>
    </p:spTree>
    <p:extLst>
      <p:ext uri="{BB962C8B-B14F-4D97-AF65-F5344CB8AC3E}">
        <p14:creationId xmlns:p14="http://schemas.microsoft.com/office/powerpoint/2010/main" val="19535791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A81EE437-503D-4ACE-A04B-9968A893B2BD}" type="datetimeFigureOut">
              <a:rPr lang="ru-RU" smtClean="0"/>
              <a:t>21.05.2019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D278259-2ACA-46AA-AF71-06D7BEBC3C9B}" type="slidenum">
              <a:rPr lang="ru-RU" smtClean="0"/>
              <a:t>‹#›</a:t>
            </a:fld>
            <a:endParaRPr lang="ru-RU"/>
          </a:p>
        </p:txBody>
      </p:sp>
    </p:spTree>
    <p:extLst>
      <p:ext uri="{BB962C8B-B14F-4D97-AF65-F5344CB8AC3E}">
        <p14:creationId xmlns:p14="http://schemas.microsoft.com/office/powerpoint/2010/main" val="21615621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A81EE437-503D-4ACE-A04B-9968A893B2BD}" type="datetimeFigureOut">
              <a:rPr lang="ru-RU" smtClean="0"/>
              <a:t>21.05.2019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D278259-2ACA-46AA-AF71-06D7BEBC3C9B}" type="slidenum">
              <a:rPr lang="ru-RU" smtClean="0"/>
              <a:t>‹#›</a:t>
            </a:fld>
            <a:endParaRPr lang="ru-RU"/>
          </a:p>
        </p:txBody>
      </p:sp>
    </p:spTree>
    <p:extLst>
      <p:ext uri="{BB962C8B-B14F-4D97-AF65-F5344CB8AC3E}">
        <p14:creationId xmlns:p14="http://schemas.microsoft.com/office/powerpoint/2010/main" val="33045666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A81EE437-503D-4ACE-A04B-9968A893B2BD}" type="datetimeFigureOut">
              <a:rPr lang="ru-RU" smtClean="0"/>
              <a:t>21.05.2019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D278259-2ACA-46AA-AF71-06D7BEBC3C9B}" type="slidenum">
              <a:rPr lang="ru-RU" smtClean="0"/>
              <a:t>‹#›</a:t>
            </a:fld>
            <a:endParaRPr lang="ru-RU"/>
          </a:p>
        </p:txBody>
      </p:sp>
    </p:spTree>
    <p:extLst>
      <p:ext uri="{BB962C8B-B14F-4D97-AF65-F5344CB8AC3E}">
        <p14:creationId xmlns:p14="http://schemas.microsoft.com/office/powerpoint/2010/main" val="36337894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A81EE437-503D-4ACE-A04B-9968A893B2BD}" type="datetimeFigureOut">
              <a:rPr lang="ru-RU" smtClean="0"/>
              <a:t>21.05.2019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D278259-2ACA-46AA-AF71-06D7BEBC3C9B}" type="slidenum">
              <a:rPr lang="ru-RU" smtClean="0"/>
              <a:t>‹#›</a:t>
            </a:fld>
            <a:endParaRPr lang="ru-RU"/>
          </a:p>
        </p:txBody>
      </p:sp>
    </p:spTree>
    <p:extLst>
      <p:ext uri="{BB962C8B-B14F-4D97-AF65-F5344CB8AC3E}">
        <p14:creationId xmlns:p14="http://schemas.microsoft.com/office/powerpoint/2010/main" val="12376763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A81EE437-503D-4ACE-A04B-9968A893B2BD}" type="datetimeFigureOut">
              <a:rPr lang="ru-RU" smtClean="0"/>
              <a:t>21.05.2019</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4D278259-2ACA-46AA-AF71-06D7BEBC3C9B}" type="slidenum">
              <a:rPr lang="ru-RU" smtClean="0"/>
              <a:t>‹#›</a:t>
            </a:fld>
            <a:endParaRPr lang="ru-RU"/>
          </a:p>
        </p:txBody>
      </p:sp>
    </p:spTree>
    <p:extLst>
      <p:ext uri="{BB962C8B-B14F-4D97-AF65-F5344CB8AC3E}">
        <p14:creationId xmlns:p14="http://schemas.microsoft.com/office/powerpoint/2010/main" val="21509811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A81EE437-503D-4ACE-A04B-9968A893B2BD}" type="datetimeFigureOut">
              <a:rPr lang="ru-RU" smtClean="0"/>
              <a:t>21.05.2019</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4D278259-2ACA-46AA-AF71-06D7BEBC3C9B}" type="slidenum">
              <a:rPr lang="ru-RU" smtClean="0"/>
              <a:t>‹#›</a:t>
            </a:fld>
            <a:endParaRPr lang="ru-RU"/>
          </a:p>
        </p:txBody>
      </p:sp>
    </p:spTree>
    <p:extLst>
      <p:ext uri="{BB962C8B-B14F-4D97-AF65-F5344CB8AC3E}">
        <p14:creationId xmlns:p14="http://schemas.microsoft.com/office/powerpoint/2010/main" val="27307246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A81EE437-503D-4ACE-A04B-9968A893B2BD}" type="datetimeFigureOut">
              <a:rPr lang="ru-RU" smtClean="0"/>
              <a:t>21.05.2019</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4D278259-2ACA-46AA-AF71-06D7BEBC3C9B}" type="slidenum">
              <a:rPr lang="ru-RU" smtClean="0"/>
              <a:t>‹#›</a:t>
            </a:fld>
            <a:endParaRPr lang="ru-RU"/>
          </a:p>
        </p:txBody>
      </p:sp>
    </p:spTree>
    <p:extLst>
      <p:ext uri="{BB962C8B-B14F-4D97-AF65-F5344CB8AC3E}">
        <p14:creationId xmlns:p14="http://schemas.microsoft.com/office/powerpoint/2010/main" val="29548512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A81EE437-503D-4ACE-A04B-9968A893B2BD}" type="datetimeFigureOut">
              <a:rPr lang="ru-RU" smtClean="0"/>
              <a:t>21.05.2019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D278259-2ACA-46AA-AF71-06D7BEBC3C9B}" type="slidenum">
              <a:rPr lang="ru-RU" smtClean="0"/>
              <a:t>‹#›</a:t>
            </a:fld>
            <a:endParaRPr lang="ru-RU"/>
          </a:p>
        </p:txBody>
      </p:sp>
    </p:spTree>
    <p:extLst>
      <p:ext uri="{BB962C8B-B14F-4D97-AF65-F5344CB8AC3E}">
        <p14:creationId xmlns:p14="http://schemas.microsoft.com/office/powerpoint/2010/main" val="19851271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A81EE437-503D-4ACE-A04B-9968A893B2BD}" type="datetimeFigureOut">
              <a:rPr lang="ru-RU" smtClean="0"/>
              <a:t>21.05.2019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D278259-2ACA-46AA-AF71-06D7BEBC3C9B}" type="slidenum">
              <a:rPr lang="ru-RU" smtClean="0"/>
              <a:t>‹#›</a:t>
            </a:fld>
            <a:endParaRPr lang="ru-RU"/>
          </a:p>
        </p:txBody>
      </p:sp>
    </p:spTree>
    <p:extLst>
      <p:ext uri="{BB962C8B-B14F-4D97-AF65-F5344CB8AC3E}">
        <p14:creationId xmlns:p14="http://schemas.microsoft.com/office/powerpoint/2010/main" val="15543678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81EE437-503D-4ACE-A04B-9968A893B2BD}" type="datetimeFigureOut">
              <a:rPr lang="ru-RU" smtClean="0"/>
              <a:t>21.05.2019</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278259-2ACA-46AA-AF71-06D7BEBC3C9B}" type="slidenum">
              <a:rPr lang="ru-RU" smtClean="0"/>
              <a:t>‹#›</a:t>
            </a:fld>
            <a:endParaRPr lang="ru-RU"/>
          </a:p>
        </p:txBody>
      </p:sp>
    </p:spTree>
    <p:extLst>
      <p:ext uri="{BB962C8B-B14F-4D97-AF65-F5344CB8AC3E}">
        <p14:creationId xmlns:p14="http://schemas.microsoft.com/office/powerpoint/2010/main" val="363353241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Заголовок 1"/>
          <p:cNvSpPr>
            <a:spLocks noGrp="1"/>
          </p:cNvSpPr>
          <p:nvPr>
            <p:ph type="ctrTitle"/>
          </p:nvPr>
        </p:nvSpPr>
        <p:spPr>
          <a:xfrm>
            <a:off x="1524000" y="1898073"/>
            <a:ext cx="9144000" cy="2327564"/>
          </a:xfrm>
        </p:spPr>
        <p:txBody>
          <a:bodyPr>
            <a:normAutofit fontScale="90000"/>
          </a:bodyPr>
          <a:lstStyle/>
          <a:p>
            <a:r>
              <a:rPr lang="ru-RU" b="1" dirty="0" smtClean="0">
                <a:latin typeface="Times New Roman" panose="02020603050405020304" pitchFamily="18" charset="0"/>
                <a:cs typeface="Times New Roman" panose="02020603050405020304" pitchFamily="18" charset="0"/>
              </a:rPr>
              <a:t/>
            </a:r>
            <a:br>
              <a:rPr lang="ru-RU" b="1" dirty="0" smtClean="0">
                <a:latin typeface="Times New Roman" panose="02020603050405020304" pitchFamily="18" charset="0"/>
                <a:cs typeface="Times New Roman" panose="02020603050405020304" pitchFamily="18" charset="0"/>
              </a:rPr>
            </a:br>
            <a:r>
              <a:rPr lang="ru-RU" b="1" dirty="0">
                <a:latin typeface="Times New Roman" panose="02020603050405020304" pitchFamily="18" charset="0"/>
                <a:cs typeface="Times New Roman" panose="02020603050405020304" pitchFamily="18" charset="0"/>
              </a:rPr>
              <a:t/>
            </a:r>
            <a:br>
              <a:rPr lang="ru-RU" b="1" dirty="0">
                <a:latin typeface="Times New Roman" panose="02020603050405020304" pitchFamily="18" charset="0"/>
                <a:cs typeface="Times New Roman" panose="02020603050405020304" pitchFamily="18" charset="0"/>
              </a:rPr>
            </a:br>
            <a:r>
              <a:rPr lang="ru-RU" b="1" dirty="0" smtClean="0">
                <a:latin typeface="Times New Roman" panose="02020603050405020304" pitchFamily="18" charset="0"/>
                <a:cs typeface="Times New Roman" panose="02020603050405020304" pitchFamily="18" charset="0"/>
              </a:rPr>
              <a:t/>
            </a:r>
            <a:br>
              <a:rPr lang="ru-RU" b="1" dirty="0" smtClean="0">
                <a:latin typeface="Times New Roman" panose="02020603050405020304" pitchFamily="18" charset="0"/>
                <a:cs typeface="Times New Roman" panose="02020603050405020304" pitchFamily="18" charset="0"/>
              </a:rPr>
            </a:br>
            <a:r>
              <a:rPr lang="ru-RU" b="1" dirty="0">
                <a:latin typeface="Times New Roman" panose="02020603050405020304" pitchFamily="18" charset="0"/>
                <a:cs typeface="Times New Roman" panose="02020603050405020304" pitchFamily="18" charset="0"/>
              </a:rPr>
              <a:t/>
            </a:r>
            <a:br>
              <a:rPr lang="ru-RU" b="1" dirty="0">
                <a:latin typeface="Times New Roman" panose="02020603050405020304" pitchFamily="18" charset="0"/>
                <a:cs typeface="Times New Roman" panose="02020603050405020304" pitchFamily="18" charset="0"/>
              </a:rPr>
            </a:br>
            <a:r>
              <a:rPr lang="ru-RU" b="1" dirty="0" smtClean="0">
                <a:latin typeface="Times New Roman" panose="02020603050405020304" pitchFamily="18" charset="0"/>
                <a:cs typeface="Times New Roman" panose="02020603050405020304" pitchFamily="18" charset="0"/>
              </a:rPr>
              <a:t/>
            </a:r>
            <a:br>
              <a:rPr lang="ru-RU" b="1" dirty="0" smtClean="0">
                <a:latin typeface="Times New Roman" panose="02020603050405020304" pitchFamily="18" charset="0"/>
                <a:cs typeface="Times New Roman" panose="02020603050405020304" pitchFamily="18" charset="0"/>
              </a:rPr>
            </a:br>
            <a:r>
              <a:rPr lang="ru-RU" b="1" dirty="0">
                <a:latin typeface="Times New Roman" panose="02020603050405020304" pitchFamily="18" charset="0"/>
                <a:cs typeface="Times New Roman" panose="02020603050405020304" pitchFamily="18" charset="0"/>
              </a:rPr>
              <a:t/>
            </a:r>
            <a:br>
              <a:rPr lang="ru-RU" b="1" dirty="0">
                <a:latin typeface="Times New Roman" panose="02020603050405020304" pitchFamily="18" charset="0"/>
                <a:cs typeface="Times New Roman" panose="02020603050405020304" pitchFamily="18" charset="0"/>
              </a:rPr>
            </a:br>
            <a:r>
              <a:rPr lang="ru-RU" b="1" dirty="0" smtClean="0">
                <a:latin typeface="Times New Roman" panose="02020603050405020304" pitchFamily="18" charset="0"/>
                <a:cs typeface="Times New Roman" panose="02020603050405020304" pitchFamily="18" charset="0"/>
              </a:rPr>
              <a:t/>
            </a:r>
            <a:br>
              <a:rPr lang="ru-RU" b="1" dirty="0" smtClean="0">
                <a:latin typeface="Times New Roman" panose="02020603050405020304" pitchFamily="18" charset="0"/>
                <a:cs typeface="Times New Roman" panose="02020603050405020304" pitchFamily="18" charset="0"/>
              </a:rPr>
            </a:br>
            <a:r>
              <a:rPr lang="ru-RU" b="1" dirty="0" smtClean="0">
                <a:latin typeface="Times New Roman" panose="02020603050405020304" pitchFamily="18" charset="0"/>
                <a:cs typeface="Times New Roman" panose="02020603050405020304" pitchFamily="18" charset="0"/>
              </a:rPr>
              <a:t>Проект</a:t>
            </a:r>
            <a:r>
              <a:rPr lang="ru-RU" dirty="0"/>
              <a:t> </a:t>
            </a:r>
            <a:r>
              <a:rPr lang="ru-RU" b="1" dirty="0" smtClean="0">
                <a:latin typeface="Times New Roman" panose="02020603050405020304" pitchFamily="18" charset="0"/>
                <a:cs typeface="Times New Roman" panose="02020603050405020304" pitchFamily="18" charset="0"/>
              </a:rPr>
              <a:t>«Космос</a:t>
            </a:r>
            <a:r>
              <a:rPr lang="ru-RU" b="1" dirty="0">
                <a:latin typeface="Times New Roman" panose="02020603050405020304" pitchFamily="18" charset="0"/>
                <a:cs typeface="Times New Roman" panose="02020603050405020304" pitchFamily="18" charset="0"/>
              </a:rPr>
              <a:t>»</a:t>
            </a:r>
            <a:r>
              <a:rPr lang="ru-RU" dirty="0" smtClean="0">
                <a:effectLst/>
              </a:rPr>
              <a:t/>
            </a:r>
            <a:br>
              <a:rPr lang="ru-RU" dirty="0" smtClean="0">
                <a:effectLst/>
              </a:rPr>
            </a:br>
            <a:r>
              <a:rPr lang="ru-RU" b="1" dirty="0" smtClean="0">
                <a:effectLst/>
                <a:latin typeface="Times New Roman" panose="02020603050405020304" pitchFamily="18" charset="0"/>
                <a:cs typeface="Times New Roman" panose="02020603050405020304" pitchFamily="18" charset="0"/>
              </a:rPr>
              <a:t>Гр№8 «Родничок»</a:t>
            </a:r>
            <a:endParaRPr lang="ru-RU" b="1" dirty="0">
              <a:latin typeface="Times New Roman" panose="02020603050405020304" pitchFamily="18" charset="0"/>
              <a:cs typeface="Times New Roman" panose="02020603050405020304" pitchFamily="18" charset="0"/>
            </a:endParaRPr>
          </a:p>
        </p:txBody>
      </p:sp>
      <p:sp>
        <p:nvSpPr>
          <p:cNvPr id="3" name="Подзаголовок 2"/>
          <p:cNvSpPr>
            <a:spLocks noGrp="1"/>
          </p:cNvSpPr>
          <p:nvPr>
            <p:ph type="subTitle" idx="1"/>
          </p:nvPr>
        </p:nvSpPr>
        <p:spPr>
          <a:xfrm>
            <a:off x="1523999" y="3602038"/>
            <a:ext cx="10127673" cy="2383126"/>
          </a:xfrm>
        </p:spPr>
        <p:txBody>
          <a:bodyPr>
            <a:normAutofit/>
          </a:bodyPr>
          <a:lstStyle/>
          <a:p>
            <a:r>
              <a:rPr lang="ru-RU" dirty="0">
                <a:latin typeface="Times New Roman" panose="02020603050405020304" pitchFamily="18" charset="0"/>
                <a:cs typeface="Times New Roman" panose="02020603050405020304" pitchFamily="18" charset="0"/>
              </a:rPr>
              <a:t> </a:t>
            </a:r>
            <a:endParaRPr lang="ru-RU" dirty="0" smtClean="0">
              <a:latin typeface="Times New Roman" panose="02020603050405020304" pitchFamily="18" charset="0"/>
              <a:cs typeface="Times New Roman" panose="02020603050405020304" pitchFamily="18" charset="0"/>
            </a:endParaRPr>
          </a:p>
          <a:p>
            <a:endParaRPr lang="ru-RU" dirty="0">
              <a:latin typeface="Times New Roman" panose="02020603050405020304" pitchFamily="18" charset="0"/>
              <a:cs typeface="Times New Roman" panose="02020603050405020304" pitchFamily="18" charset="0"/>
            </a:endParaRPr>
          </a:p>
          <a:p>
            <a:pPr algn="r"/>
            <a:r>
              <a:rPr lang="ru-RU" dirty="0" smtClean="0">
                <a:latin typeface="Times New Roman" panose="02020603050405020304" pitchFamily="18" charset="0"/>
                <a:cs typeface="Times New Roman" panose="02020603050405020304" pitchFamily="18" charset="0"/>
              </a:rPr>
              <a:t>Разработали: </a:t>
            </a:r>
            <a:r>
              <a:rPr lang="ru-RU" dirty="0">
                <a:latin typeface="Times New Roman" panose="02020603050405020304" pitchFamily="18" charset="0"/>
                <a:cs typeface="Times New Roman" panose="02020603050405020304" pitchFamily="18" charset="0"/>
              </a:rPr>
              <a:t>Воспитатели </a:t>
            </a:r>
            <a:endParaRPr lang="ru-RU" dirty="0" smtClean="0">
              <a:effectLst/>
            </a:endParaRPr>
          </a:p>
          <a:p>
            <a:pPr algn="r"/>
            <a:r>
              <a:rPr lang="ru-RU" dirty="0" smtClean="0">
                <a:latin typeface="Times New Roman" panose="02020603050405020304" pitchFamily="18" charset="0"/>
                <a:cs typeface="Times New Roman" panose="02020603050405020304" pitchFamily="18" charset="0"/>
              </a:rPr>
              <a:t>Ермилова  </a:t>
            </a:r>
            <a:r>
              <a:rPr lang="ru-RU" dirty="0">
                <a:latin typeface="Times New Roman" panose="02020603050405020304" pitchFamily="18" charset="0"/>
                <a:cs typeface="Times New Roman" panose="02020603050405020304" pitchFamily="18" charset="0"/>
              </a:rPr>
              <a:t>Г.А. </a:t>
            </a:r>
            <a:endParaRPr lang="ru-RU" dirty="0" smtClean="0">
              <a:effectLst/>
            </a:endParaRPr>
          </a:p>
          <a:p>
            <a:pPr algn="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Гилязеева</a:t>
            </a:r>
            <a:r>
              <a:rPr lang="ru-RU" dirty="0">
                <a:latin typeface="Times New Roman" panose="02020603050405020304" pitchFamily="18" charset="0"/>
                <a:cs typeface="Times New Roman" panose="02020603050405020304" pitchFamily="18" charset="0"/>
              </a:rPr>
              <a:t> М А.</a:t>
            </a:r>
            <a:endParaRPr lang="ru-RU" dirty="0"/>
          </a:p>
        </p:txBody>
      </p:sp>
    </p:spTree>
    <p:extLst>
      <p:ext uri="{BB962C8B-B14F-4D97-AF65-F5344CB8AC3E}">
        <p14:creationId xmlns:p14="http://schemas.microsoft.com/office/powerpoint/2010/main" val="204698249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stretch>
            <a:fillRect/>
          </a:stretch>
        </p:blipFill>
        <p:spPr>
          <a:xfrm>
            <a:off x="0" y="0"/>
            <a:ext cx="12192000" cy="6858000"/>
          </a:xfrm>
          <a:prstGeom prst="rect">
            <a:avLst/>
          </a:prstGeom>
        </p:spPr>
      </p:pic>
      <p:sp>
        <p:nvSpPr>
          <p:cNvPr id="2" name="Заголовок 1"/>
          <p:cNvSpPr>
            <a:spLocks noGrp="1"/>
          </p:cNvSpPr>
          <p:nvPr>
            <p:ph type="title"/>
          </p:nvPr>
        </p:nvSpPr>
        <p:spPr>
          <a:xfrm>
            <a:off x="838200" y="0"/>
            <a:ext cx="10515600" cy="7232073"/>
          </a:xfrm>
        </p:spPr>
        <p:txBody>
          <a:bodyPr>
            <a:normAutofit/>
          </a:bodyPr>
          <a:lstStyle/>
          <a:p>
            <a:pPr>
              <a:lnSpc>
                <a:spcPct val="107000"/>
              </a:lnSpc>
              <a:spcAft>
                <a:spcPts val="800"/>
              </a:spcAft>
            </a:pPr>
            <a:r>
              <a:rPr lang="ru-RU" sz="1800" u="sng" dirty="0" smtClean="0">
                <a:effectLst/>
                <a:latin typeface="Times New Roman" panose="02020603050405020304" pitchFamily="18" charset="0"/>
                <a:ea typeface="Calibri" panose="020F0502020204030204" pitchFamily="34" charset="0"/>
                <a:cs typeface="Times New Roman" panose="02020603050405020304" pitchFamily="18" charset="0"/>
              </a:rPr>
              <a:t>Среда: </a:t>
            </a:r>
            <a:r>
              <a:rPr lang="ru-RU" sz="18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8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1800" dirty="0" smtClean="0">
                <a:effectLst/>
                <a:latin typeface="Times New Roman" panose="02020603050405020304" pitchFamily="18" charset="0"/>
                <a:ea typeface="Calibri" panose="020F0502020204030204" pitchFamily="34" charset="0"/>
                <a:cs typeface="Times New Roman" panose="02020603050405020304" pitchFamily="18" charset="0"/>
              </a:rPr>
              <a:t>Утро</a:t>
            </a:r>
            <a:r>
              <a:rPr lang="ru-RU" sz="18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8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1800" dirty="0" smtClean="0">
                <a:effectLst/>
                <a:latin typeface="Times New Roman" panose="02020603050405020304" pitchFamily="18" charset="0"/>
                <a:ea typeface="Calibri" panose="020F0502020204030204" pitchFamily="34" charset="0"/>
                <a:cs typeface="Times New Roman" panose="02020603050405020304" pitchFamily="18" charset="0"/>
              </a:rPr>
              <a:t>Беседа «Что делает космонавт чтобы быть здоровым»</a:t>
            </a:r>
            <a:r>
              <a:rPr lang="ru-RU" sz="18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8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1800" dirty="0" smtClean="0">
                <a:effectLst/>
                <a:latin typeface="Times New Roman" panose="02020603050405020304" pitchFamily="18" charset="0"/>
                <a:ea typeface="Calibri" panose="020F0502020204030204" pitchFamily="34" charset="0"/>
                <a:cs typeface="Times New Roman" panose="02020603050405020304" pitchFamily="18" charset="0"/>
              </a:rPr>
              <a:t>Цель: формировать потребности заботиться о своем здоровье.</a:t>
            </a:r>
            <a:r>
              <a:rPr lang="ru-RU" sz="18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8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1800" dirty="0" smtClean="0">
                <a:effectLst/>
                <a:latin typeface="Times New Roman" panose="02020603050405020304" pitchFamily="18" charset="0"/>
                <a:ea typeface="Calibri" panose="020F0502020204030204" pitchFamily="34" charset="0"/>
                <a:cs typeface="Times New Roman" panose="02020603050405020304" pitchFamily="18" charset="0"/>
              </a:rPr>
              <a:t>Д/и «Для чего нужен в космосе….?» - соревнование на самый оригинальный вопрос и ответ, развитие чувства юмора, воображение.</a:t>
            </a:r>
            <a:r>
              <a:rPr lang="ru-RU" sz="18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8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1800" dirty="0" smtClean="0">
                <a:effectLst/>
                <a:latin typeface="Times New Roman" panose="02020603050405020304" pitchFamily="18" charset="0"/>
                <a:ea typeface="Calibri" panose="020F0502020204030204" pitchFamily="34" charset="0"/>
                <a:cs typeface="Times New Roman" panose="02020603050405020304" pitchFamily="18" charset="0"/>
              </a:rPr>
              <a:t>ОД</a:t>
            </a:r>
            <a:r>
              <a:rPr lang="ru-RU" sz="18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8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1800" dirty="0" smtClean="0">
                <a:effectLst/>
                <a:latin typeface="Times New Roman" panose="02020603050405020304" pitchFamily="18" charset="0"/>
                <a:ea typeface="Calibri" panose="020F0502020204030204" pitchFamily="34" charset="0"/>
                <a:cs typeface="Times New Roman" panose="02020603050405020304" pitchFamily="18" charset="0"/>
              </a:rPr>
              <a:t>Речевое развитие. </a:t>
            </a:r>
            <a:r>
              <a:rPr lang="ru-RU" sz="18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8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1800" dirty="0" smtClean="0">
                <a:effectLst/>
                <a:latin typeface="Times New Roman" panose="02020603050405020304" pitchFamily="18" charset="0"/>
                <a:ea typeface="Calibri" panose="020F0502020204030204" pitchFamily="34" charset="0"/>
                <a:cs typeface="Times New Roman" panose="02020603050405020304" pitchFamily="18" charset="0"/>
              </a:rPr>
              <a:t>Беседа «Луна спутник Земли»</a:t>
            </a:r>
            <a:r>
              <a:rPr lang="ru-RU" sz="18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8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1800" dirty="0" smtClean="0">
                <a:effectLst/>
                <a:latin typeface="Times New Roman" panose="02020603050405020304" pitchFamily="18" charset="0"/>
                <a:ea typeface="Calibri" panose="020F0502020204030204" pitchFamily="34" charset="0"/>
                <a:cs typeface="Times New Roman" panose="02020603050405020304" pitchFamily="18" charset="0"/>
              </a:rPr>
              <a:t>Цель: расширить знания о лунной поверхности, атмосфере.</a:t>
            </a:r>
            <a:r>
              <a:rPr lang="ru-RU" sz="18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8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1800" dirty="0" smtClean="0">
                <a:effectLst/>
                <a:latin typeface="Times New Roman" panose="02020603050405020304" pitchFamily="18" charset="0"/>
                <a:ea typeface="Calibri" panose="020F0502020204030204" pitchFamily="34" charset="0"/>
                <a:cs typeface="Times New Roman" panose="02020603050405020304" pitchFamily="18" charset="0"/>
              </a:rPr>
              <a:t>Художественно-эстетическое развитие. Рисование «Земля - планета на которой мы живем»</a:t>
            </a:r>
            <a:r>
              <a:rPr lang="ru-RU" sz="18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8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1800" dirty="0" smtClean="0">
                <a:effectLst/>
                <a:latin typeface="Times New Roman" panose="02020603050405020304" pitchFamily="18" charset="0"/>
                <a:ea typeface="Calibri" panose="020F0502020204030204" pitchFamily="34" charset="0"/>
                <a:cs typeface="Times New Roman" panose="02020603050405020304" pitchFamily="18" charset="0"/>
              </a:rPr>
              <a:t>Цель: расширять кругозор, знания детей о планете земля; развивать </a:t>
            </a:r>
            <a:r>
              <a:rPr lang="ru-RU" sz="1800" dirty="0" err="1" smtClean="0">
                <a:effectLst/>
                <a:latin typeface="Times New Roman" panose="02020603050405020304" pitchFamily="18" charset="0"/>
                <a:ea typeface="Calibri" panose="020F0502020204030204" pitchFamily="34" charset="0"/>
                <a:cs typeface="Times New Roman" panose="02020603050405020304" pitchFamily="18" charset="0"/>
              </a:rPr>
              <a:t>цветовосприятие</a:t>
            </a:r>
            <a:r>
              <a:rPr lang="ru-RU" sz="1800" dirty="0" smtClean="0">
                <a:effectLst/>
                <a:latin typeface="Times New Roman" panose="02020603050405020304" pitchFamily="18" charset="0"/>
                <a:ea typeface="Calibri" panose="020F0502020204030204" pitchFamily="34" charset="0"/>
                <a:cs typeface="Times New Roman" panose="02020603050405020304" pitchFamily="18" charset="0"/>
              </a:rPr>
              <a:t>; поддерживать интерес к изобразительной деятельности.</a:t>
            </a:r>
            <a:r>
              <a:rPr lang="ru-RU" sz="18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8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1800" dirty="0" smtClean="0">
                <a:effectLst/>
                <a:latin typeface="Times New Roman" panose="02020603050405020304" pitchFamily="18" charset="0"/>
                <a:ea typeface="Calibri" panose="020F0502020204030204" pitchFamily="34" charset="0"/>
                <a:cs typeface="Times New Roman" panose="02020603050405020304" pitchFamily="18" charset="0"/>
              </a:rPr>
              <a:t>Вторая половина дня </a:t>
            </a:r>
            <a:r>
              <a:rPr lang="ru-RU" sz="18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8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1800" dirty="0" smtClean="0">
                <a:effectLst/>
                <a:latin typeface="Times New Roman" panose="02020603050405020304" pitchFamily="18" charset="0"/>
                <a:ea typeface="Calibri" panose="020F0502020204030204" pitchFamily="34" charset="0"/>
                <a:cs typeface="Times New Roman" panose="02020603050405020304" pitchFamily="18" charset="0"/>
              </a:rPr>
              <a:t>Музыкальное развитие.</a:t>
            </a:r>
            <a:r>
              <a:rPr lang="ru-RU" sz="18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8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1800" dirty="0" smtClean="0">
                <a:effectLst/>
                <a:latin typeface="Times New Roman" panose="02020603050405020304" pitchFamily="18" charset="0"/>
                <a:ea typeface="Calibri" panose="020F0502020204030204" pitchFamily="34" charset="0"/>
                <a:cs typeface="Times New Roman" panose="02020603050405020304" pitchFamily="18" charset="0"/>
              </a:rPr>
              <a:t>Прослушивание космической музыки, песен о космонавтах. Учить песню о космосе.</a:t>
            </a:r>
            <a:r>
              <a:rPr lang="ru-RU" sz="18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8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1800" dirty="0" smtClean="0">
                <a:effectLst/>
                <a:latin typeface="Times New Roman" panose="02020603050405020304" pitchFamily="18" charset="0"/>
                <a:ea typeface="Calibri" panose="020F0502020204030204" pitchFamily="34" charset="0"/>
                <a:cs typeface="Times New Roman" panose="02020603050405020304" pitchFamily="18" charset="0"/>
              </a:rPr>
              <a:t>Просмотр и обсуждение мультипликационного фильма «В поисках третьей планеты»</a:t>
            </a:r>
            <a:r>
              <a:rPr lang="ru-RU" sz="18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8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1800" dirty="0" smtClean="0">
                <a:effectLst/>
                <a:latin typeface="Times New Roman" panose="02020603050405020304" pitchFamily="18" charset="0"/>
                <a:ea typeface="Calibri" panose="020F0502020204030204" pitchFamily="34" charset="0"/>
                <a:cs typeface="Times New Roman" panose="02020603050405020304" pitchFamily="18" charset="0"/>
              </a:rPr>
              <a:t>Цель: развивать фантазию, правильно выражать мысли.</a:t>
            </a:r>
            <a:r>
              <a:rPr lang="ru-RU" sz="18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8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1800" dirty="0" smtClean="0">
                <a:effectLst/>
                <a:latin typeface="Times New Roman" panose="02020603050405020304" pitchFamily="18" charset="0"/>
                <a:ea typeface="Calibri" panose="020F0502020204030204" pitchFamily="34" charset="0"/>
                <a:cs typeface="Times New Roman" panose="02020603050405020304" pitchFamily="18" charset="0"/>
              </a:rPr>
              <a:t>Работа в тетради «Робот в космосе» - продолжать учить детей ориентироваться в тетради в клетку.</a:t>
            </a:r>
            <a:r>
              <a:rPr lang="ru-RU" sz="18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8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1800" dirty="0" smtClean="0">
                <a:effectLst/>
                <a:latin typeface="Times New Roman" panose="02020603050405020304" pitchFamily="18" charset="0"/>
                <a:ea typeface="Calibri" panose="020F0502020204030204" pitchFamily="34" charset="0"/>
                <a:cs typeface="Times New Roman" panose="02020603050405020304" pitchFamily="18" charset="0"/>
              </a:rPr>
              <a:t>Совместная работа с родителями – «Мое созвездие»</a:t>
            </a:r>
            <a:r>
              <a:rPr lang="ru-RU" sz="8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800" dirty="0" smtClean="0">
                <a:effectLst/>
                <a:latin typeface="Calibri" panose="020F0502020204030204" pitchFamily="34" charset="0"/>
                <a:ea typeface="Calibri" panose="020F0502020204030204" pitchFamily="34" charset="0"/>
                <a:cs typeface="Times New Roman" panose="02020603050405020304" pitchFamily="18" charset="0"/>
              </a:rPr>
            </a:br>
            <a:endParaRPr lang="ru-RU"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94572692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stretch>
            <a:fillRect/>
          </a:stretch>
        </p:blipFill>
        <p:spPr>
          <a:xfrm>
            <a:off x="0" y="0"/>
            <a:ext cx="12192000" cy="6858000"/>
          </a:xfrm>
          <a:prstGeom prst="rect">
            <a:avLst/>
          </a:prstGeom>
        </p:spPr>
      </p:pic>
      <p:sp>
        <p:nvSpPr>
          <p:cNvPr id="2" name="Заголовок 1"/>
          <p:cNvSpPr>
            <a:spLocks noGrp="1"/>
          </p:cNvSpPr>
          <p:nvPr>
            <p:ph type="title"/>
          </p:nvPr>
        </p:nvSpPr>
        <p:spPr>
          <a:xfrm>
            <a:off x="838200" y="-96982"/>
            <a:ext cx="10515600" cy="7329055"/>
          </a:xfrm>
        </p:spPr>
        <p:txBody>
          <a:bodyPr>
            <a:normAutofit/>
          </a:bodyPr>
          <a:lstStyle/>
          <a:p>
            <a:pPr>
              <a:lnSpc>
                <a:spcPct val="107000"/>
              </a:lnSpc>
              <a:spcAft>
                <a:spcPts val="800"/>
              </a:spcAft>
            </a:pPr>
            <a:r>
              <a:rPr lang="ru-RU" sz="1400" u="sng" dirty="0" smtClean="0">
                <a:effectLst/>
                <a:latin typeface="Times New Roman" panose="02020603050405020304" pitchFamily="18" charset="0"/>
                <a:ea typeface="Calibri" panose="020F0502020204030204" pitchFamily="34" charset="0"/>
                <a:cs typeface="Times New Roman" panose="02020603050405020304" pitchFamily="18" charset="0"/>
              </a:rPr>
              <a:t>Четверг:</a:t>
            </a:r>
            <a:r>
              <a:rPr lang="ru-RU" sz="14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4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1400" dirty="0" smtClean="0">
                <a:effectLst/>
                <a:latin typeface="Times New Roman" panose="02020603050405020304" pitchFamily="18" charset="0"/>
                <a:ea typeface="Calibri" panose="020F0502020204030204" pitchFamily="34" charset="0"/>
                <a:cs typeface="Times New Roman" panose="02020603050405020304" pitchFamily="18" charset="0"/>
              </a:rPr>
              <a:t>Утро </a:t>
            </a:r>
            <a:r>
              <a:rPr lang="ru-RU" sz="14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4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1400" dirty="0" smtClean="0">
                <a:effectLst/>
                <a:latin typeface="Times New Roman" panose="02020603050405020304" pitchFamily="18" charset="0"/>
                <a:ea typeface="Calibri" panose="020F0502020204030204" pitchFamily="34" charset="0"/>
                <a:cs typeface="Times New Roman" panose="02020603050405020304" pitchFamily="18" charset="0"/>
              </a:rPr>
              <a:t>Пальчиковая игра «Космос» </a:t>
            </a:r>
            <a:r>
              <a:rPr lang="ru-RU" sz="14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4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1400" dirty="0" smtClean="0">
                <a:effectLst/>
                <a:latin typeface="Times New Roman" panose="02020603050405020304" pitchFamily="18" charset="0"/>
                <a:ea typeface="Calibri" panose="020F0502020204030204" pitchFamily="34" charset="0"/>
                <a:cs typeface="Times New Roman" panose="02020603050405020304" pitchFamily="18" charset="0"/>
              </a:rPr>
              <a:t>Цель: развивать речь и моторику рук.</a:t>
            </a:r>
            <a:r>
              <a:rPr lang="ru-RU" sz="14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4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1400" dirty="0" smtClean="0">
                <a:effectLst/>
                <a:latin typeface="Times New Roman" panose="02020603050405020304" pitchFamily="18" charset="0"/>
                <a:ea typeface="Calibri" panose="020F0502020204030204" pitchFamily="34" charset="0"/>
                <a:cs typeface="Times New Roman" panose="02020603050405020304" pitchFamily="18" charset="0"/>
              </a:rPr>
              <a:t>Чтение художественной литературы Н. Носова «Незнайка на луне»</a:t>
            </a:r>
            <a:r>
              <a:rPr lang="ru-RU" sz="14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4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1400" dirty="0" smtClean="0">
                <a:effectLst/>
                <a:latin typeface="Times New Roman" panose="02020603050405020304" pitchFamily="18" charset="0"/>
                <a:ea typeface="Calibri" panose="020F0502020204030204" pitchFamily="34" charset="0"/>
                <a:cs typeface="Times New Roman" panose="02020603050405020304" pitchFamily="18" charset="0"/>
              </a:rPr>
              <a:t>Цель: знакомить детей с литературой о космосе, воспитывать познавательную активность.</a:t>
            </a:r>
            <a:r>
              <a:rPr lang="ru-RU" sz="14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4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1400" dirty="0" smtClean="0">
                <a:effectLst/>
                <a:latin typeface="Times New Roman" panose="02020603050405020304" pitchFamily="18" charset="0"/>
                <a:ea typeface="Calibri" panose="020F0502020204030204" pitchFamily="34" charset="0"/>
                <a:cs typeface="Times New Roman" panose="02020603050405020304" pitchFamily="18" charset="0"/>
              </a:rPr>
              <a:t>ОД</a:t>
            </a:r>
            <a:r>
              <a:rPr lang="ru-RU" sz="1400" dirty="0" smtClean="0">
                <a:effectLst/>
                <a:latin typeface="Times New Roman" panose="02020603050405020304" pitchFamily="18" charset="0"/>
                <a:ea typeface="Calibri" panose="020F0502020204030204" pitchFamily="34" charset="0"/>
                <a:cs typeface="Times New Roman" panose="02020603050405020304" pitchFamily="18" charset="0"/>
              </a:rPr>
              <a:t>.</a:t>
            </a:r>
            <a:r>
              <a:rPr lang="ru-RU" sz="14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4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1400" dirty="0" smtClean="0">
                <a:effectLst/>
                <a:latin typeface="Times New Roman" panose="02020603050405020304" pitchFamily="18" charset="0"/>
                <a:ea typeface="Calibri" panose="020F0502020204030204" pitchFamily="34" charset="0"/>
                <a:cs typeface="Times New Roman" panose="02020603050405020304" pitchFamily="18" charset="0"/>
              </a:rPr>
              <a:t>Математика «Куда летят ракеты»</a:t>
            </a:r>
            <a:r>
              <a:rPr lang="ru-RU" sz="14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4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1400" dirty="0" smtClean="0">
                <a:effectLst/>
                <a:latin typeface="Times New Roman" panose="02020603050405020304" pitchFamily="18" charset="0"/>
                <a:ea typeface="Calibri" panose="020F0502020204030204" pitchFamily="34" charset="0"/>
                <a:cs typeface="Times New Roman" panose="02020603050405020304" pitchFamily="18" charset="0"/>
              </a:rPr>
              <a:t>Цель: упражнять в счете по порядку, развивать внимание, память. </a:t>
            </a:r>
            <a:r>
              <a:rPr lang="ru-RU" sz="14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4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1400" dirty="0" smtClean="0">
                <a:effectLst/>
                <a:latin typeface="Times New Roman" panose="02020603050405020304" pitchFamily="18" charset="0"/>
                <a:ea typeface="Calibri" panose="020F0502020204030204" pitchFamily="34" charset="0"/>
                <a:cs typeface="Times New Roman" panose="02020603050405020304" pitchFamily="18" charset="0"/>
              </a:rPr>
              <a:t>«Созвездия» считаем </a:t>
            </a:r>
            <a:r>
              <a:rPr lang="ru-RU" sz="1400" dirty="0" err="1" smtClean="0">
                <a:effectLst/>
                <a:latin typeface="Times New Roman" panose="02020603050405020304" pitchFamily="18" charset="0"/>
                <a:ea typeface="Calibri" panose="020F0502020204030204" pitchFamily="34" charset="0"/>
                <a:cs typeface="Times New Roman" panose="02020603050405020304" pitchFamily="18" charset="0"/>
              </a:rPr>
              <a:t>колличество</a:t>
            </a:r>
            <a:r>
              <a:rPr lang="ru-RU" sz="1400" dirty="0" smtClean="0">
                <a:effectLst/>
                <a:latin typeface="Times New Roman" panose="02020603050405020304" pitchFamily="18" charset="0"/>
                <a:ea typeface="Calibri" panose="020F0502020204030204" pitchFamily="34" charset="0"/>
                <a:cs typeface="Times New Roman" panose="02020603050405020304" pitchFamily="18" charset="0"/>
              </a:rPr>
              <a:t> звезд в своем созвездии.</a:t>
            </a:r>
            <a:r>
              <a:rPr lang="ru-RU" sz="14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4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1400" dirty="0" smtClean="0">
                <a:effectLst/>
                <a:latin typeface="Times New Roman" panose="02020603050405020304" pitchFamily="18" charset="0"/>
                <a:ea typeface="Calibri" panose="020F0502020204030204" pitchFamily="34" charset="0"/>
                <a:cs typeface="Times New Roman" panose="02020603050405020304" pitchFamily="18" charset="0"/>
              </a:rPr>
              <a:t>Художественно-эстетическое развитие. Лепка </a:t>
            </a:r>
            <a:r>
              <a:rPr lang="ru-RU" sz="14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4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1400" dirty="0" smtClean="0">
                <a:effectLst/>
                <a:latin typeface="Times New Roman" panose="02020603050405020304" pitchFamily="18" charset="0"/>
                <a:ea typeface="Calibri" panose="020F0502020204030204" pitchFamily="34" charset="0"/>
                <a:cs typeface="Times New Roman" panose="02020603050405020304" pitchFamily="18" charset="0"/>
              </a:rPr>
              <a:t>«Космонавт в скафандре»</a:t>
            </a:r>
            <a:r>
              <a:rPr lang="ru-RU" sz="14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4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1400" dirty="0" smtClean="0">
                <a:effectLst/>
                <a:latin typeface="Times New Roman" panose="02020603050405020304" pitchFamily="18" charset="0"/>
                <a:ea typeface="Calibri" panose="020F0502020204030204" pitchFamily="34" charset="0"/>
                <a:cs typeface="Times New Roman" panose="02020603050405020304" pitchFamily="18" charset="0"/>
              </a:rPr>
              <a:t>Цель: учить детей лепить космонавта, используя игрушку в качестве натуры; передавать форму частей игрушки: овальную (туловище), округлую (голова), цилиндрическую (ноги); передавать пропорциональное соотношение частей и детали ; учить объединять вылепленные части в одно целое, плотно соединять их путем </a:t>
            </a:r>
            <a:r>
              <a:rPr lang="ru-RU" sz="1400" dirty="0" err="1" smtClean="0">
                <a:effectLst/>
                <a:latin typeface="Times New Roman" panose="02020603050405020304" pitchFamily="18" charset="0"/>
                <a:ea typeface="Calibri" panose="020F0502020204030204" pitchFamily="34" charset="0"/>
                <a:cs typeface="Times New Roman" panose="02020603050405020304" pitchFamily="18" charset="0"/>
              </a:rPr>
              <a:t>примазывания</a:t>
            </a:r>
            <a:r>
              <a:rPr lang="ru-RU" sz="1400" dirty="0" smtClean="0">
                <a:effectLst/>
                <a:latin typeface="Times New Roman" panose="02020603050405020304" pitchFamily="18" charset="0"/>
                <a:ea typeface="Calibri" panose="020F0502020204030204" pitchFamily="34" charset="0"/>
                <a:cs typeface="Times New Roman" panose="02020603050405020304" pitchFamily="18" charset="0"/>
              </a:rPr>
              <a:t> одной части к другой.</a:t>
            </a:r>
            <a:r>
              <a:rPr lang="ru-RU" sz="14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4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1400" dirty="0" smtClean="0">
                <a:effectLst/>
                <a:latin typeface="Times New Roman" panose="02020603050405020304" pitchFamily="18" charset="0"/>
                <a:ea typeface="Calibri" panose="020F0502020204030204" pitchFamily="34" charset="0"/>
                <a:cs typeface="Times New Roman" panose="02020603050405020304" pitchFamily="18" charset="0"/>
              </a:rPr>
              <a:t>Физкультурное занятие.</a:t>
            </a:r>
            <a:r>
              <a:rPr lang="ru-RU" sz="14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4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1400" dirty="0" smtClean="0">
                <a:effectLst/>
                <a:latin typeface="Times New Roman" panose="02020603050405020304" pitchFamily="18" charset="0"/>
                <a:ea typeface="Calibri" panose="020F0502020204030204" pitchFamily="34" charset="0"/>
                <a:cs typeface="Times New Roman" panose="02020603050405020304" pitchFamily="18" charset="0"/>
              </a:rPr>
              <a:t>Подвижные игры:  «Ждут нас быстрые ракеты»                                                                                 «Космическая эстафета»                                                                                         «Ракетодром», «Невесомость» </a:t>
            </a:r>
            <a:r>
              <a:rPr lang="ru-RU" sz="14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4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1400" dirty="0" smtClean="0">
                <a:effectLst/>
                <a:latin typeface="Times New Roman" panose="02020603050405020304" pitchFamily="18" charset="0"/>
                <a:ea typeface="Calibri" panose="020F0502020204030204" pitchFamily="34" charset="0"/>
                <a:cs typeface="Times New Roman" panose="02020603050405020304" pitchFamily="18" charset="0"/>
              </a:rPr>
              <a:t>Вторая половина дня</a:t>
            </a:r>
            <a:r>
              <a:rPr lang="ru-RU" sz="14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4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1400" dirty="0" smtClean="0">
                <a:effectLst/>
                <a:latin typeface="Times New Roman" panose="02020603050405020304" pitchFamily="18" charset="0"/>
                <a:ea typeface="Calibri" panose="020F0502020204030204" pitchFamily="34" charset="0"/>
                <a:cs typeface="Times New Roman" panose="02020603050405020304" pitchFamily="18" charset="0"/>
              </a:rPr>
              <a:t>Кружек «Здоровячек»    </a:t>
            </a:r>
            <a:r>
              <a:rPr lang="ru-RU" sz="14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4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1400" dirty="0" smtClean="0">
                <a:effectLst/>
                <a:latin typeface="Times New Roman" panose="02020603050405020304" pitchFamily="18" charset="0"/>
                <a:ea typeface="Calibri" panose="020F0502020204030204" pitchFamily="34" charset="0"/>
                <a:cs typeface="Times New Roman" panose="02020603050405020304" pitchFamily="18" charset="0"/>
              </a:rPr>
              <a:t>«Мы готовимся к полету» - продолжать формировать умение детей делиться на подгруппы в соответствии с сюжетом и по окончании заданного игрового действия снова объединяться в единый коллектив.       </a:t>
            </a:r>
            <a:r>
              <a:rPr lang="ru-RU" sz="14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4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1400" dirty="0" smtClean="0">
                <a:effectLst/>
                <a:latin typeface="Times New Roman" panose="02020603050405020304" pitchFamily="18" charset="0"/>
                <a:ea typeface="Calibri" panose="020F0502020204030204" pitchFamily="34" charset="0"/>
                <a:cs typeface="Times New Roman" panose="02020603050405020304" pitchFamily="18" charset="0"/>
              </a:rPr>
              <a:t>Ручной труд «Инопланетяне» - продолжаем дополнять коллективное </a:t>
            </a:r>
            <a:r>
              <a:rPr lang="ru-RU" sz="1400" dirty="0" err="1" smtClean="0">
                <a:effectLst/>
                <a:latin typeface="Times New Roman" panose="02020603050405020304" pitchFamily="18" charset="0"/>
                <a:ea typeface="Calibri" panose="020F0502020204030204" pitchFamily="34" charset="0"/>
                <a:cs typeface="Times New Roman" panose="02020603050405020304" pitchFamily="18" charset="0"/>
              </a:rPr>
              <a:t>пано</a:t>
            </a:r>
            <a:r>
              <a:rPr lang="ru-RU" sz="1400" dirty="0" smtClean="0">
                <a:effectLst/>
                <a:latin typeface="Times New Roman" panose="02020603050405020304" pitchFamily="18" charset="0"/>
                <a:ea typeface="Calibri" panose="020F0502020204030204" pitchFamily="34" charset="0"/>
                <a:cs typeface="Times New Roman" panose="02020603050405020304" pitchFamily="18" charset="0"/>
              </a:rPr>
              <a:t> «Мы будущие космонавты»</a:t>
            </a:r>
            <a:r>
              <a:rPr lang="ru-RU" sz="14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4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1400" dirty="0" smtClean="0">
                <a:effectLst/>
                <a:latin typeface="Times New Roman" panose="02020603050405020304" pitchFamily="18" charset="0"/>
                <a:ea typeface="Calibri" panose="020F0502020204030204" pitchFamily="34" charset="0"/>
                <a:cs typeface="Times New Roman" panose="02020603050405020304" pitchFamily="18" charset="0"/>
              </a:rPr>
              <a:t>Цель: развивать моторику рук, фантазию.</a:t>
            </a:r>
            <a:r>
              <a:rPr lang="ru-RU" sz="14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4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1400" dirty="0" smtClean="0">
                <a:effectLst/>
                <a:latin typeface="Times New Roman" panose="02020603050405020304" pitchFamily="18" charset="0"/>
                <a:ea typeface="Calibri" panose="020F0502020204030204" pitchFamily="34" charset="0"/>
                <a:cs typeface="Times New Roman" panose="02020603050405020304" pitchFamily="18" charset="0"/>
              </a:rPr>
              <a:t>«Строим инопланетянам космическую станцию» - упражнять детей в конструировании из строительного материала.</a:t>
            </a:r>
            <a:r>
              <a:rPr lang="ru-RU" sz="14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4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1400" dirty="0" smtClean="0">
                <a:effectLst/>
                <a:latin typeface="Times New Roman" panose="02020603050405020304" pitchFamily="18" charset="0"/>
                <a:ea typeface="Calibri" panose="020F0502020204030204" pitchFamily="34" charset="0"/>
                <a:cs typeface="Times New Roman" panose="02020603050405020304" pitchFamily="18" charset="0"/>
              </a:rPr>
              <a:t>Работа с родителями – составить устную сказку.</a:t>
            </a:r>
            <a:r>
              <a:rPr lang="ru-RU" sz="14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4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1400" dirty="0" smtClean="0">
                <a:effectLst/>
                <a:latin typeface="Times New Roman" panose="02020603050405020304" pitchFamily="18" charset="0"/>
                <a:ea typeface="Calibri" panose="020F0502020204030204" pitchFamily="34" charset="0"/>
                <a:cs typeface="Times New Roman" panose="02020603050405020304" pitchFamily="18" charset="0"/>
              </a:rPr>
              <a:t>Цель: развивать устную речь и воображение.</a:t>
            </a:r>
            <a:r>
              <a:rPr lang="ru-RU" sz="14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400" dirty="0" smtClean="0">
                <a:effectLst/>
                <a:latin typeface="Calibri" panose="020F0502020204030204" pitchFamily="34" charset="0"/>
                <a:ea typeface="Calibri" panose="020F0502020204030204" pitchFamily="34" charset="0"/>
                <a:cs typeface="Times New Roman" panose="02020603050405020304" pitchFamily="18" charset="0"/>
              </a:rPr>
            </a:br>
            <a:endParaRPr lang="ru-RU" sz="1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45900864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stretch>
            <a:fillRect/>
          </a:stretch>
        </p:blipFill>
        <p:spPr>
          <a:xfrm>
            <a:off x="0" y="0"/>
            <a:ext cx="12192000" cy="6858000"/>
          </a:xfrm>
          <a:prstGeom prst="rect">
            <a:avLst/>
          </a:prstGeom>
        </p:spPr>
      </p:pic>
      <p:sp>
        <p:nvSpPr>
          <p:cNvPr id="2" name="Заголовок 1"/>
          <p:cNvSpPr>
            <a:spLocks noGrp="1"/>
          </p:cNvSpPr>
          <p:nvPr>
            <p:ph type="title"/>
          </p:nvPr>
        </p:nvSpPr>
        <p:spPr>
          <a:xfrm>
            <a:off x="838200" y="207818"/>
            <a:ext cx="10515600" cy="7024255"/>
          </a:xfrm>
        </p:spPr>
        <p:txBody>
          <a:bodyPr>
            <a:normAutofit/>
          </a:bodyPr>
          <a:lstStyle/>
          <a:p>
            <a:pPr>
              <a:lnSpc>
                <a:spcPct val="107000"/>
              </a:lnSpc>
              <a:spcAft>
                <a:spcPts val="800"/>
              </a:spcAft>
            </a:pPr>
            <a:r>
              <a:rPr lang="ru-RU" sz="1800" u="sng" dirty="0" smtClean="0">
                <a:effectLst/>
                <a:latin typeface="Times New Roman" panose="02020603050405020304" pitchFamily="18" charset="0"/>
                <a:ea typeface="Calibri" panose="020F0502020204030204" pitchFamily="34" charset="0"/>
                <a:cs typeface="Times New Roman" panose="02020603050405020304" pitchFamily="18" charset="0"/>
              </a:rPr>
              <a:t>Пятница:</a:t>
            </a:r>
            <a:r>
              <a:rPr lang="ru-RU" sz="18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8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8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1800" dirty="0" smtClean="0">
                <a:effectLst/>
                <a:latin typeface="Times New Roman" panose="02020603050405020304" pitchFamily="18" charset="0"/>
                <a:ea typeface="Calibri" panose="020F0502020204030204" pitchFamily="34" charset="0"/>
                <a:cs typeface="Times New Roman" panose="02020603050405020304" pitchFamily="18" charset="0"/>
              </a:rPr>
              <a:t>Утро.</a:t>
            </a:r>
            <a:r>
              <a:rPr lang="ru-RU" sz="1800" smtClean="0">
                <a:effectLst/>
                <a:latin typeface="Calibri" panose="020F0502020204030204" pitchFamily="34" charset="0"/>
                <a:ea typeface="Calibri" panose="020F0502020204030204" pitchFamily="34" charset="0"/>
                <a:cs typeface="Times New Roman" panose="02020603050405020304" pitchFamily="18" charset="0"/>
              </a:rPr>
              <a:t/>
            </a:r>
            <a:br>
              <a:rPr lang="ru-RU" sz="1800" smtClean="0">
                <a:effectLst/>
                <a:latin typeface="Calibri" panose="020F0502020204030204" pitchFamily="34" charset="0"/>
                <a:ea typeface="Calibri" panose="020F0502020204030204" pitchFamily="34" charset="0"/>
                <a:cs typeface="Times New Roman" panose="02020603050405020304" pitchFamily="18" charset="0"/>
              </a:rPr>
            </a:br>
            <a:r>
              <a:rPr lang="ru-RU" sz="1800" smtClean="0">
                <a:effectLst/>
                <a:latin typeface="Times New Roman" panose="02020603050405020304" pitchFamily="18" charset="0"/>
                <a:ea typeface="Calibri" panose="020F0502020204030204" pitchFamily="34" charset="0"/>
                <a:cs typeface="Times New Roman" panose="02020603050405020304" pitchFamily="18" charset="0"/>
              </a:rPr>
              <a:t>ОД</a:t>
            </a:r>
            <a:r>
              <a:rPr lang="ru-RU" sz="1800" dirty="0" smtClean="0">
                <a:effectLst/>
                <a:latin typeface="Times New Roman" panose="02020603050405020304" pitchFamily="18" charset="0"/>
                <a:ea typeface="Calibri" panose="020F0502020204030204" pitchFamily="34" charset="0"/>
                <a:cs typeface="Times New Roman" panose="02020603050405020304" pitchFamily="18" charset="0"/>
              </a:rPr>
              <a:t>.</a:t>
            </a:r>
            <a:r>
              <a:rPr lang="ru-RU" sz="18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8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1800" dirty="0" smtClean="0">
                <a:effectLst/>
                <a:latin typeface="Times New Roman" panose="02020603050405020304" pitchFamily="18" charset="0"/>
                <a:ea typeface="Calibri" panose="020F0502020204030204" pitchFamily="34" charset="0"/>
                <a:cs typeface="Times New Roman" panose="02020603050405020304" pitchFamily="18" charset="0"/>
              </a:rPr>
              <a:t>Беседа «Космонавт почетная профессия»</a:t>
            </a:r>
            <a:r>
              <a:rPr lang="ru-RU" sz="18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8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1800" dirty="0" smtClean="0">
                <a:effectLst/>
                <a:latin typeface="Times New Roman" panose="02020603050405020304" pitchFamily="18" charset="0"/>
                <a:ea typeface="Calibri" panose="020F0502020204030204" pitchFamily="34" charset="0"/>
                <a:cs typeface="Times New Roman" panose="02020603050405020304" pitchFamily="18" charset="0"/>
              </a:rPr>
              <a:t>Цель: расширять представления о современных профессиях, рассказать о работе в космосе, российских космонавтах в наши дни.</a:t>
            </a:r>
            <a:r>
              <a:rPr lang="ru-RU" sz="18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8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1800" dirty="0" smtClean="0">
                <a:effectLst/>
                <a:latin typeface="Times New Roman" panose="02020603050405020304" pitchFamily="18" charset="0"/>
                <a:ea typeface="Calibri" panose="020F0502020204030204" pitchFamily="34" charset="0"/>
                <a:cs typeface="Times New Roman" panose="02020603050405020304" pitchFamily="18" charset="0"/>
              </a:rPr>
              <a:t>п/и «Солнце – чемпион»	</a:t>
            </a:r>
            <a:r>
              <a:rPr lang="ru-RU" sz="18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8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1800" dirty="0" smtClean="0">
                <a:effectLst/>
                <a:latin typeface="Times New Roman" panose="02020603050405020304" pitchFamily="18" charset="0"/>
                <a:ea typeface="Calibri" panose="020F0502020204030204" pitchFamily="34" charset="0"/>
                <a:cs typeface="Times New Roman" panose="02020603050405020304" pitchFamily="18" charset="0"/>
              </a:rPr>
              <a:t>Чтение стихотворений о планетах.   </a:t>
            </a:r>
            <a:r>
              <a:rPr lang="ru-RU" sz="18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8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1800" dirty="0" smtClean="0">
                <a:effectLst/>
                <a:latin typeface="Times New Roman" panose="02020603050405020304" pitchFamily="18" charset="0"/>
                <a:ea typeface="Calibri" panose="020F0502020204030204" pitchFamily="34" charset="0"/>
                <a:cs typeface="Times New Roman" panose="02020603050405020304" pitchFamily="18" charset="0"/>
              </a:rPr>
              <a:t>Итоговое развлечение «День космонавтики» совместно с музыкальным и физкультурным руководителями.</a:t>
            </a:r>
            <a:r>
              <a:rPr lang="ru-RU" sz="18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8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1800" dirty="0" smtClean="0">
                <a:effectLst/>
                <a:latin typeface="Times New Roman" panose="02020603050405020304" pitchFamily="18" charset="0"/>
                <a:ea typeface="Calibri" panose="020F0502020204030204" pitchFamily="34" charset="0"/>
                <a:cs typeface="Times New Roman" panose="02020603050405020304" pitchFamily="18" charset="0"/>
              </a:rPr>
              <a:t>Вторая половина дня</a:t>
            </a:r>
            <a:r>
              <a:rPr lang="ru-RU" sz="18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8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1800" dirty="0" smtClean="0">
                <a:effectLst/>
                <a:latin typeface="Times New Roman" panose="02020603050405020304" pitchFamily="18" charset="0"/>
                <a:ea typeface="Calibri" panose="020F0502020204030204" pitchFamily="34" charset="0"/>
                <a:cs typeface="Times New Roman" panose="02020603050405020304" pitchFamily="18" charset="0"/>
              </a:rPr>
              <a:t>Д/и «Найди лишнее»</a:t>
            </a:r>
            <a:r>
              <a:rPr lang="ru-RU" sz="18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8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1800" dirty="0" smtClean="0">
                <a:effectLst/>
                <a:latin typeface="Times New Roman" panose="02020603050405020304" pitchFamily="18" charset="0"/>
                <a:ea typeface="Calibri" panose="020F0502020204030204" pitchFamily="34" charset="0"/>
                <a:cs typeface="Times New Roman" panose="02020603050405020304" pitchFamily="18" charset="0"/>
              </a:rPr>
              <a:t>Цель: развивать память.</a:t>
            </a:r>
            <a:r>
              <a:rPr lang="ru-RU" sz="18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8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1800" dirty="0" smtClean="0">
                <a:effectLst/>
                <a:latin typeface="Times New Roman" panose="02020603050405020304" pitchFamily="18" charset="0"/>
                <a:ea typeface="Calibri" panose="020F0502020204030204" pitchFamily="34" charset="0"/>
                <a:cs typeface="Times New Roman" panose="02020603050405020304" pitchFamily="18" charset="0"/>
              </a:rPr>
              <a:t>Предложить детям рассказать свою сказку которую придумывали совместно с родителями.</a:t>
            </a:r>
            <a:r>
              <a:rPr lang="ru-RU" sz="18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8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1800" dirty="0" smtClean="0">
                <a:effectLst/>
                <a:latin typeface="Times New Roman" panose="02020603050405020304" pitchFamily="18" charset="0"/>
                <a:ea typeface="Calibri" panose="020F0502020204030204" pitchFamily="34" charset="0"/>
                <a:cs typeface="Times New Roman" panose="02020603050405020304" pitchFamily="18" charset="0"/>
              </a:rPr>
              <a:t>Цель: развивать устную речь и воображение.</a:t>
            </a:r>
            <a:r>
              <a:rPr lang="ru-RU" sz="18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8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1800" dirty="0" smtClean="0">
                <a:effectLst/>
                <a:latin typeface="Times New Roman" panose="02020603050405020304" pitchFamily="18" charset="0"/>
                <a:ea typeface="Calibri" panose="020F0502020204030204" pitchFamily="34" charset="0"/>
                <a:cs typeface="Times New Roman" panose="02020603050405020304" pitchFamily="18" charset="0"/>
              </a:rPr>
              <a:t>Труд «Космонавт всегда в порядке»</a:t>
            </a:r>
            <a:r>
              <a:rPr lang="ru-RU" sz="18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8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1800" dirty="0" smtClean="0">
                <a:effectLst/>
                <a:latin typeface="Times New Roman" panose="02020603050405020304" pitchFamily="18" charset="0"/>
                <a:ea typeface="Calibri" panose="020F0502020204030204" pitchFamily="34" charset="0"/>
                <a:cs typeface="Times New Roman" panose="02020603050405020304" pitchFamily="18" charset="0"/>
              </a:rPr>
              <a:t>Цель: приучать к труду по самообслуживанию, воспитывать любовь к порядку.</a:t>
            </a:r>
            <a:r>
              <a:rPr lang="ru-RU" sz="18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800" dirty="0" smtClean="0">
                <a:effectLst/>
                <a:latin typeface="Calibri" panose="020F0502020204030204" pitchFamily="34" charset="0"/>
                <a:ea typeface="Calibri" panose="020F0502020204030204" pitchFamily="34" charset="0"/>
                <a:cs typeface="Times New Roman" panose="02020603050405020304" pitchFamily="18" charset="0"/>
              </a:rPr>
            </a:br>
            <a:endParaRPr lang="ru-RU" sz="18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47495328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stretch>
            <a:fillRect/>
          </a:stretch>
        </p:blipFill>
        <p:spPr>
          <a:xfrm>
            <a:off x="0" y="0"/>
            <a:ext cx="12192000" cy="6858000"/>
          </a:xfrm>
          <a:prstGeom prst="rect">
            <a:avLst/>
          </a:prstGeom>
        </p:spPr>
      </p:pic>
      <p:sp>
        <p:nvSpPr>
          <p:cNvPr id="2" name="Заголовок 1"/>
          <p:cNvSpPr>
            <a:spLocks noGrp="1"/>
          </p:cNvSpPr>
          <p:nvPr>
            <p:ph type="title"/>
          </p:nvPr>
        </p:nvSpPr>
        <p:spPr>
          <a:xfrm>
            <a:off x="838200" y="365125"/>
            <a:ext cx="10515600" cy="6866948"/>
          </a:xfrm>
        </p:spPr>
        <p:txBody>
          <a:bodyPr>
            <a:normAutofit/>
          </a:bodyPr>
          <a:lstStyle/>
          <a:p>
            <a:pPr>
              <a:lnSpc>
                <a:spcPct val="107000"/>
              </a:lnSpc>
              <a:spcAft>
                <a:spcPts val="800"/>
              </a:spcAft>
            </a:pPr>
            <a:r>
              <a:rPr lang="ru-RU" sz="14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2000" b="1" dirty="0" smtClean="0">
                <a:effectLst/>
                <a:latin typeface="Times New Roman" panose="02020603050405020304" pitchFamily="18" charset="0"/>
                <a:ea typeface="Calibri" panose="020F0502020204030204" pitchFamily="34" charset="0"/>
                <a:cs typeface="Times New Roman" panose="02020603050405020304" pitchFamily="18" charset="0"/>
              </a:rPr>
              <a:t>Конечный результат:</a:t>
            </a:r>
            <a:r>
              <a:rPr lang="ru-RU" sz="20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20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2000" dirty="0" smtClean="0">
                <a:effectLst/>
                <a:latin typeface="Times New Roman" panose="02020603050405020304" pitchFamily="18" charset="0"/>
                <a:ea typeface="Calibri" panose="020F0502020204030204" pitchFamily="34" charset="0"/>
                <a:cs typeface="Times New Roman" panose="02020603050405020304" pitchFamily="18" charset="0"/>
              </a:rPr>
              <a:t>   1. Оформление коллективного панно «Мы будущие космонавты» (с использованием фотографий детей).</a:t>
            </a:r>
            <a:r>
              <a:rPr lang="ru-RU" sz="20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20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2000" dirty="0" smtClean="0">
                <a:effectLst/>
                <a:latin typeface="Times New Roman" panose="02020603050405020304" pitchFamily="18" charset="0"/>
                <a:ea typeface="Calibri" panose="020F0502020204030204" pitchFamily="34" charset="0"/>
                <a:cs typeface="Times New Roman" panose="02020603050405020304" pitchFamily="18" charset="0"/>
              </a:rPr>
              <a:t>   2. Выставка работ о космосе (совместная работа детей с родителями).         </a:t>
            </a:r>
            <a:r>
              <a:rPr lang="ru-RU" sz="20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20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2000" dirty="0" smtClean="0">
                <a:effectLst/>
                <a:latin typeface="Times New Roman" panose="02020603050405020304" pitchFamily="18" charset="0"/>
                <a:ea typeface="Calibri" panose="020F0502020204030204" pitchFamily="34" charset="0"/>
                <a:cs typeface="Times New Roman" panose="02020603050405020304" pitchFamily="18" charset="0"/>
              </a:rPr>
              <a:t>   3. Повысился интерес детей к космическим планетам, их образованию и изучению.</a:t>
            </a:r>
            <a:r>
              <a:rPr lang="ru-RU" sz="20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20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2000" dirty="0" smtClean="0">
                <a:effectLst/>
                <a:latin typeface="Times New Roman" panose="02020603050405020304" pitchFamily="18" charset="0"/>
                <a:ea typeface="Calibri" panose="020F0502020204030204" pitchFamily="34" charset="0"/>
                <a:cs typeface="Times New Roman" panose="02020603050405020304" pitchFamily="18" charset="0"/>
              </a:rPr>
              <a:t>4. У детей появилось желание стать настоящим космонавтом, сильным смелым, ловким. </a:t>
            </a:r>
            <a:r>
              <a:rPr lang="ru-RU" sz="20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20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2000" dirty="0" smtClean="0">
                <a:effectLst/>
                <a:latin typeface="Times New Roman" panose="02020603050405020304" pitchFamily="18" charset="0"/>
                <a:ea typeface="Calibri" panose="020F0502020204030204" pitchFamily="34" charset="0"/>
                <a:cs typeface="Times New Roman" panose="02020603050405020304" pitchFamily="18" charset="0"/>
              </a:rPr>
              <a:t>5. Расширились представления о знании детей о планетах солнечной системе, об их значении.</a:t>
            </a:r>
            <a:r>
              <a:rPr lang="ru-RU" sz="20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20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2000" dirty="0" smtClean="0">
                <a:effectLst/>
                <a:latin typeface="Times New Roman" panose="02020603050405020304" pitchFamily="18" charset="0"/>
                <a:ea typeface="Calibri" panose="020F0502020204030204" pitchFamily="34" charset="0"/>
                <a:cs typeface="Times New Roman" panose="02020603050405020304" pitchFamily="18" charset="0"/>
              </a:rPr>
              <a:t>6. В процессе проекта закрепили знания о планетах солнечной системы, о космонавтах, о профессиях космоса в наши дни. </a:t>
            </a:r>
            <a:r>
              <a:rPr lang="ru-RU" sz="20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20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2000" dirty="0" smtClean="0">
                <a:effectLst/>
                <a:latin typeface="Times New Roman" panose="02020603050405020304" pitchFamily="18" charset="0"/>
                <a:ea typeface="Calibri" panose="020F0502020204030204" pitchFamily="34" charset="0"/>
                <a:cs typeface="Times New Roman" panose="02020603050405020304" pitchFamily="18" charset="0"/>
              </a:rPr>
              <a:t>7. У детей появилась ответственность за собственное здоровье, чувство коллективизма.</a:t>
            </a:r>
            <a:endParaRPr lang="ru-RU" sz="2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27345938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stretch>
            <a:fillRect/>
          </a:stretch>
        </p:blipFill>
        <p:spPr>
          <a:xfrm>
            <a:off x="0" y="0"/>
            <a:ext cx="12192000" cy="6858000"/>
          </a:xfrm>
          <a:prstGeom prst="rect">
            <a:avLst/>
          </a:prstGeom>
        </p:spPr>
      </p:pic>
      <p:sp>
        <p:nvSpPr>
          <p:cNvPr id="2" name="Заголовок 1"/>
          <p:cNvSpPr>
            <a:spLocks noGrp="1"/>
          </p:cNvSpPr>
          <p:nvPr>
            <p:ph type="title"/>
          </p:nvPr>
        </p:nvSpPr>
        <p:spPr>
          <a:xfrm>
            <a:off x="838200" y="365125"/>
            <a:ext cx="10515600" cy="6866948"/>
          </a:xfrm>
        </p:spPr>
        <p:txBody>
          <a:bodyPr>
            <a:normAutofit/>
          </a:bodyPr>
          <a:lstStyle/>
          <a:p>
            <a:pPr>
              <a:lnSpc>
                <a:spcPct val="107000"/>
              </a:lnSpc>
              <a:spcAft>
                <a:spcPts val="800"/>
              </a:spcAft>
            </a:pPr>
            <a:endParaRPr lang="ru-RU" sz="32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3050" y="625405"/>
            <a:ext cx="4271963" cy="3960884"/>
          </a:xfrm>
          <a:prstGeom prst="rect">
            <a:avLst/>
          </a:prstGeom>
        </p:spPr>
      </p:pic>
      <p:pic>
        <p:nvPicPr>
          <p:cNvPr id="5" name="Рисунок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19863" y="2157413"/>
            <a:ext cx="4329113" cy="3914775"/>
          </a:xfrm>
          <a:prstGeom prst="rect">
            <a:avLst/>
          </a:prstGeom>
        </p:spPr>
      </p:pic>
    </p:spTree>
    <p:extLst>
      <p:ext uri="{BB962C8B-B14F-4D97-AF65-F5344CB8AC3E}">
        <p14:creationId xmlns:p14="http://schemas.microsoft.com/office/powerpoint/2010/main" val="37684110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pic>
        <p:nvPicPr>
          <p:cNvPr id="5" name="Рисунок 4"/>
          <p:cNvPicPr>
            <a:picLocks noChangeAspect="1"/>
          </p:cNvPicPr>
          <p:nvPr/>
        </p:nvPicPr>
        <p:blipFill>
          <a:blip r:embed="rId3"/>
          <a:stretch>
            <a:fillRect/>
          </a:stretch>
        </p:blipFill>
        <p:spPr>
          <a:xfrm>
            <a:off x="4471987" y="1857375"/>
            <a:ext cx="5877053" cy="4426080"/>
          </a:xfrm>
          <a:prstGeom prst="rect">
            <a:avLst/>
          </a:prstGeom>
        </p:spPr>
      </p:pic>
      <p:sp>
        <p:nvSpPr>
          <p:cNvPr id="2" name="Заголовок 1"/>
          <p:cNvSpPr>
            <a:spLocks noGrp="1"/>
          </p:cNvSpPr>
          <p:nvPr>
            <p:ph type="title"/>
          </p:nvPr>
        </p:nvSpPr>
        <p:spPr/>
        <p:txBody>
          <a:bodyPr/>
          <a:lstStyle/>
          <a:p>
            <a:endParaRPr lang="ru-RU" dirty="0"/>
          </a:p>
        </p:txBody>
      </p:sp>
    </p:spTree>
    <p:extLst>
      <p:ext uri="{BB962C8B-B14F-4D97-AF65-F5344CB8AC3E}">
        <p14:creationId xmlns:p14="http://schemas.microsoft.com/office/powerpoint/2010/main" val="49946843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
        <p:nvSpPr>
          <p:cNvPr id="2" name="Заголовок 1"/>
          <p:cNvSpPr>
            <a:spLocks noGrp="1"/>
          </p:cNvSpPr>
          <p:nvPr>
            <p:ph type="title"/>
          </p:nvPr>
        </p:nvSpPr>
        <p:spPr>
          <a:xfrm>
            <a:off x="838200" y="365125"/>
            <a:ext cx="10515600" cy="6492875"/>
          </a:xfrm>
        </p:spPr>
        <p:txBody>
          <a:bodyPr/>
          <a:lstStyle/>
          <a:p>
            <a:pPr algn="ctr"/>
            <a:r>
              <a:rPr lang="ru-RU" b="1" dirty="0" smtClean="0">
                <a:latin typeface="Times New Roman" panose="02020603050405020304" pitchFamily="18" charset="0"/>
                <a:cs typeface="Times New Roman" panose="02020603050405020304" pitchFamily="18" charset="0"/>
              </a:rPr>
              <a:t>Спасибо за внимание!</a:t>
            </a:r>
            <a:endParaRPr lang="ru-RU"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5815051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Заголовок 1"/>
          <p:cNvSpPr>
            <a:spLocks noGrp="1"/>
          </p:cNvSpPr>
          <p:nvPr>
            <p:ph type="ctrTitle"/>
          </p:nvPr>
        </p:nvSpPr>
        <p:spPr>
          <a:xfrm>
            <a:off x="1524000" y="1122362"/>
            <a:ext cx="9144000" cy="3906837"/>
          </a:xfrm>
        </p:spPr>
        <p:txBody>
          <a:bodyPr>
            <a:noAutofit/>
          </a:bodyPr>
          <a:lstStyle/>
          <a:p>
            <a:pPr>
              <a:lnSpc>
                <a:spcPct val="107000"/>
              </a:lnSpc>
              <a:spcAft>
                <a:spcPts val="800"/>
              </a:spcAft>
            </a:pPr>
            <a:r>
              <a:rPr lang="ru-RU" sz="2800" b="1" dirty="0" smtClean="0">
                <a:effectLst/>
                <a:latin typeface="Times New Roman" panose="02020603050405020304" pitchFamily="18" charset="0"/>
                <a:ea typeface="Calibri" panose="020F0502020204030204" pitchFamily="34" charset="0"/>
                <a:cs typeface="Times New Roman" panose="02020603050405020304" pitchFamily="18" charset="0"/>
              </a:rPr>
              <a:t>Вид проекта: </a:t>
            </a:r>
            <a:r>
              <a:rPr lang="ru-RU" sz="2800" dirty="0" smtClean="0">
                <a:effectLst/>
                <a:latin typeface="Times New Roman" panose="02020603050405020304" pitchFamily="18" charset="0"/>
                <a:ea typeface="Calibri" panose="020F0502020204030204" pitchFamily="34" charset="0"/>
                <a:cs typeface="Times New Roman" panose="02020603050405020304" pitchFamily="18" charset="0"/>
              </a:rPr>
              <a:t>познавательно – творческий, практико-ориентированный,  групповой.</a:t>
            </a:r>
            <a:r>
              <a:rPr lang="ru-RU" sz="28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28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2800" b="1" dirty="0" smtClean="0">
                <a:effectLst/>
                <a:latin typeface="Times New Roman" panose="02020603050405020304" pitchFamily="18" charset="0"/>
                <a:ea typeface="Calibri" panose="020F0502020204030204" pitchFamily="34" charset="0"/>
                <a:cs typeface="Times New Roman" panose="02020603050405020304" pitchFamily="18" charset="0"/>
              </a:rPr>
              <a:t>Продолжительность проекта: </a:t>
            </a:r>
            <a:r>
              <a:rPr lang="ru-RU" sz="2800" dirty="0" smtClean="0">
                <a:effectLst/>
                <a:latin typeface="Times New Roman" panose="02020603050405020304" pitchFamily="18" charset="0"/>
                <a:ea typeface="Calibri" panose="020F0502020204030204" pitchFamily="34" charset="0"/>
                <a:cs typeface="Times New Roman" panose="02020603050405020304" pitchFamily="18" charset="0"/>
              </a:rPr>
              <a:t>краткосрочный (1 неделя)</a:t>
            </a:r>
            <a:r>
              <a:rPr lang="ru-RU" sz="28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28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2800" b="1" dirty="0" smtClean="0">
                <a:effectLst/>
                <a:latin typeface="Times New Roman" panose="02020603050405020304" pitchFamily="18" charset="0"/>
                <a:ea typeface="Calibri" panose="020F0502020204030204" pitchFamily="34" charset="0"/>
                <a:cs typeface="Times New Roman" panose="02020603050405020304" pitchFamily="18" charset="0"/>
              </a:rPr>
              <a:t>Сроки реализации: </a:t>
            </a:r>
            <a:r>
              <a:rPr lang="ru-RU" sz="28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28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2800" b="1" dirty="0" smtClean="0">
                <a:effectLst/>
                <a:latin typeface="Times New Roman" panose="02020603050405020304" pitchFamily="18" charset="0"/>
                <a:ea typeface="Calibri" panose="020F0502020204030204" pitchFamily="34" charset="0"/>
                <a:cs typeface="Times New Roman" panose="02020603050405020304" pitchFamily="18" charset="0"/>
              </a:rPr>
              <a:t>Участники проекта:  </a:t>
            </a:r>
            <a:r>
              <a:rPr lang="ru-RU" sz="2800" dirty="0" smtClean="0">
                <a:effectLst/>
                <a:latin typeface="Times New Roman" panose="02020603050405020304" pitchFamily="18" charset="0"/>
                <a:ea typeface="Calibri" panose="020F0502020204030204" pitchFamily="34" charset="0"/>
                <a:cs typeface="Times New Roman" panose="02020603050405020304" pitchFamily="18" charset="0"/>
              </a:rPr>
              <a:t>воспитатели, дети,  родители, музыкальный работник, инструктор по физкультуре.</a:t>
            </a:r>
            <a:r>
              <a:rPr lang="ru-RU" sz="28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2800" dirty="0" smtClean="0">
                <a:effectLst/>
                <a:latin typeface="Calibri" panose="020F0502020204030204" pitchFamily="34" charset="0"/>
                <a:ea typeface="Calibri" panose="020F0502020204030204" pitchFamily="34" charset="0"/>
                <a:cs typeface="Times New Roman" panose="02020603050405020304" pitchFamily="18" charset="0"/>
              </a:rPr>
            </a:br>
            <a:endParaRPr lang="ru-RU" sz="2800" dirty="0">
              <a:latin typeface="Times New Roman" panose="02020603050405020304" pitchFamily="18" charset="0"/>
              <a:cs typeface="Times New Roman" panose="02020603050405020304" pitchFamily="18" charset="0"/>
            </a:endParaRPr>
          </a:p>
        </p:txBody>
      </p:sp>
      <p:sp>
        <p:nvSpPr>
          <p:cNvPr id="3" name="Подзаголовок 2"/>
          <p:cNvSpPr>
            <a:spLocks noGrp="1"/>
          </p:cNvSpPr>
          <p:nvPr>
            <p:ph type="subTitle" idx="1"/>
          </p:nvPr>
        </p:nvSpPr>
        <p:spPr/>
        <p:txBody>
          <a:bodyPr/>
          <a:lstStyle/>
          <a:p>
            <a:endParaRPr lang="ru-RU"/>
          </a:p>
        </p:txBody>
      </p:sp>
    </p:spTree>
    <p:extLst>
      <p:ext uri="{BB962C8B-B14F-4D97-AF65-F5344CB8AC3E}">
        <p14:creationId xmlns:p14="http://schemas.microsoft.com/office/powerpoint/2010/main" val="92657672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968836"/>
          </a:xfrm>
        </p:spPr>
      </p:pic>
      <p:sp>
        <p:nvSpPr>
          <p:cNvPr id="2" name="Заголовок 1"/>
          <p:cNvSpPr>
            <a:spLocks noGrp="1"/>
          </p:cNvSpPr>
          <p:nvPr>
            <p:ph type="title"/>
          </p:nvPr>
        </p:nvSpPr>
        <p:spPr>
          <a:xfrm>
            <a:off x="838200" y="365124"/>
            <a:ext cx="10515600" cy="6603712"/>
          </a:xfrm>
        </p:spPr>
        <p:txBody>
          <a:bodyPr>
            <a:noAutofit/>
          </a:bodyPr>
          <a:lstStyle/>
          <a:p>
            <a:pPr>
              <a:lnSpc>
                <a:spcPct val="107000"/>
              </a:lnSpc>
              <a:spcAft>
                <a:spcPts val="800"/>
              </a:spcAft>
            </a:pPr>
            <a:r>
              <a:rPr lang="ru-RU" sz="2400" b="1" dirty="0" smtClean="0">
                <a:effectLst/>
                <a:latin typeface="Times New Roman" panose="02020603050405020304" pitchFamily="18" charset="0"/>
                <a:ea typeface="Calibri" panose="020F0502020204030204" pitchFamily="34" charset="0"/>
                <a:cs typeface="Times New Roman" panose="02020603050405020304" pitchFamily="18" charset="0"/>
              </a:rPr>
              <a:t>Актуальность проекта:</a:t>
            </a:r>
            <a:r>
              <a:rPr lang="ru-RU" sz="24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24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2400" dirty="0" smtClean="0">
                <a:effectLst/>
                <a:latin typeface="Times New Roman" panose="02020603050405020304" pitchFamily="18" charset="0"/>
                <a:ea typeface="Calibri" panose="020F0502020204030204" pitchFamily="34" charset="0"/>
                <a:cs typeface="Times New Roman" panose="02020603050405020304" pitchFamily="18" charset="0"/>
              </a:rPr>
              <a:t>“Человечество не останется вечно на земле, но, в погоне за светом и пространством, сначала робко проникнет за пределы атмосферы, а затем завоюет себе все околосолнечное пространство”</a:t>
            </a:r>
            <a:r>
              <a:rPr lang="ru-RU" sz="24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24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2400" dirty="0" smtClean="0">
                <a:effectLst/>
                <a:latin typeface="Times New Roman" panose="02020603050405020304" pitchFamily="18" charset="0"/>
                <a:ea typeface="Calibri" panose="020F0502020204030204" pitchFamily="34" charset="0"/>
                <a:cs typeface="Times New Roman" panose="02020603050405020304" pitchFamily="18" charset="0"/>
              </a:rPr>
              <a:t>К. Циолковский </a:t>
            </a:r>
            <a:r>
              <a:rPr lang="ru-RU" sz="24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24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2400" dirty="0" smtClean="0">
                <a:effectLst/>
                <a:latin typeface="Times New Roman" panose="02020603050405020304" pitchFamily="18" charset="0"/>
                <a:ea typeface="Calibri" panose="020F0502020204030204" pitchFamily="34" charset="0"/>
                <a:cs typeface="Times New Roman" panose="02020603050405020304" pitchFamily="18" charset="0"/>
              </a:rPr>
              <a:t>Несколько десятков лет назад мало кто из вчерашних мальчишек не хотел стать космонавтом. Эта мечта совсем не актуальна для современных детей. Между тем, космические пираты, звездные войны и другие инопланетные существа – герои их любимых мультфильмов. Вымышленные персонажи дезинформируют дошкольников, рассказывая о несуществующих планетах, и зачастую вызывают у них отрицательные эмоции, способствуют развитию страхов. Поэтому важно грамотно выстроить работу по формированию у детей представлений о космосе.</a:t>
            </a:r>
            <a:r>
              <a:rPr lang="ru-RU" sz="24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2400" dirty="0" smtClean="0">
                <a:effectLst/>
                <a:latin typeface="Calibri" panose="020F0502020204030204" pitchFamily="34" charset="0"/>
                <a:ea typeface="Calibri" panose="020F0502020204030204" pitchFamily="34" charset="0"/>
                <a:cs typeface="Times New Roman" panose="02020603050405020304" pitchFamily="18" charset="0"/>
              </a:rPr>
            </a:br>
            <a:endParaRPr lang="ru-RU"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2098667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
        <p:nvSpPr>
          <p:cNvPr id="2" name="Заголовок 1"/>
          <p:cNvSpPr>
            <a:spLocks noGrp="1"/>
          </p:cNvSpPr>
          <p:nvPr>
            <p:ph type="title"/>
          </p:nvPr>
        </p:nvSpPr>
        <p:spPr>
          <a:xfrm>
            <a:off x="1357746" y="365125"/>
            <a:ext cx="9996054" cy="6922366"/>
          </a:xfrm>
        </p:spPr>
        <p:txBody>
          <a:bodyPr>
            <a:normAutofit/>
          </a:bodyPr>
          <a:lstStyle/>
          <a:p>
            <a:pPr>
              <a:lnSpc>
                <a:spcPct val="107000"/>
              </a:lnSpc>
              <a:spcAft>
                <a:spcPts val="800"/>
              </a:spcAft>
            </a:pPr>
            <a:r>
              <a:rPr lang="ru-RU" sz="2400" b="1" dirty="0" smtClean="0">
                <a:effectLst/>
                <a:latin typeface="Times New Roman" panose="02020603050405020304" pitchFamily="18" charset="0"/>
                <a:ea typeface="Calibri" panose="020F0502020204030204" pitchFamily="34" charset="0"/>
                <a:cs typeface="Times New Roman" panose="02020603050405020304" pitchFamily="18" charset="0"/>
              </a:rPr>
              <a:t>Цель проекта:</a:t>
            </a:r>
            <a:r>
              <a:rPr lang="ru-RU" sz="2400" dirty="0" smtClean="0">
                <a:effectLst/>
                <a:latin typeface="Times New Roman" panose="02020603050405020304" pitchFamily="18" charset="0"/>
                <a:ea typeface="Calibri" panose="020F0502020204030204" pitchFamily="34" charset="0"/>
                <a:cs typeface="Times New Roman" panose="02020603050405020304" pitchFamily="18" charset="0"/>
              </a:rPr>
              <a:t> Углубление знаний о космосе.</a:t>
            </a:r>
            <a:r>
              <a:rPr lang="ru-RU" sz="24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24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2400" b="1" dirty="0" smtClean="0">
                <a:effectLst/>
                <a:latin typeface="Times New Roman" panose="02020603050405020304" pitchFamily="18" charset="0"/>
                <a:ea typeface="Calibri" panose="020F0502020204030204" pitchFamily="34" charset="0"/>
                <a:cs typeface="Times New Roman" panose="02020603050405020304" pitchFamily="18" charset="0"/>
              </a:rPr>
              <a:t>Задачи:</a:t>
            </a:r>
            <a:r>
              <a:rPr lang="ru-RU" sz="24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24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2400" dirty="0" smtClean="0">
                <a:effectLst/>
                <a:latin typeface="Times New Roman" panose="02020603050405020304" pitchFamily="18" charset="0"/>
                <a:ea typeface="Calibri" panose="020F0502020204030204" pitchFamily="34" charset="0"/>
                <a:cs typeface="Times New Roman" panose="02020603050405020304" pitchFamily="18" charset="0"/>
              </a:rPr>
              <a:t>Создать условия для формирования у детей представления о космосе, этапах его освоения;</a:t>
            </a:r>
            <a:r>
              <a:rPr lang="ru-RU" sz="24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24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2400" dirty="0" smtClean="0">
                <a:effectLst/>
                <a:latin typeface="Times New Roman" panose="02020603050405020304" pitchFamily="18" charset="0"/>
                <a:ea typeface="Calibri" panose="020F0502020204030204" pitchFamily="34" charset="0"/>
                <a:cs typeface="Times New Roman" panose="02020603050405020304" pitchFamily="18" charset="0"/>
              </a:rPr>
              <a:t>Закрепить уже имеющие знания о космосе, планетах, спутниках;</a:t>
            </a:r>
            <a:r>
              <a:rPr lang="ru-RU" sz="24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24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2400" dirty="0" smtClean="0">
                <a:effectLst/>
                <a:latin typeface="Times New Roman" panose="02020603050405020304" pitchFamily="18" charset="0"/>
                <a:ea typeface="Calibri" panose="020F0502020204030204" pitchFamily="34" charset="0"/>
                <a:cs typeface="Times New Roman" panose="02020603050405020304" pitchFamily="18" charset="0"/>
              </a:rPr>
              <a:t>Расширить знания детей о полете первого космонавта в космос;</a:t>
            </a:r>
            <a:r>
              <a:rPr lang="ru-RU" sz="24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24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2400" dirty="0" smtClean="0">
                <a:effectLst/>
                <a:latin typeface="Times New Roman" panose="02020603050405020304" pitchFamily="18" charset="0"/>
                <a:ea typeface="Calibri" panose="020F0502020204030204" pitchFamily="34" charset="0"/>
                <a:cs typeface="Times New Roman" panose="02020603050405020304" pitchFamily="18" charset="0"/>
              </a:rPr>
              <a:t>Развивать творческие способности детей, внимание, память;</a:t>
            </a:r>
            <a:r>
              <a:rPr lang="ru-RU" sz="24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24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2400" dirty="0" smtClean="0">
                <a:effectLst/>
                <a:latin typeface="Times New Roman" panose="02020603050405020304" pitchFamily="18" charset="0"/>
                <a:ea typeface="Calibri" panose="020F0502020204030204" pitchFamily="34" charset="0"/>
                <a:cs typeface="Times New Roman" panose="02020603050405020304" pitchFamily="18" charset="0"/>
              </a:rPr>
              <a:t>Развивать моторные функции ребенка, речь, речевой слух, воображение, наблюдательность;</a:t>
            </a:r>
            <a:r>
              <a:rPr lang="ru-RU" sz="24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24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2400" dirty="0" smtClean="0">
                <a:effectLst/>
                <a:latin typeface="Times New Roman" panose="02020603050405020304" pitchFamily="18" charset="0"/>
                <a:ea typeface="Calibri" panose="020F0502020204030204" pitchFamily="34" charset="0"/>
                <a:cs typeface="Times New Roman" panose="02020603050405020304" pitchFamily="18" charset="0"/>
              </a:rPr>
              <a:t>Воспитывать уважение к профессии космонавта, чувство патриотизма;</a:t>
            </a:r>
            <a:r>
              <a:rPr lang="ru-RU" sz="24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24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2400" dirty="0" smtClean="0">
                <a:effectLst/>
                <a:latin typeface="Times New Roman" panose="02020603050405020304" pitchFamily="18" charset="0"/>
                <a:ea typeface="Calibri" panose="020F0502020204030204" pitchFamily="34" charset="0"/>
                <a:cs typeface="Times New Roman" panose="02020603050405020304" pitchFamily="18" charset="0"/>
              </a:rPr>
              <a:t>Воспитывать желание быть сильным, смелым.   </a:t>
            </a:r>
            <a:r>
              <a:rPr lang="ru-RU" sz="24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2400" dirty="0" smtClean="0">
                <a:effectLst/>
                <a:latin typeface="Calibri" panose="020F0502020204030204" pitchFamily="34" charset="0"/>
                <a:ea typeface="Calibri" panose="020F0502020204030204" pitchFamily="34" charset="0"/>
                <a:cs typeface="Times New Roman" panose="02020603050405020304" pitchFamily="18" charset="0"/>
              </a:rPr>
            </a:br>
            <a:endParaRPr lang="ru-RU"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4200050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
        <p:nvSpPr>
          <p:cNvPr id="2" name="Заголовок 1"/>
          <p:cNvSpPr>
            <a:spLocks noGrp="1"/>
          </p:cNvSpPr>
          <p:nvPr>
            <p:ph type="title"/>
          </p:nvPr>
        </p:nvSpPr>
        <p:spPr>
          <a:xfrm>
            <a:off x="838200" y="365125"/>
            <a:ext cx="10515600" cy="6064704"/>
          </a:xfrm>
        </p:spPr>
        <p:txBody>
          <a:bodyPr>
            <a:normAutofit/>
          </a:bodyPr>
          <a:lstStyle/>
          <a:p>
            <a:pPr>
              <a:lnSpc>
                <a:spcPct val="107000"/>
              </a:lnSpc>
              <a:spcAft>
                <a:spcPts val="800"/>
              </a:spcAft>
            </a:pPr>
            <a:r>
              <a:rPr lang="ru-RU" sz="2000" b="1" dirty="0" smtClean="0">
                <a:effectLst/>
                <a:latin typeface="Times New Roman" panose="02020603050405020304" pitchFamily="18" charset="0"/>
                <a:ea typeface="Calibri" panose="020F0502020204030204" pitchFamily="34" charset="0"/>
                <a:cs typeface="Times New Roman" panose="02020603050405020304" pitchFamily="18" charset="0"/>
              </a:rPr>
              <a:t>Предполагаемый результат: </a:t>
            </a:r>
            <a:r>
              <a:rPr lang="ru-RU" sz="20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20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2000" dirty="0" smtClean="0">
                <a:effectLst/>
                <a:latin typeface="Times New Roman" panose="02020603050405020304" pitchFamily="18" charset="0"/>
                <a:ea typeface="Calibri" panose="020F0502020204030204" pitchFamily="34" charset="0"/>
                <a:cs typeface="Times New Roman" panose="02020603050405020304" pitchFamily="18" charset="0"/>
              </a:rPr>
              <a:t>Реализация проекта позволит сформировать у детей более точные представления об отечественной и мировой космонавтике. Дети узнают об ученых и исследователях в области космологии. Данный проект позволит развивать творческую активность детей и родителей, воспитывать патриотические чувства у ребенка, желание быть смелым, сильным и выносливым.</a:t>
            </a:r>
            <a:br>
              <a:rPr lang="ru-RU" sz="2000" dirty="0" smtClean="0">
                <a:effectLst/>
                <a:latin typeface="Times New Roman" panose="02020603050405020304" pitchFamily="18" charset="0"/>
                <a:ea typeface="Calibri" panose="020F0502020204030204" pitchFamily="34" charset="0"/>
                <a:cs typeface="Times New Roman" panose="02020603050405020304" pitchFamily="18" charset="0"/>
              </a:rPr>
            </a:br>
            <a:r>
              <a:rPr lang="ru-RU" sz="2000" b="1" dirty="0" smtClean="0">
                <a:effectLst/>
                <a:latin typeface="Times New Roman" panose="02020603050405020304" pitchFamily="18" charset="0"/>
                <a:ea typeface="Calibri" panose="020F0502020204030204" pitchFamily="34" charset="0"/>
                <a:cs typeface="Times New Roman" panose="02020603050405020304" pitchFamily="18" charset="0"/>
              </a:rPr>
              <a:t>Формы работы:</a:t>
            </a:r>
            <a:r>
              <a:rPr lang="ru-RU" sz="16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6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2000" dirty="0" smtClean="0">
                <a:effectLst/>
                <a:latin typeface="Times New Roman" panose="02020603050405020304" pitchFamily="18" charset="0"/>
                <a:ea typeface="Calibri" panose="020F0502020204030204" pitchFamily="34" charset="0"/>
                <a:cs typeface="Times New Roman" panose="02020603050405020304" pitchFamily="18" charset="0"/>
              </a:rPr>
              <a:t>- совместная деятельность взрослого и ребенка – организовать выставки совместных с ребенком поделок и рисунков о космосе;</a:t>
            </a:r>
            <a:r>
              <a:rPr lang="ru-RU" sz="16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6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2000" dirty="0" smtClean="0">
                <a:effectLst/>
                <a:latin typeface="Times New Roman" panose="02020603050405020304" pitchFamily="18" charset="0"/>
                <a:ea typeface="Calibri" panose="020F0502020204030204" pitchFamily="34" charset="0"/>
                <a:cs typeface="Times New Roman" panose="02020603050405020304" pitchFamily="18" charset="0"/>
              </a:rPr>
              <a:t>- работа с воспитателями и музыкальным и физкультурным руководителем – выбор музыкального сопровождения, игровой физической деятельности  в рамках проекта, помощь в реализации проекта;</a:t>
            </a:r>
            <a:r>
              <a:rPr lang="ru-RU" sz="16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6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2000" dirty="0" smtClean="0">
                <a:effectLst/>
                <a:latin typeface="Times New Roman" panose="02020603050405020304" pitchFamily="18" charset="0"/>
                <a:ea typeface="Calibri" panose="020F0502020204030204" pitchFamily="34" charset="0"/>
                <a:cs typeface="Times New Roman" panose="02020603050405020304" pitchFamily="18" charset="0"/>
              </a:rPr>
              <a:t>- самостоятельная деятельность детей;</a:t>
            </a:r>
            <a:r>
              <a:rPr lang="ru-RU" sz="16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6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2000" dirty="0" smtClean="0">
                <a:effectLst/>
                <a:latin typeface="Times New Roman" panose="02020603050405020304" pitchFamily="18" charset="0"/>
                <a:ea typeface="Calibri" panose="020F0502020204030204" pitchFamily="34" charset="0"/>
                <a:cs typeface="Times New Roman" panose="02020603050405020304" pitchFamily="18" charset="0"/>
              </a:rPr>
              <a:t>- чтение художественной литературы;</a:t>
            </a:r>
            <a:r>
              <a:rPr lang="ru-RU" sz="16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6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2000" dirty="0" smtClean="0">
                <a:effectLst/>
                <a:latin typeface="Times New Roman" panose="02020603050405020304" pitchFamily="18" charset="0"/>
                <a:ea typeface="Calibri" panose="020F0502020204030204" pitchFamily="34" charset="0"/>
                <a:cs typeface="Times New Roman" panose="02020603050405020304" pitchFamily="18" charset="0"/>
              </a:rPr>
              <a:t>- изобразительная деятельность;</a:t>
            </a:r>
            <a:r>
              <a:rPr lang="ru-RU" sz="16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6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2000" dirty="0" smtClean="0">
                <a:effectLst/>
                <a:latin typeface="Times New Roman" panose="02020603050405020304" pitchFamily="18" charset="0"/>
                <a:ea typeface="Calibri" panose="020F0502020204030204" pitchFamily="34" charset="0"/>
                <a:cs typeface="Times New Roman" panose="02020603050405020304" pitchFamily="18" charset="0"/>
              </a:rPr>
              <a:t>- трудовая деятельность.</a:t>
            </a:r>
            <a:r>
              <a:rPr lang="ru-RU" sz="16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6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20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2000" dirty="0" smtClean="0">
                <a:effectLst/>
                <a:latin typeface="Calibri" panose="020F0502020204030204" pitchFamily="34" charset="0"/>
                <a:ea typeface="Calibri" panose="020F0502020204030204" pitchFamily="34" charset="0"/>
                <a:cs typeface="Times New Roman" panose="02020603050405020304" pitchFamily="18" charset="0"/>
              </a:rPr>
            </a:br>
            <a:endParaRPr lang="ru-RU"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8000524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stretch>
            <a:fillRect/>
          </a:stretch>
        </p:blipFill>
        <p:spPr>
          <a:xfrm>
            <a:off x="0" y="0"/>
            <a:ext cx="12192000" cy="6858000"/>
          </a:xfrm>
          <a:prstGeom prst="rect">
            <a:avLst/>
          </a:prstGeom>
        </p:spPr>
      </p:pic>
      <p:sp>
        <p:nvSpPr>
          <p:cNvPr id="2" name="Заголовок 1"/>
          <p:cNvSpPr>
            <a:spLocks noGrp="1"/>
          </p:cNvSpPr>
          <p:nvPr>
            <p:ph type="title"/>
          </p:nvPr>
        </p:nvSpPr>
        <p:spPr>
          <a:xfrm>
            <a:off x="838200" y="365125"/>
            <a:ext cx="10515600" cy="6866948"/>
          </a:xfrm>
        </p:spPr>
        <p:txBody>
          <a:bodyPr>
            <a:normAutofit/>
          </a:bodyPr>
          <a:lstStyle/>
          <a:p>
            <a:pPr>
              <a:lnSpc>
                <a:spcPct val="107000"/>
              </a:lnSpc>
              <a:spcAft>
                <a:spcPts val="800"/>
              </a:spcAft>
            </a:pPr>
            <a:r>
              <a:rPr lang="ru-RU" sz="3200" b="1" dirty="0" smtClean="0">
                <a:effectLst/>
                <a:latin typeface="Times New Roman" panose="02020603050405020304" pitchFamily="18" charset="0"/>
                <a:ea typeface="Calibri" panose="020F0502020204030204" pitchFamily="34" charset="0"/>
                <a:cs typeface="Times New Roman" panose="02020603050405020304" pitchFamily="18" charset="0"/>
              </a:rPr>
              <a:t>Предварительная работа:</a:t>
            </a:r>
            <a:r>
              <a:rPr lang="ru-RU" sz="32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32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3200" dirty="0" smtClean="0">
                <a:effectLst/>
                <a:latin typeface="Times New Roman" panose="02020603050405020304" pitchFamily="18" charset="0"/>
                <a:ea typeface="Calibri" panose="020F0502020204030204" pitchFamily="34" charset="0"/>
                <a:cs typeface="Times New Roman" panose="02020603050405020304" pitchFamily="18" charset="0"/>
              </a:rPr>
              <a:t>- подбор иллюстративного материала по теме «Космос»;</a:t>
            </a:r>
            <a:r>
              <a:rPr lang="ru-RU" sz="32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32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3200" dirty="0" smtClean="0">
                <a:effectLst/>
                <a:latin typeface="Times New Roman" panose="02020603050405020304" pitchFamily="18" charset="0"/>
                <a:ea typeface="Calibri" panose="020F0502020204030204" pitchFamily="34" charset="0"/>
                <a:cs typeface="Times New Roman" panose="02020603050405020304" pitchFamily="18" charset="0"/>
              </a:rPr>
              <a:t>- знакомство с литературным произведением Н. Носова  «Незнайка на луне»</a:t>
            </a:r>
            <a:r>
              <a:rPr lang="ru-RU" sz="32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32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3200" dirty="0" smtClean="0">
                <a:effectLst/>
                <a:latin typeface="Times New Roman" panose="02020603050405020304" pitchFamily="18" charset="0"/>
                <a:ea typeface="Calibri" panose="020F0502020204030204" pitchFamily="34" charset="0"/>
                <a:cs typeface="Times New Roman" panose="02020603050405020304" pitchFamily="18" charset="0"/>
              </a:rPr>
              <a:t>- разучивание стихов о планетах «Марс», «Земля», «Юпитер», «Уран»</a:t>
            </a:r>
            <a:r>
              <a:rPr lang="ru-RU" sz="32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32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3200" dirty="0" smtClean="0">
                <a:effectLst/>
                <a:latin typeface="Times New Roman" panose="02020603050405020304" pitchFamily="18" charset="0"/>
                <a:ea typeface="Calibri" panose="020F0502020204030204" pitchFamily="34" charset="0"/>
                <a:cs typeface="Times New Roman" panose="02020603050405020304" pitchFamily="18" charset="0"/>
              </a:rPr>
              <a:t>- работа с родителями, изготовление поделок и рисунков, составление рассказов для детей.</a:t>
            </a:r>
            <a:endParaRPr lang="ru-RU" sz="32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09970012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stretch>
            <a:fillRect/>
          </a:stretch>
        </p:blipFill>
        <p:spPr>
          <a:xfrm>
            <a:off x="0" y="0"/>
            <a:ext cx="12192000" cy="6858000"/>
          </a:xfrm>
          <a:prstGeom prst="rect">
            <a:avLst/>
          </a:prstGeom>
        </p:spPr>
      </p:pic>
      <p:sp>
        <p:nvSpPr>
          <p:cNvPr id="2" name="Заголовок 1"/>
          <p:cNvSpPr>
            <a:spLocks noGrp="1"/>
          </p:cNvSpPr>
          <p:nvPr>
            <p:ph type="title"/>
          </p:nvPr>
        </p:nvSpPr>
        <p:spPr>
          <a:xfrm>
            <a:off x="838200" y="365125"/>
            <a:ext cx="10515600" cy="6866948"/>
          </a:xfrm>
        </p:spPr>
        <p:txBody>
          <a:bodyPr>
            <a:normAutofit/>
          </a:bodyPr>
          <a:lstStyle/>
          <a:p>
            <a:pPr algn="ctr">
              <a:lnSpc>
                <a:spcPct val="107000"/>
              </a:lnSpc>
              <a:spcAft>
                <a:spcPts val="800"/>
              </a:spcAft>
            </a:pPr>
            <a:r>
              <a:rPr lang="ru-RU" sz="6000" b="1" dirty="0" smtClean="0">
                <a:effectLst/>
                <a:latin typeface="Times New Roman" panose="02020603050405020304" pitchFamily="18" charset="0"/>
                <a:ea typeface="Calibri" panose="020F0502020204030204" pitchFamily="34" charset="0"/>
                <a:cs typeface="Times New Roman" panose="02020603050405020304" pitchFamily="18" charset="0"/>
              </a:rPr>
              <a:t>План реализации проекта.</a:t>
            </a:r>
            <a:r>
              <a:rPr lang="ru-RU" sz="24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2400" dirty="0" smtClean="0">
                <a:effectLst/>
                <a:latin typeface="Calibri" panose="020F0502020204030204" pitchFamily="34" charset="0"/>
                <a:ea typeface="Calibri" panose="020F0502020204030204" pitchFamily="34" charset="0"/>
                <a:cs typeface="Times New Roman" panose="02020603050405020304" pitchFamily="18" charset="0"/>
              </a:rPr>
            </a:br>
            <a:endParaRPr lang="ru-RU" sz="32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14068644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stretch>
            <a:fillRect/>
          </a:stretch>
        </p:blipFill>
        <p:spPr>
          <a:xfrm>
            <a:off x="0" y="0"/>
            <a:ext cx="12192000" cy="6858000"/>
          </a:xfrm>
          <a:prstGeom prst="rect">
            <a:avLst/>
          </a:prstGeom>
        </p:spPr>
      </p:pic>
      <p:sp>
        <p:nvSpPr>
          <p:cNvPr id="2" name="Заголовок 1"/>
          <p:cNvSpPr>
            <a:spLocks noGrp="1"/>
          </p:cNvSpPr>
          <p:nvPr>
            <p:ph type="title"/>
          </p:nvPr>
        </p:nvSpPr>
        <p:spPr>
          <a:xfrm>
            <a:off x="838200" y="0"/>
            <a:ext cx="10515600" cy="7232073"/>
          </a:xfrm>
        </p:spPr>
        <p:txBody>
          <a:bodyPr>
            <a:noAutofit/>
          </a:bodyPr>
          <a:lstStyle/>
          <a:p>
            <a:pPr>
              <a:lnSpc>
                <a:spcPct val="107000"/>
              </a:lnSpc>
              <a:spcAft>
                <a:spcPts val="800"/>
              </a:spcAft>
            </a:pPr>
            <a:r>
              <a:rPr lang="ru-RU" sz="1600" u="sng" dirty="0" smtClean="0">
                <a:effectLst/>
                <a:latin typeface="Times New Roman" panose="02020603050405020304" pitchFamily="18" charset="0"/>
                <a:ea typeface="Calibri" panose="020F0502020204030204" pitchFamily="34" charset="0"/>
                <a:cs typeface="Times New Roman" panose="02020603050405020304" pitchFamily="18" charset="0"/>
              </a:rPr>
              <a:t>Понедельник </a:t>
            </a:r>
            <a:r>
              <a:rPr lang="ru-RU" sz="1600" dirty="0" smtClean="0">
                <a:effectLst/>
                <a:latin typeface="Times New Roman" panose="02020603050405020304" pitchFamily="18" charset="0"/>
                <a:ea typeface="Calibri" panose="020F0502020204030204" pitchFamily="34" charset="0"/>
                <a:cs typeface="Times New Roman" panose="02020603050405020304" pitchFamily="18" charset="0"/>
              </a:rPr>
              <a:t>– открытие проектной недели.</a:t>
            </a:r>
            <a:r>
              <a:rPr lang="ru-RU" sz="16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6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1600" dirty="0" smtClean="0">
                <a:effectLst/>
                <a:latin typeface="Times New Roman" panose="02020603050405020304" pitchFamily="18" charset="0"/>
                <a:ea typeface="Calibri" panose="020F0502020204030204" pitchFamily="34" charset="0"/>
                <a:cs typeface="Times New Roman" panose="02020603050405020304" pitchFamily="18" charset="0"/>
              </a:rPr>
              <a:t>Утро;</a:t>
            </a:r>
            <a:r>
              <a:rPr lang="ru-RU" sz="16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6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1600" dirty="0" smtClean="0">
                <a:effectLst/>
                <a:latin typeface="Times New Roman" panose="02020603050405020304" pitchFamily="18" charset="0"/>
                <a:ea typeface="Calibri" panose="020F0502020204030204" pitchFamily="34" charset="0"/>
                <a:cs typeface="Times New Roman" panose="02020603050405020304" pitchFamily="18" charset="0"/>
              </a:rPr>
              <a:t>Д/и «летает, плавает, ездит»</a:t>
            </a:r>
            <a:r>
              <a:rPr lang="ru-RU" sz="16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6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1600" dirty="0" smtClean="0">
                <a:effectLst/>
                <a:latin typeface="Times New Roman" panose="02020603050405020304" pitchFamily="18" charset="0"/>
                <a:ea typeface="Calibri" panose="020F0502020204030204" pitchFamily="34" charset="0"/>
                <a:cs typeface="Times New Roman" panose="02020603050405020304" pitchFamily="18" charset="0"/>
              </a:rPr>
              <a:t>Чтение стихотворения «Ракета» </a:t>
            </a:r>
            <a:r>
              <a:rPr lang="ru-RU" sz="1600" dirty="0" err="1" smtClean="0">
                <a:effectLst/>
                <a:latin typeface="Times New Roman" panose="02020603050405020304" pitchFamily="18" charset="0"/>
                <a:ea typeface="Calibri" panose="020F0502020204030204" pitchFamily="34" charset="0"/>
                <a:cs typeface="Times New Roman" panose="02020603050405020304" pitchFamily="18" charset="0"/>
              </a:rPr>
              <a:t>Т.Виеру</a:t>
            </a:r>
            <a:r>
              <a:rPr lang="ru-RU" sz="16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6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1600" dirty="0" smtClean="0">
                <a:effectLst/>
                <a:latin typeface="Times New Roman" panose="02020603050405020304" pitchFamily="18" charset="0"/>
                <a:ea typeface="Calibri" panose="020F0502020204030204" pitchFamily="34" charset="0"/>
                <a:cs typeface="Times New Roman" panose="02020603050405020304" pitchFamily="18" charset="0"/>
              </a:rPr>
              <a:t>Словесная игра «Добавь словечко»</a:t>
            </a:r>
            <a:r>
              <a:rPr lang="ru-RU" sz="16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6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1600" dirty="0" smtClean="0">
                <a:effectLst/>
                <a:latin typeface="Times New Roman" panose="02020603050405020304" pitchFamily="18" charset="0"/>
                <a:ea typeface="Calibri" panose="020F0502020204030204" pitchFamily="34" charset="0"/>
                <a:cs typeface="Times New Roman" panose="02020603050405020304" pitchFamily="18" charset="0"/>
              </a:rPr>
              <a:t>«Космическая» утренняя гимнастика</a:t>
            </a:r>
            <a:r>
              <a:rPr lang="ru-RU" sz="16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6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1600" dirty="0" smtClean="0">
                <a:effectLst/>
                <a:latin typeface="Times New Roman" panose="02020603050405020304" pitchFamily="18" charset="0"/>
                <a:ea typeface="Calibri" panose="020F0502020204030204" pitchFamily="34" charset="0"/>
                <a:cs typeface="Times New Roman" panose="02020603050405020304" pitchFamily="18" charset="0"/>
              </a:rPr>
              <a:t>ОД</a:t>
            </a:r>
            <a:r>
              <a:rPr lang="ru-RU" sz="16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6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1600" dirty="0" smtClean="0">
                <a:effectLst/>
                <a:latin typeface="Times New Roman" panose="02020603050405020304" pitchFamily="18" charset="0"/>
                <a:ea typeface="Calibri" panose="020F0502020204030204" pitchFamily="34" charset="0"/>
                <a:cs typeface="Times New Roman" panose="02020603050405020304" pitchFamily="18" charset="0"/>
              </a:rPr>
              <a:t>Беседа «Что такое космос»</a:t>
            </a:r>
            <a:r>
              <a:rPr lang="ru-RU" sz="16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6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1600" dirty="0" smtClean="0">
                <a:effectLst/>
                <a:latin typeface="Times New Roman" panose="02020603050405020304" pitchFamily="18" charset="0"/>
                <a:ea typeface="Calibri" panose="020F0502020204030204" pitchFamily="34" charset="0"/>
                <a:cs typeface="Times New Roman" panose="02020603050405020304" pitchFamily="18" charset="0"/>
              </a:rPr>
              <a:t>Цель: дать детям представление о планетах солнечной системы, солнце, звездах, первом полете в космос, выяснить знания детей по данному вопросу.</a:t>
            </a:r>
            <a:r>
              <a:rPr lang="ru-RU" sz="16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6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1600" dirty="0" smtClean="0">
                <a:effectLst/>
                <a:latin typeface="Times New Roman" panose="02020603050405020304" pitchFamily="18" charset="0"/>
                <a:ea typeface="Calibri" panose="020F0502020204030204" pitchFamily="34" charset="0"/>
                <a:cs typeface="Times New Roman" panose="02020603050405020304" pitchFamily="18" charset="0"/>
              </a:rPr>
              <a:t>Художественно-эстетическое развитие Рисование: «Космическое пространство»</a:t>
            </a:r>
            <a:r>
              <a:rPr lang="ru-RU" sz="16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6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1600" dirty="0" smtClean="0">
                <a:effectLst/>
                <a:latin typeface="Times New Roman" panose="02020603050405020304" pitchFamily="18" charset="0"/>
                <a:ea typeface="Calibri" panose="020F0502020204030204" pitchFamily="34" charset="0"/>
                <a:cs typeface="Times New Roman" panose="02020603050405020304" pitchFamily="18" charset="0"/>
              </a:rPr>
              <a:t>Цель: развивать творческие способности, умение комбинировать в работе разные материалы, работать коллективно.  </a:t>
            </a:r>
            <a:r>
              <a:rPr lang="ru-RU" sz="16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6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1600" dirty="0" smtClean="0">
                <a:effectLst/>
                <a:latin typeface="Times New Roman" panose="02020603050405020304" pitchFamily="18" charset="0"/>
                <a:ea typeface="Calibri" panose="020F0502020204030204" pitchFamily="34" charset="0"/>
                <a:cs typeface="Times New Roman" panose="02020603050405020304" pitchFamily="18" charset="0"/>
              </a:rPr>
              <a:t>Вторая половина дня:</a:t>
            </a:r>
            <a:r>
              <a:rPr lang="ru-RU" sz="16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6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1600" dirty="0" smtClean="0">
                <a:effectLst/>
                <a:latin typeface="Times New Roman" panose="02020603050405020304" pitchFamily="18" charset="0"/>
                <a:ea typeface="Calibri" panose="020F0502020204030204" pitchFamily="34" charset="0"/>
                <a:cs typeface="Times New Roman" panose="02020603050405020304" pitchFamily="18" charset="0"/>
              </a:rPr>
              <a:t>Музыкальное воспитание.</a:t>
            </a:r>
            <a:r>
              <a:rPr lang="ru-RU" sz="16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6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1600" dirty="0" smtClean="0">
                <a:effectLst/>
                <a:latin typeface="Times New Roman" panose="02020603050405020304" pitchFamily="18" charset="0"/>
                <a:ea typeface="Calibri" panose="020F0502020204030204" pitchFamily="34" charset="0"/>
                <a:cs typeface="Times New Roman" panose="02020603050405020304" pitchFamily="18" charset="0"/>
              </a:rPr>
              <a:t>Прослушивание космической музыки, песен о космонавтах.</a:t>
            </a:r>
            <a:r>
              <a:rPr lang="ru-RU" sz="16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6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1600" dirty="0" smtClean="0">
                <a:effectLst/>
                <a:latin typeface="Times New Roman" panose="02020603050405020304" pitchFamily="18" charset="0"/>
                <a:ea typeface="Calibri" panose="020F0502020204030204" pitchFamily="34" charset="0"/>
                <a:cs typeface="Times New Roman" panose="02020603050405020304" pitchFamily="18" charset="0"/>
              </a:rPr>
              <a:t>Космическая разминка. </a:t>
            </a:r>
            <a:r>
              <a:rPr lang="ru-RU" sz="16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6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1600" dirty="0" smtClean="0">
                <a:effectLst/>
                <a:latin typeface="Times New Roman" panose="02020603050405020304" pitchFamily="18" charset="0"/>
                <a:ea typeface="Calibri" panose="020F0502020204030204" pitchFamily="34" charset="0"/>
                <a:cs typeface="Times New Roman" panose="02020603050405020304" pitchFamily="18" charset="0"/>
              </a:rPr>
              <a:t>Игра «Космонавты»</a:t>
            </a:r>
            <a:r>
              <a:rPr lang="ru-RU" sz="16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6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1600" dirty="0" smtClean="0">
                <a:effectLst/>
                <a:latin typeface="Times New Roman" panose="02020603050405020304" pitchFamily="18" charset="0"/>
                <a:ea typeface="Calibri" panose="020F0502020204030204" pitchFamily="34" charset="0"/>
                <a:cs typeface="Times New Roman" panose="02020603050405020304" pitchFamily="18" charset="0"/>
              </a:rPr>
              <a:t>Цель: развитие подражания движениям и речи взрослого, повторения звуков «У» и «Р»</a:t>
            </a:r>
            <a:r>
              <a:rPr lang="ru-RU" sz="16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6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1600" dirty="0" smtClean="0">
                <a:effectLst/>
                <a:latin typeface="Times New Roman" panose="02020603050405020304" pitchFamily="18" charset="0"/>
                <a:ea typeface="Calibri" panose="020F0502020204030204" pitchFamily="34" charset="0"/>
                <a:cs typeface="Times New Roman" panose="02020603050405020304" pitchFamily="18" charset="0"/>
              </a:rPr>
              <a:t>Ручной труд. Аппликация «Мы будущие космонавты»</a:t>
            </a:r>
            <a:r>
              <a:rPr lang="ru-RU" sz="16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6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1600" dirty="0" smtClean="0">
                <a:effectLst/>
                <a:latin typeface="Times New Roman" panose="02020603050405020304" pitchFamily="18" charset="0"/>
                <a:ea typeface="Calibri" panose="020F0502020204030204" pitchFamily="34" charset="0"/>
                <a:cs typeface="Times New Roman" panose="02020603050405020304" pitchFamily="18" charset="0"/>
              </a:rPr>
              <a:t>Цель: изучить названия составных частей ракеты, самостоятельно конструировать ракету их картона, соблюдать правила безопасной работы с колющими режущими предметами.</a:t>
            </a:r>
            <a:r>
              <a:rPr lang="ru-RU" sz="16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6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1600" dirty="0" smtClean="0">
                <a:effectLst/>
                <a:latin typeface="Times New Roman" panose="02020603050405020304" pitchFamily="18" charset="0"/>
                <a:ea typeface="Calibri" panose="020F0502020204030204" pitchFamily="34" charset="0"/>
                <a:cs typeface="Times New Roman" panose="02020603050405020304" pitchFamily="18" charset="0"/>
              </a:rPr>
              <a:t>Подвижная игра «Невесомость»</a:t>
            </a:r>
            <a:r>
              <a:rPr lang="ru-RU" sz="16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6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1600" dirty="0" smtClean="0">
                <a:effectLst/>
                <a:latin typeface="Times New Roman" panose="02020603050405020304" pitchFamily="18" charset="0"/>
                <a:ea typeface="Calibri" panose="020F0502020204030204" pitchFamily="34" charset="0"/>
                <a:cs typeface="Times New Roman" panose="02020603050405020304" pitchFamily="18" charset="0"/>
              </a:rPr>
              <a:t>Цель: развивать выносливость, ловкость, терпение.</a:t>
            </a:r>
            <a:r>
              <a:rPr lang="ru-RU" sz="16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6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1600" dirty="0" smtClean="0">
                <a:effectLst/>
                <a:latin typeface="Times New Roman" panose="02020603050405020304" pitchFamily="18" charset="0"/>
                <a:ea typeface="Calibri" panose="020F0502020204030204" pitchFamily="34" charset="0"/>
                <a:cs typeface="Times New Roman" panose="02020603050405020304" pitchFamily="18" charset="0"/>
              </a:rPr>
              <a:t>Оформление коллективного </a:t>
            </a:r>
            <a:r>
              <a:rPr lang="ru-RU" sz="1600" dirty="0" err="1" smtClean="0">
                <a:effectLst/>
                <a:latin typeface="Times New Roman" panose="02020603050405020304" pitchFamily="18" charset="0"/>
                <a:ea typeface="Calibri" panose="020F0502020204030204" pitchFamily="34" charset="0"/>
                <a:cs typeface="Times New Roman" panose="02020603050405020304" pitchFamily="18" charset="0"/>
              </a:rPr>
              <a:t>пано</a:t>
            </a:r>
            <a:r>
              <a:rPr lang="ru-RU" sz="1600" dirty="0" smtClean="0">
                <a:effectLst/>
                <a:latin typeface="Times New Roman" panose="02020603050405020304" pitchFamily="18" charset="0"/>
                <a:ea typeface="Calibri" panose="020F0502020204030204" pitchFamily="34" charset="0"/>
                <a:cs typeface="Times New Roman" panose="02020603050405020304" pitchFamily="18" charset="0"/>
              </a:rPr>
              <a:t> – «Мы будущие космонавты»</a:t>
            </a:r>
            <a:r>
              <a:rPr lang="ru-RU" sz="16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6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1600" dirty="0" smtClean="0">
                <a:effectLst/>
                <a:latin typeface="Times New Roman" panose="02020603050405020304" pitchFamily="18" charset="0"/>
                <a:ea typeface="Calibri" panose="020F0502020204030204" pitchFamily="34" charset="0"/>
                <a:cs typeface="Times New Roman" panose="02020603050405020304" pitchFamily="18" charset="0"/>
              </a:rPr>
              <a:t>Выставка «Юбилей Космосу» - совместно с родителями.</a:t>
            </a:r>
            <a:r>
              <a:rPr lang="ru-RU" sz="16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600" dirty="0" smtClean="0">
                <a:effectLst/>
                <a:latin typeface="Calibri" panose="020F0502020204030204" pitchFamily="34" charset="0"/>
                <a:ea typeface="Calibri" panose="020F0502020204030204" pitchFamily="34" charset="0"/>
                <a:cs typeface="Times New Roman" panose="02020603050405020304" pitchFamily="18" charset="0"/>
              </a:rPr>
            </a:br>
            <a:endParaRPr lang="ru-RU" sz="16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67029515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stretch>
            <a:fillRect/>
          </a:stretch>
        </p:blipFill>
        <p:spPr>
          <a:xfrm>
            <a:off x="0" y="0"/>
            <a:ext cx="12192000" cy="6858000"/>
          </a:xfrm>
          <a:prstGeom prst="rect">
            <a:avLst/>
          </a:prstGeom>
        </p:spPr>
      </p:pic>
      <p:sp>
        <p:nvSpPr>
          <p:cNvPr id="2" name="Заголовок 1"/>
          <p:cNvSpPr>
            <a:spLocks noGrp="1"/>
          </p:cNvSpPr>
          <p:nvPr>
            <p:ph type="title"/>
          </p:nvPr>
        </p:nvSpPr>
        <p:spPr>
          <a:xfrm>
            <a:off x="838200" y="-180108"/>
            <a:ext cx="10515600" cy="7412182"/>
          </a:xfrm>
        </p:spPr>
        <p:txBody>
          <a:bodyPr>
            <a:normAutofit/>
          </a:bodyPr>
          <a:lstStyle/>
          <a:p>
            <a:pPr>
              <a:lnSpc>
                <a:spcPct val="107000"/>
              </a:lnSpc>
              <a:spcAft>
                <a:spcPts val="800"/>
              </a:spcAft>
            </a:pPr>
            <a:r>
              <a:rPr lang="ru-RU" sz="1400" u="sng" dirty="0" smtClean="0">
                <a:effectLst/>
                <a:latin typeface="Times New Roman" panose="02020603050405020304" pitchFamily="18" charset="0"/>
                <a:ea typeface="Calibri" panose="020F0502020204030204" pitchFamily="34" charset="0"/>
                <a:cs typeface="Times New Roman" panose="02020603050405020304" pitchFamily="18" charset="0"/>
              </a:rPr>
              <a:t>Вторник :</a:t>
            </a:r>
            <a:r>
              <a:rPr lang="ru-RU" sz="14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4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1400" dirty="0" smtClean="0">
                <a:effectLst/>
                <a:latin typeface="Times New Roman" panose="02020603050405020304" pitchFamily="18" charset="0"/>
                <a:ea typeface="Calibri" panose="020F0502020204030204" pitchFamily="34" charset="0"/>
                <a:cs typeface="Times New Roman" panose="02020603050405020304" pitchFamily="18" charset="0"/>
              </a:rPr>
              <a:t>Утро:</a:t>
            </a:r>
            <a:r>
              <a:rPr lang="ru-RU" sz="14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4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1400" dirty="0" smtClean="0">
                <a:effectLst/>
                <a:latin typeface="Times New Roman" panose="02020603050405020304" pitchFamily="18" charset="0"/>
                <a:ea typeface="Calibri" panose="020F0502020204030204" pitchFamily="34" charset="0"/>
                <a:cs typeface="Times New Roman" panose="02020603050405020304" pitchFamily="18" charset="0"/>
              </a:rPr>
              <a:t>Индивидуальная работа: «Космические </a:t>
            </a:r>
            <a:r>
              <a:rPr lang="ru-RU" sz="1400" dirty="0" err="1" smtClean="0">
                <a:effectLst/>
                <a:latin typeface="Times New Roman" panose="02020603050405020304" pitchFamily="18" charset="0"/>
                <a:ea typeface="Calibri" panose="020F0502020204030204" pitchFamily="34" charset="0"/>
                <a:cs typeface="Times New Roman" panose="02020603050405020304" pitchFamily="18" charset="0"/>
              </a:rPr>
              <a:t>пазлы</a:t>
            </a:r>
            <a:r>
              <a:rPr lang="ru-RU" sz="1400" dirty="0" smtClean="0">
                <a:effectLst/>
                <a:latin typeface="Times New Roman" panose="02020603050405020304" pitchFamily="18" charset="0"/>
                <a:ea typeface="Calibri" panose="020F0502020204030204" pitchFamily="34" charset="0"/>
                <a:cs typeface="Times New Roman" panose="02020603050405020304" pitchFamily="18" charset="0"/>
              </a:rPr>
              <a:t>»</a:t>
            </a:r>
            <a:r>
              <a:rPr lang="ru-RU" sz="14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4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1400" dirty="0" smtClean="0">
                <a:effectLst/>
                <a:latin typeface="Times New Roman" panose="02020603050405020304" pitchFamily="18" charset="0"/>
                <a:ea typeface="Calibri" panose="020F0502020204030204" pitchFamily="34" charset="0"/>
                <a:cs typeface="Times New Roman" panose="02020603050405020304" pitchFamily="18" charset="0"/>
              </a:rPr>
              <a:t>Цель: развивать внимание, моторику рук.	</a:t>
            </a:r>
            <a:r>
              <a:rPr lang="ru-RU" sz="14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4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1400" dirty="0" smtClean="0">
                <a:effectLst/>
                <a:latin typeface="Times New Roman" panose="02020603050405020304" pitchFamily="18" charset="0"/>
                <a:ea typeface="Calibri" panose="020F0502020204030204" pitchFamily="34" charset="0"/>
                <a:cs typeface="Times New Roman" panose="02020603050405020304" pitchFamily="18" charset="0"/>
              </a:rPr>
              <a:t>Беседа о дне космонавтики который празднуется 12 апреля.</a:t>
            </a:r>
            <a:r>
              <a:rPr lang="ru-RU" sz="14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4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1400" dirty="0" smtClean="0">
                <a:effectLst/>
                <a:latin typeface="Times New Roman" panose="02020603050405020304" pitchFamily="18" charset="0"/>
                <a:ea typeface="Calibri" panose="020F0502020204030204" pitchFamily="34" charset="0"/>
                <a:cs typeface="Times New Roman" panose="02020603050405020304" pitchFamily="18" charset="0"/>
              </a:rPr>
              <a:t>Цель:</a:t>
            </a:r>
            <a:r>
              <a:rPr lang="ru-RU" sz="1400"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sz="1400" dirty="0" smtClean="0">
                <a:effectLst/>
                <a:latin typeface="Times New Roman" panose="02020603050405020304" pitchFamily="18" charset="0"/>
                <a:ea typeface="Calibri" panose="020F0502020204030204" pitchFamily="34" charset="0"/>
                <a:cs typeface="Times New Roman" panose="02020603050405020304" pitchFamily="18" charset="0"/>
              </a:rPr>
              <a:t>познакомить с биографией первого космонавта Ю. А. Гагарина; расширить представление о современных профессиях; рассказать о работе в космосе российских космонавтов в наши дни.</a:t>
            </a:r>
            <a:r>
              <a:rPr lang="ru-RU" sz="14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4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1400" dirty="0" smtClean="0">
                <a:effectLst/>
                <a:latin typeface="Times New Roman" panose="02020603050405020304" pitchFamily="18" charset="0"/>
                <a:ea typeface="Calibri" panose="020F0502020204030204" pitchFamily="34" charset="0"/>
                <a:cs typeface="Times New Roman" panose="02020603050405020304" pitchFamily="18" charset="0"/>
              </a:rPr>
              <a:t>ОД</a:t>
            </a:r>
            <a:r>
              <a:rPr lang="ru-RU" sz="14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4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1400" dirty="0" smtClean="0">
                <a:effectLst/>
                <a:latin typeface="Times New Roman" panose="02020603050405020304" pitchFamily="18" charset="0"/>
                <a:ea typeface="Calibri" panose="020F0502020204030204" pitchFamily="34" charset="0"/>
                <a:cs typeface="Times New Roman" panose="02020603050405020304" pitchFamily="18" charset="0"/>
              </a:rPr>
              <a:t>Математика «С математикой в космический полет»</a:t>
            </a:r>
            <a:r>
              <a:rPr lang="ru-RU" sz="14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4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1400" dirty="0" smtClean="0">
                <a:effectLst/>
                <a:latin typeface="Times New Roman" panose="02020603050405020304" pitchFamily="18" charset="0"/>
                <a:ea typeface="Calibri" panose="020F0502020204030204" pitchFamily="34" charset="0"/>
                <a:cs typeface="Times New Roman" panose="02020603050405020304" pitchFamily="18" charset="0"/>
              </a:rPr>
              <a:t>Цель: развивать познавательные способности, внимание, память, мышление.   </a:t>
            </a:r>
            <a:r>
              <a:rPr lang="ru-RU" sz="14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4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1400" dirty="0" smtClean="0">
                <a:effectLst/>
                <a:latin typeface="Times New Roman" panose="02020603050405020304" pitchFamily="18" charset="0"/>
                <a:ea typeface="Calibri" panose="020F0502020204030204" pitchFamily="34" charset="0"/>
                <a:cs typeface="Times New Roman" panose="02020603050405020304" pitchFamily="18" charset="0"/>
              </a:rPr>
              <a:t>Развитие речи – чтение художественной литературы «О чем рассказал телескоп» - рассматривание иллюстраций. Схемы солнечной системы.</a:t>
            </a:r>
            <a:r>
              <a:rPr lang="ru-RU" sz="14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4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1400" dirty="0" smtClean="0">
                <a:effectLst/>
                <a:latin typeface="Times New Roman" panose="02020603050405020304" pitchFamily="18" charset="0"/>
                <a:ea typeface="Calibri" panose="020F0502020204030204" pitchFamily="34" charset="0"/>
                <a:cs typeface="Times New Roman" panose="02020603050405020304" pitchFamily="18" charset="0"/>
              </a:rPr>
              <a:t>Цель: познакомить детей с телескопом, объяснить что такое телескоп и для чего он нужен, расширять представление о планетах солнечной системы.</a:t>
            </a:r>
            <a:r>
              <a:rPr lang="ru-RU" sz="14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4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1400" dirty="0" smtClean="0">
                <a:effectLst/>
                <a:latin typeface="Times New Roman" panose="02020603050405020304" pitchFamily="18" charset="0"/>
                <a:ea typeface="Calibri" panose="020F0502020204030204" pitchFamily="34" charset="0"/>
                <a:cs typeface="Times New Roman" panose="02020603050405020304" pitchFamily="18" charset="0"/>
              </a:rPr>
              <a:t>Игра «Солнце – чемпион»</a:t>
            </a:r>
            <a:r>
              <a:rPr lang="ru-RU" sz="14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4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1400" dirty="0" smtClean="0">
                <a:effectLst/>
                <a:latin typeface="Times New Roman" panose="02020603050405020304" pitchFamily="18" charset="0"/>
                <a:ea typeface="Calibri" panose="020F0502020204030204" pitchFamily="34" charset="0"/>
                <a:cs typeface="Times New Roman" panose="02020603050405020304" pitchFamily="18" charset="0"/>
              </a:rPr>
              <a:t>Физкультурное занятие.</a:t>
            </a:r>
            <a:r>
              <a:rPr lang="ru-RU" sz="14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4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1400" dirty="0" smtClean="0">
                <a:effectLst/>
                <a:latin typeface="Times New Roman" panose="02020603050405020304" pitchFamily="18" charset="0"/>
                <a:ea typeface="Calibri" panose="020F0502020204030204" pitchFamily="34" charset="0"/>
                <a:cs typeface="Times New Roman" panose="02020603050405020304" pitchFamily="18" charset="0"/>
              </a:rPr>
              <a:t>«Подготовка к полету», игра «Ракетодром»</a:t>
            </a:r>
            <a:r>
              <a:rPr lang="ru-RU" sz="14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4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1400" dirty="0" smtClean="0">
                <a:effectLst/>
                <a:latin typeface="Times New Roman" panose="02020603050405020304" pitchFamily="18" charset="0"/>
                <a:ea typeface="Calibri" panose="020F0502020204030204" pitchFamily="34" charset="0"/>
                <a:cs typeface="Times New Roman" panose="02020603050405020304" pitchFamily="18" charset="0"/>
              </a:rPr>
              <a:t>Цель: продолжать учить детей ходить и бегать вокруг обручей не наталкиваясь друг на друга произносить одновременно слова.</a:t>
            </a:r>
            <a:r>
              <a:rPr lang="ru-RU" sz="14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4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1400" dirty="0" smtClean="0">
                <a:effectLst/>
                <a:latin typeface="Times New Roman" panose="02020603050405020304" pitchFamily="18" charset="0"/>
                <a:ea typeface="Calibri" panose="020F0502020204030204" pitchFamily="34" charset="0"/>
                <a:cs typeface="Times New Roman" panose="02020603050405020304" pitchFamily="18" charset="0"/>
              </a:rPr>
              <a:t>Вторая половина дня.</a:t>
            </a:r>
            <a:r>
              <a:rPr lang="ru-RU" sz="14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4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1400" dirty="0" smtClean="0">
                <a:effectLst/>
                <a:latin typeface="Times New Roman" panose="02020603050405020304" pitchFamily="18" charset="0"/>
                <a:ea typeface="Calibri" panose="020F0502020204030204" pitchFamily="34" charset="0"/>
                <a:cs typeface="Times New Roman" panose="02020603050405020304" pitchFamily="18" charset="0"/>
              </a:rPr>
              <a:t>Кружек «Здоровячек»</a:t>
            </a:r>
            <a:r>
              <a:rPr lang="ru-RU" sz="14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4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1400" dirty="0" smtClean="0">
                <a:effectLst/>
                <a:latin typeface="Times New Roman" panose="02020603050405020304" pitchFamily="18" charset="0"/>
                <a:ea typeface="Calibri" panose="020F0502020204030204" pitchFamily="34" charset="0"/>
                <a:cs typeface="Times New Roman" panose="02020603050405020304" pitchFamily="18" charset="0"/>
              </a:rPr>
              <a:t>«Мы готовимся к полету» - формировать умение детей делиться на подгруппы в соответствии с сюжетом и по окончании заданного игрового действия снова объединяться в единый коллектив.</a:t>
            </a:r>
            <a:r>
              <a:rPr lang="ru-RU" sz="14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4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1400" dirty="0" smtClean="0">
                <a:effectLst/>
                <a:latin typeface="Times New Roman" panose="02020603050405020304" pitchFamily="18" charset="0"/>
                <a:ea typeface="Calibri" panose="020F0502020204030204" pitchFamily="34" charset="0"/>
                <a:cs typeface="Times New Roman" panose="02020603050405020304" pitchFamily="18" charset="0"/>
              </a:rPr>
              <a:t>Д/и «Восстанови порядок в солнечной </a:t>
            </a:r>
            <a:r>
              <a:rPr lang="ru-RU" sz="1400" dirty="0" err="1" smtClean="0">
                <a:effectLst/>
                <a:latin typeface="Times New Roman" panose="02020603050405020304" pitchFamily="18" charset="0"/>
                <a:ea typeface="Calibri" panose="020F0502020204030204" pitchFamily="34" charset="0"/>
                <a:cs typeface="Times New Roman" panose="02020603050405020304" pitchFamily="18" charset="0"/>
              </a:rPr>
              <a:t>систкме</a:t>
            </a:r>
            <a:r>
              <a:rPr lang="ru-RU" sz="1400" dirty="0" smtClean="0">
                <a:effectLst/>
                <a:latin typeface="Times New Roman" panose="02020603050405020304" pitchFamily="18" charset="0"/>
                <a:ea typeface="Calibri" panose="020F0502020204030204" pitchFamily="34" charset="0"/>
                <a:cs typeface="Times New Roman" panose="02020603050405020304" pitchFamily="18" charset="0"/>
              </a:rPr>
              <a:t>»</a:t>
            </a:r>
            <a:r>
              <a:rPr lang="ru-RU" sz="14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4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1400" dirty="0" smtClean="0">
                <a:effectLst/>
                <a:latin typeface="Times New Roman" panose="02020603050405020304" pitchFamily="18" charset="0"/>
                <a:ea typeface="Calibri" panose="020F0502020204030204" pitchFamily="34" charset="0"/>
                <a:cs typeface="Times New Roman" panose="02020603050405020304" pitchFamily="18" charset="0"/>
              </a:rPr>
              <a:t>Цель: Закрепить знания детей о расположении планет по порядку в солнечной системе, запоминая названия планет.</a:t>
            </a:r>
            <a:r>
              <a:rPr lang="ru-RU" sz="14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4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1400" dirty="0" smtClean="0">
                <a:effectLst/>
                <a:latin typeface="Times New Roman" panose="02020603050405020304" pitchFamily="18" charset="0"/>
                <a:ea typeface="Calibri" panose="020F0502020204030204" pitchFamily="34" charset="0"/>
                <a:cs typeface="Times New Roman" panose="02020603050405020304" pitchFamily="18" charset="0"/>
              </a:rPr>
              <a:t>Конструирование космических кораблей из геометрических фигур.</a:t>
            </a:r>
            <a:r>
              <a:rPr lang="ru-RU" sz="14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4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1400" dirty="0" smtClean="0">
                <a:effectLst/>
                <a:latin typeface="Times New Roman" panose="02020603050405020304" pitchFamily="18" charset="0"/>
                <a:ea typeface="Calibri" panose="020F0502020204030204" pitchFamily="34" charset="0"/>
                <a:cs typeface="Times New Roman" panose="02020603050405020304" pitchFamily="18" charset="0"/>
              </a:rPr>
              <a:t>Цель: развивать конструктивные способности, закрепить называние геометрических фигур.</a:t>
            </a:r>
            <a:r>
              <a:rPr lang="ru-RU" sz="10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000" dirty="0" smtClean="0">
                <a:effectLst/>
                <a:latin typeface="Calibri" panose="020F0502020204030204" pitchFamily="34" charset="0"/>
                <a:ea typeface="Calibri" panose="020F0502020204030204" pitchFamily="34" charset="0"/>
                <a:cs typeface="Times New Roman" panose="02020603050405020304" pitchFamily="18" charset="0"/>
              </a:rPr>
            </a:br>
            <a:endParaRPr lang="ru-RU" sz="11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277044489"/>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TotalTime>
  <Words>66</Words>
  <Application>Microsoft Office PowerPoint</Application>
  <PresentationFormat>Широкоэкранный</PresentationFormat>
  <Paragraphs>19</Paragraphs>
  <Slides>16</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16</vt:i4>
      </vt:variant>
    </vt:vector>
  </HeadingPairs>
  <TitlesOfParts>
    <vt:vector size="21" baseType="lpstr">
      <vt:lpstr>Arial</vt:lpstr>
      <vt:lpstr>Calibri</vt:lpstr>
      <vt:lpstr>Calibri Light</vt:lpstr>
      <vt:lpstr>Times New Roman</vt:lpstr>
      <vt:lpstr>Тема Office</vt:lpstr>
      <vt:lpstr>       Проект «Космос» Гр№8 «Родничок»</vt:lpstr>
      <vt:lpstr>Вид проекта: познавательно – творческий, практико-ориентированный,  групповой. Продолжительность проекта: краткосрочный (1 неделя) Сроки реализации:  Участники проекта:  воспитатели, дети,  родители, музыкальный работник, инструктор по физкультуре. </vt:lpstr>
      <vt:lpstr>Актуальность проекта: “Человечество не останется вечно на земле, но, в погоне за светом и пространством, сначала робко проникнет за пределы атмосферы, а затем завоюет себе все околосолнечное пространство” К. Циолковский  Несколько десятков лет назад мало кто из вчерашних мальчишек не хотел стать космонавтом. Эта мечта совсем не актуальна для современных детей. Между тем, космические пираты, звездные войны и другие инопланетные существа – герои их любимых мультфильмов. Вымышленные персонажи дезинформируют дошкольников, рассказывая о несуществующих планетах, и зачастую вызывают у них отрицательные эмоции, способствуют развитию страхов. Поэтому важно грамотно выстроить работу по формированию у детей представлений о космосе. </vt:lpstr>
      <vt:lpstr>Цель проекта: Углубление знаний о космосе. Задачи: Создать условия для формирования у детей представления о космосе, этапах его освоения; Закрепить уже имеющие знания о космосе, планетах, спутниках; Расширить знания детей о полете первого космонавта в космос; Развивать творческие способности детей, внимание, память; Развивать моторные функции ребенка, речь, речевой слух, воображение, наблюдательность; Воспитывать уважение к профессии космонавта, чувство патриотизма; Воспитывать желание быть сильным, смелым.    </vt:lpstr>
      <vt:lpstr>Предполагаемый результат:  Реализация проекта позволит сформировать у детей более точные представления об отечественной и мировой космонавтике. Дети узнают об ученых и исследователях в области космологии. Данный проект позволит развивать творческую активность детей и родителей, воспитывать патриотические чувства у ребенка, желание быть смелым, сильным и выносливым. Формы работы: - совместная деятельность взрослого и ребенка – организовать выставки совместных с ребенком поделок и рисунков о космосе; - работа с воспитателями и музыкальным и физкультурным руководителем – выбор музыкального сопровождения, игровой физической деятельности  в рамках проекта, помощь в реализации проекта; - самостоятельная деятельность детей; - чтение художественной литературы; - изобразительная деятельность; - трудовая деятельность.  </vt:lpstr>
      <vt:lpstr>Предварительная работа: - подбор иллюстративного материала по теме «Космос»; - знакомство с литературным произведением Н. Носова  «Незнайка на луне» - разучивание стихов о планетах «Марс», «Земля», «Юпитер», «Уран» - работа с родителями, изготовление поделок и рисунков, составление рассказов для детей.</vt:lpstr>
      <vt:lpstr>План реализации проекта. </vt:lpstr>
      <vt:lpstr>Понедельник – открытие проектной недели. Утро; Д/и «летает, плавает, ездит» Чтение стихотворения «Ракета» Т.Виеру Словесная игра «Добавь словечко» «Космическая» утренняя гимнастика ОД Беседа «Что такое космос» Цель: дать детям представление о планетах солнечной системы, солнце, звездах, первом полете в космос, выяснить знания детей по данному вопросу. Художественно-эстетическое развитие Рисование: «Космическое пространство» Цель: развивать творческие способности, умение комбинировать в работе разные материалы, работать коллективно.   Вторая половина дня: Музыкальное воспитание. Прослушивание космической музыки, песен о космонавтах. Космическая разминка.  Игра «Космонавты» Цель: развитие подражания движениям и речи взрослого, повторения звуков «У» и «Р» Ручной труд. Аппликация «Мы будущие космонавты» Цель: изучить названия составных частей ракеты, самостоятельно конструировать ракету их картона, соблюдать правила безопасной работы с колющими режущими предметами. Подвижная игра «Невесомость» Цель: развивать выносливость, ловкость, терпение. Оформление коллективного пано – «Мы будущие космонавты» Выставка «Юбилей Космосу» - совместно с родителями. </vt:lpstr>
      <vt:lpstr>Вторник : Утро: Индивидуальная работа: «Космические пазлы» Цель: развивать внимание, моторику рук.  Беседа о дне космонавтики который празднуется 12 апреля. Цель: познакомить с биографией первого космонавта Ю. А. Гагарина; расширить представление о современных профессиях; рассказать о работе в космосе российских космонавтов в наши дни. ОД Математика «С математикой в космический полет» Цель: развивать познавательные способности, внимание, память, мышление.    Развитие речи – чтение художественной литературы «О чем рассказал телескоп» - рассматривание иллюстраций. Схемы солнечной системы. Цель: познакомить детей с телескопом, объяснить что такое телескоп и для чего он нужен, расширять представление о планетах солнечной системы. Игра «Солнце – чемпион» Физкультурное занятие. «Подготовка к полету», игра «Ракетодром» Цель: продолжать учить детей ходить и бегать вокруг обручей не наталкиваясь друг на друга произносить одновременно слова. Вторая половина дня. Кружек «Здоровячек» «Мы готовимся к полету» - формировать умение детей делиться на подгруппы в соответствии с сюжетом и по окончании заданного игрового действия снова объединяться в единый коллектив. Д/и «Восстанови порядок в солнечной систкме» Цель: Закрепить знания детей о расположении планет по порядку в солнечной системе, запоминая названия планет. Конструирование космических кораблей из геометрических фигур. Цель: развивать конструктивные способности, закрепить называние геометрических фигур. </vt:lpstr>
      <vt:lpstr>Среда:  Утро Беседа «Что делает космонавт чтобы быть здоровым» Цель: формировать потребности заботиться о своем здоровье. Д/и «Для чего нужен в космосе….?» - соревнование на самый оригинальный вопрос и ответ, развитие чувства юмора, воображение. ОД Речевое развитие.  Беседа «Луна спутник Земли» Цель: расширить знания о лунной поверхности, атмосфере. Художественно-эстетическое развитие. Рисование «Земля - планета на которой мы живем» Цель: расширять кругозор, знания детей о планете земля; развивать цветовосприятие; поддерживать интерес к изобразительной деятельности. Вторая половина дня  Музыкальное развитие. Прослушивание космической музыки, песен о космонавтах. Учить песню о космосе. Просмотр и обсуждение мультипликационного фильма «В поисках третьей планеты» Цель: развивать фантазию, правильно выражать мысли. Работа в тетради «Робот в космосе» - продолжать учить детей ориентироваться в тетради в клетку. Совместная работа с родителями – «Мое созвездие» </vt:lpstr>
      <vt:lpstr>Четверг: Утро  Пальчиковая игра «Космос»  Цель: развивать речь и моторику рук. Чтение художественной литературы Н. Носова «Незнайка на луне» Цель: знакомить детей с литературой о космосе, воспитывать познавательную активность. ОД. Математика «Куда летят ракеты» Цель: упражнять в счете по порядку, развивать внимание, память.  «Созвездия» считаем колличество звезд в своем созвездии. Художественно-эстетическое развитие. Лепка  «Космонавт в скафандре» Цель: учить детей лепить космонавта, используя игрушку в качестве натуры; передавать форму частей игрушки: овальную (туловище), округлую (голова), цилиндрическую (ноги); передавать пропорциональное соотношение частей и детали ; учить объединять вылепленные части в одно целое, плотно соединять их путем примазывания одной части к другой. Физкультурное занятие. Подвижные игры:  «Ждут нас быстрые ракеты»                                                                                 «Космическая эстафета»                                                                                         «Ракетодром», «Невесомость»  Вторая половина дня Кружек «Здоровячек»     «Мы готовимся к полету» - продолжать формировать умение детей делиться на подгруппы в соответствии с сюжетом и по окончании заданного игрового действия снова объединяться в единый коллектив.        Ручной труд «Инопланетяне» - продолжаем дополнять коллективное пано «Мы будущие космонавты» Цель: развивать моторику рук, фантазию. «Строим инопланетянам космическую станцию» - упражнять детей в конструировании из строительного материала. Работа с родителями – составить устную сказку. Цель: развивать устную речь и воображение. </vt:lpstr>
      <vt:lpstr>Пятница:  Утро. ОД. Беседа «Космонавт почетная профессия» Цель: расширять представления о современных профессиях, рассказать о работе в космосе, российских космонавтах в наши дни. п/и «Солнце – чемпион»  Чтение стихотворений о планетах.    Итоговое развлечение «День космонавтики» совместно с музыкальным и физкультурным руководителями. Вторая половина дня Д/и «Найди лишнее» Цель: развивать память. Предложить детям рассказать свою сказку которую придумывали совместно с родителями. Цель: развивать устную речь и воображение. Труд «Космонавт всегда в порядке» Цель: приучать к труду по самообслуживанию, воспитывать любовь к порядку. </vt:lpstr>
      <vt:lpstr> Конечный результат:    1. Оформление коллективного панно «Мы будущие космонавты» (с использованием фотографий детей).    2. Выставка работ о космосе (совместная работа детей с родителями).             3. Повысился интерес детей к космическим планетам, их образованию и изучению. 4. У детей появилось желание стать настоящим космонавтом, сильным смелым, ловким.  5. Расширились представления о знании детей о планетах солнечной системе, об их значении. 6. В процессе проекта закрепили знания о планетах солнечной системы, о космонавтах, о профессиях космоса в наши дни.  7. У детей появилась ответственность за собственное здоровье, чувство коллективизма.</vt:lpstr>
      <vt:lpstr>Презентация PowerPoint</vt:lpstr>
      <vt:lpstr>Презентация PowerPoint</vt:lpstr>
      <vt:lpstr>Спасибо за внимание!</vt:lpstr>
    </vt:vector>
  </TitlesOfParts>
  <Company>SPecialiST RePack</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Проект «Космос» Гр№8 «Родничок»</dc:title>
  <dc:creator>User</dc:creator>
  <cp:lastModifiedBy>User</cp:lastModifiedBy>
  <cp:revision>5</cp:revision>
  <dcterms:created xsi:type="dcterms:W3CDTF">2019-05-21T08:47:42Z</dcterms:created>
  <dcterms:modified xsi:type="dcterms:W3CDTF">2019-05-21T09:43:22Z</dcterms:modified>
</cp:coreProperties>
</file>