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  <a:cs typeface="Arabic Typesetting" pitchFamily="66" charset="-78"/>
              </a:rPr>
              <a:t>Краткосрочный проект</a:t>
            </a:r>
            <a:br>
              <a:rPr lang="ru-RU" b="1" dirty="0" smtClean="0">
                <a:latin typeface="Monotype Corsiva" pitchFamily="66" charset="0"/>
                <a:cs typeface="Arabic Typesetting" pitchFamily="66" charset="-78"/>
              </a:rPr>
            </a:br>
            <a:r>
              <a:rPr lang="ru-RU" b="1" dirty="0" smtClean="0">
                <a:latin typeface="Monotype Corsiva" pitchFamily="66" charset="0"/>
                <a:cs typeface="Arabic Typesetting" pitchFamily="66" charset="-78"/>
              </a:rPr>
              <a:t>подготовительной к школе группы №8 «Родничок»</a:t>
            </a:r>
            <a:endParaRPr lang="ru-RU" b="1" dirty="0">
              <a:latin typeface="Monotype Corsiva" pitchFamily="66" charset="0"/>
              <a:cs typeface="Arabic Typesetting" pitchFamily="66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1"/>
                </a:solidFill>
                <a:latin typeface="Monotype Corsiva" pitchFamily="66" charset="0"/>
              </a:rPr>
              <a:t>«12 месяцев»</a:t>
            </a:r>
            <a:endParaRPr lang="ru-RU" sz="6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097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111111"/>
                </a:solidFill>
                <a:latin typeface="Monotype Corsiva" pitchFamily="66" charset="0"/>
              </a:rPr>
              <a:t>Цель проекта:</a:t>
            </a:r>
            <a:r>
              <a:rPr lang="ru-RU" dirty="0">
                <a:solidFill>
                  <a:srgbClr val="111111"/>
                </a:solidFill>
                <a:latin typeface="Monotype Corsiva" pitchFamily="66" charset="0"/>
              </a:rPr>
              <a:t> развитие художественно-творческих способностей дошкольников в театрализованной деятельности.</a:t>
            </a:r>
            <a:endParaRPr lang="ru-RU" b="1" dirty="0">
              <a:latin typeface="Monotype Corsiva" pitchFamily="66" charset="0"/>
              <a:cs typeface="Arabic Typesetting" pitchFamily="66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6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077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4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3960439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rgbClr val="111111"/>
                </a:solidFill>
                <a:latin typeface="Monotype Corsiva" pitchFamily="66" charset="0"/>
              </a:rPr>
              <a:t>Актуальность: </a:t>
            </a:r>
            <a:r>
              <a:rPr lang="ru-RU" sz="2000" dirty="0" smtClean="0">
                <a:solidFill>
                  <a:srgbClr val="111111"/>
                </a:solidFill>
                <a:latin typeface="Monotype Corsiva" pitchFamily="66" charset="0"/>
              </a:rPr>
              <a:t>Художественно-эстетическое воспитание занимает одно из ведущих мест воспитательного процесса дошкольного образовательного учреждения и является его приоритетным направлением. Для эстетического развития личности ребенка огромное значение имеет в содержании разнообразная художественная деятельность - изобразительная, музыкальная, художественно-речевая и др. Важной задачей художественно-эстетического воспитания является формирование у детей творческих способностей. Богатейшим полем для решения данной задачи является театрализованная деятельность.</a:t>
            </a:r>
            <a:br>
              <a:rPr lang="ru-RU" sz="20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111111"/>
                </a:solidFill>
                <a:latin typeface="Monotype Corsiva" pitchFamily="66" charset="0"/>
              </a:rPr>
              <a:t>         Игра – </a:t>
            </a:r>
            <a:r>
              <a:rPr lang="ru-RU" sz="2000" dirty="0" smtClean="0">
                <a:solidFill>
                  <a:srgbClr val="111111"/>
                </a:solidFill>
                <a:latin typeface="Monotype Corsiva" pitchFamily="66" charset="0"/>
              </a:rPr>
              <a:t>наиболее доступный ребенку и интересный для него способ переработки и выражения впечатлений, знаний и эмоций.</a:t>
            </a:r>
            <a:br>
              <a:rPr lang="ru-RU" sz="20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111111"/>
                </a:solidFill>
                <a:latin typeface="Monotype Corsiva" pitchFamily="66" charset="0"/>
              </a:rPr>
              <a:t>         Театрализация - </a:t>
            </a:r>
            <a:r>
              <a:rPr lang="ru-RU" sz="2000" dirty="0" smtClean="0">
                <a:solidFill>
                  <a:srgbClr val="111111"/>
                </a:solidFill>
                <a:latin typeface="Monotype Corsiva" pitchFamily="66" charset="0"/>
              </a:rPr>
              <a:t>это в первую очередь импровизация, оживление предметов и звуков.</a:t>
            </a:r>
            <a:br>
              <a:rPr lang="ru-RU" sz="20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111111"/>
                </a:solidFill>
                <a:latin typeface="Monotype Corsiva" pitchFamily="66" charset="0"/>
              </a:rPr>
              <a:t>         Театрализованная игра как один из ее видов является эффективным средством социализации дошкольника в процессе осмысления им нравственного подтекста литературного или фольклорного произведения.</a:t>
            </a:r>
            <a:br>
              <a:rPr lang="ru-RU" sz="2000" dirty="0" smtClean="0">
                <a:solidFill>
                  <a:srgbClr val="111111"/>
                </a:solidFill>
                <a:latin typeface="Monotype Corsiva" pitchFamily="66" charset="0"/>
              </a:rPr>
            </a:br>
            <a:endParaRPr lang="ru-RU" sz="2000" b="1" dirty="0">
              <a:latin typeface="Monotype Corsiva" pitchFamily="66" charset="0"/>
              <a:cs typeface="Arabic Typesetting" pitchFamily="66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6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060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4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3960439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latin typeface="Monotype Corsiva" pitchFamily="66" charset="0"/>
                <a:cs typeface="Arabic Typesetting" pitchFamily="66" charset="-78"/>
              </a:rPr>
              <a:t>Задачи:</a:t>
            </a:r>
            <a:br>
              <a:rPr lang="ru-RU" sz="2000" b="1" dirty="0">
                <a:latin typeface="Monotype Corsiva" pitchFamily="66" charset="0"/>
                <a:cs typeface="Arabic Typesetting" pitchFamily="66" charset="-78"/>
              </a:rPr>
            </a:br>
            <a:r>
              <a:rPr lang="ru-RU" sz="2000" b="1" dirty="0">
                <a:latin typeface="Monotype Corsiva" pitchFamily="66" charset="0"/>
                <a:cs typeface="Arabic Typesetting" pitchFamily="66" charset="-78"/>
              </a:rPr>
              <a:t/>
            </a:r>
            <a:br>
              <a:rPr lang="ru-RU" sz="2000" b="1" dirty="0">
                <a:latin typeface="Monotype Corsiva" pitchFamily="66" charset="0"/>
                <a:cs typeface="Arabic Typesetting" pitchFamily="66" charset="-78"/>
              </a:rPr>
            </a:br>
            <a:r>
              <a:rPr lang="ru-RU" sz="2000" b="1" dirty="0">
                <a:latin typeface="Monotype Corsiva" pitchFamily="66" charset="0"/>
                <a:cs typeface="Arabic Typesetting" pitchFamily="66" charset="-78"/>
              </a:rPr>
              <a:t>• совершенствовать артистические навыки детей в плане переживания и воплощения образа, а также их исполнительские умения;</a:t>
            </a:r>
            <a:br>
              <a:rPr lang="ru-RU" sz="2000" b="1" dirty="0">
                <a:latin typeface="Monotype Corsiva" pitchFamily="66" charset="0"/>
                <a:cs typeface="Arabic Typesetting" pitchFamily="66" charset="-78"/>
              </a:rPr>
            </a:br>
            <a:r>
              <a:rPr lang="ru-RU" sz="2000" b="1" dirty="0">
                <a:latin typeface="Monotype Corsiva" pitchFamily="66" charset="0"/>
                <a:cs typeface="Arabic Typesetting" pitchFamily="66" charset="-78"/>
              </a:rPr>
              <a:t/>
            </a:r>
            <a:br>
              <a:rPr lang="ru-RU" sz="2000" b="1" dirty="0">
                <a:latin typeface="Monotype Corsiva" pitchFamily="66" charset="0"/>
                <a:cs typeface="Arabic Typesetting" pitchFamily="66" charset="-78"/>
              </a:rPr>
            </a:br>
            <a:r>
              <a:rPr lang="ru-RU" sz="2000" b="1" dirty="0">
                <a:latin typeface="Monotype Corsiva" pitchFamily="66" charset="0"/>
                <a:cs typeface="Arabic Typesetting" pitchFamily="66" charset="-78"/>
              </a:rPr>
              <a:t>• приобщить детей к театральной культуре, обогатить их театральный опыт: знания детей о театре, его истории, устройстве, театральных профессиях, костюмах, атрибутах, театральной терминологии;</a:t>
            </a:r>
            <a:br>
              <a:rPr lang="ru-RU" sz="2000" b="1" dirty="0">
                <a:latin typeface="Monotype Corsiva" pitchFamily="66" charset="0"/>
                <a:cs typeface="Arabic Typesetting" pitchFamily="66" charset="-78"/>
              </a:rPr>
            </a:br>
            <a:r>
              <a:rPr lang="ru-RU" sz="2000" b="1" dirty="0">
                <a:latin typeface="Monotype Corsiva" pitchFamily="66" charset="0"/>
                <a:cs typeface="Arabic Typesetting" pitchFamily="66" charset="-78"/>
              </a:rPr>
              <a:t/>
            </a:r>
            <a:br>
              <a:rPr lang="ru-RU" sz="2000" b="1" dirty="0">
                <a:latin typeface="Monotype Corsiva" pitchFamily="66" charset="0"/>
                <a:cs typeface="Arabic Typesetting" pitchFamily="66" charset="-78"/>
              </a:rPr>
            </a:br>
            <a:r>
              <a:rPr lang="ru-RU" sz="2000" b="1" dirty="0">
                <a:latin typeface="Monotype Corsiva" pitchFamily="66" charset="0"/>
                <a:cs typeface="Arabic Typesetting" pitchFamily="66" charset="-78"/>
              </a:rPr>
              <a:t>• приобщить родителей к реализации проекта;</a:t>
            </a:r>
            <a:br>
              <a:rPr lang="ru-RU" sz="2000" b="1" dirty="0">
                <a:latin typeface="Monotype Corsiva" pitchFamily="66" charset="0"/>
                <a:cs typeface="Arabic Typesetting" pitchFamily="66" charset="-78"/>
              </a:rPr>
            </a:br>
            <a:r>
              <a:rPr lang="ru-RU" sz="2000" b="1" dirty="0">
                <a:latin typeface="Monotype Corsiva" pitchFamily="66" charset="0"/>
                <a:cs typeface="Arabic Typesetting" pitchFamily="66" charset="-78"/>
              </a:rPr>
              <a:t/>
            </a:r>
            <a:br>
              <a:rPr lang="ru-RU" sz="2000" b="1" dirty="0">
                <a:latin typeface="Monotype Corsiva" pitchFamily="66" charset="0"/>
                <a:cs typeface="Arabic Typesetting" pitchFamily="66" charset="-78"/>
              </a:rPr>
            </a:br>
            <a:r>
              <a:rPr lang="ru-RU" sz="2000" b="1" dirty="0">
                <a:latin typeface="Monotype Corsiva" pitchFamily="66" charset="0"/>
                <a:cs typeface="Arabic Typesetting" pitchFamily="66" charset="-78"/>
              </a:rPr>
              <a:t>• организация выступления детей подготовительной группы перед детьми других групп и родителями.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6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233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4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3960439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Этапы реализации проекта.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b="1" dirty="0">
                <a:solidFill>
                  <a:srgbClr val="111111"/>
                </a:solidFill>
                <a:latin typeface="Monotype Corsiva" pitchFamily="66" charset="0"/>
              </a:rPr>
              <a:t>1 этап: </a:t>
            </a:r>
            <a:r>
              <a:rPr lang="ru-RU" sz="2000" b="1" dirty="0" smtClean="0">
                <a:solidFill>
                  <a:srgbClr val="111111"/>
                </a:solidFill>
                <a:latin typeface="Monotype Corsiva" pitchFamily="66" charset="0"/>
              </a:rPr>
              <a:t>Подготовительный</a:t>
            </a:r>
            <a:r>
              <a:rPr lang="ru-RU" sz="2000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0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i="1" dirty="0" smtClean="0">
                <a:solidFill>
                  <a:srgbClr val="111111"/>
                </a:solidFill>
                <a:latin typeface="Monotype Corsiva" pitchFamily="66" charset="0"/>
              </a:rPr>
              <a:t>Задачи:</a:t>
            </a: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- Анализ имеющегося материала,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- Создать интерес у участников проекта,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- Сбор и анализ информации для реализации проекта.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i="1" dirty="0">
                <a:solidFill>
                  <a:srgbClr val="111111"/>
                </a:solidFill>
                <a:latin typeface="Monotype Corsiva" pitchFamily="66" charset="0"/>
              </a:rPr>
              <a:t>Мероприятия:</a:t>
            </a: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-Пересмотр литературы, аудио материала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-Составление списка необходимого материала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-Составление плана мероприятий по реализации проекта совместно с детьми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-Информирование родителей о проекте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-Сбор атрибутов для театрализованных игр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-Подбор дидактических игр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-Подбор материала для презентации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i="1" dirty="0">
                <a:solidFill>
                  <a:srgbClr val="111111"/>
                </a:solidFill>
                <a:latin typeface="Monotype Corsiva" pitchFamily="66" charset="0"/>
              </a:rPr>
              <a:t>Ожидаемый результат:</a:t>
            </a: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-Список необходимого методического материала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-Заинтересованность детей и родителей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  <a:t>-Список имеющихся и недостающих материалов, атрибутов.</a:t>
            </a:r>
            <a:br>
              <a:rPr lang="ru-RU" sz="2000" dirty="0">
                <a:solidFill>
                  <a:srgbClr val="111111"/>
                </a:solidFill>
                <a:latin typeface="Monotype Corsiva" pitchFamily="66" charset="0"/>
              </a:rPr>
            </a:br>
            <a:endParaRPr lang="ru-RU" sz="2000" b="1" dirty="0">
              <a:latin typeface="Monotype Corsiva" pitchFamily="66" charset="0"/>
              <a:cs typeface="Arabic Typesetting" pitchFamily="66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6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931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4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3960439"/>
          </a:xfrm>
        </p:spPr>
        <p:txBody>
          <a:bodyPr>
            <a:noAutofit/>
          </a:bodyPr>
          <a:lstStyle/>
          <a:p>
            <a:pPr algn="l"/>
            <a:r>
              <a:rPr lang="ru-RU" sz="1400" b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400" b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400" b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400" b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b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b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b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b="1" dirty="0" smtClean="0">
                <a:solidFill>
                  <a:srgbClr val="111111"/>
                </a:solidFill>
                <a:latin typeface="Monotype Corsiva" pitchFamily="66" charset="0"/>
              </a:rPr>
              <a:t>2этап</a:t>
            </a:r>
            <a:r>
              <a:rPr lang="ru-RU" sz="1600" b="1" dirty="0">
                <a:solidFill>
                  <a:srgbClr val="111111"/>
                </a:solidFill>
                <a:latin typeface="Monotype Corsiva" pitchFamily="66" charset="0"/>
              </a:rPr>
              <a:t>: </a:t>
            </a:r>
            <a:r>
              <a:rPr lang="ru-RU" sz="1600" b="1" dirty="0" smtClean="0">
                <a:solidFill>
                  <a:srgbClr val="111111"/>
                </a:solidFill>
                <a:latin typeface="Monotype Corsiva" pitchFamily="66" charset="0"/>
              </a:rPr>
              <a:t>Основной</a:t>
            </a: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 Создать условия для реализации проекта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 Обогатить среду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 Обогатить знания детей о театре,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 Совершенствовать исполнительские умения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 Включение родителей в педагогический процесс.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i="1" dirty="0">
                <a:solidFill>
                  <a:srgbClr val="111111"/>
                </a:solidFill>
                <a:latin typeface="Monotype Corsiva" pitchFamily="66" charset="0"/>
              </a:rPr>
              <a:t>Мероприятия:</a:t>
            </a: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-Подбор аудио-, видеоматериала согласно списку;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-Подбор </a:t>
            </a:r>
            <a:r>
              <a:rPr lang="ru-RU" sz="1600" dirty="0" smtClean="0">
                <a:solidFill>
                  <a:srgbClr val="111111"/>
                </a:solidFill>
                <a:latin typeface="Monotype Corsiva" pitchFamily="66" charset="0"/>
              </a:rPr>
              <a:t>сказки </a:t>
            </a: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для драматизации, театрализованных игр;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-Создание презентации о театрах.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-Книги – сказки для драматизации,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-Коллекция аудио материала,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-Игрушки и атрибуты для театрализованных игр.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-Беседы,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-Просмотр видео материала,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-Чтение художественной литературы (сказок,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-Заучивание стихов,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-Слушание музыкальных произведений,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-Отгадывание загадок о героях сказок,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-Показ сказки </a:t>
            </a:r>
            <a:r>
              <a:rPr lang="ru-RU" sz="1600" dirty="0" smtClean="0">
                <a:solidFill>
                  <a:srgbClr val="111111"/>
                </a:solidFill>
                <a:latin typeface="Monotype Corsiva" pitchFamily="66" charset="0"/>
              </a:rPr>
              <a:t>«12 месяцев» </a:t>
            </a: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для детей из других групп и родителей.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-Привлечь родителей к сбору атрибутов, костюмов для представления сказки </a:t>
            </a:r>
            <a:r>
              <a:rPr lang="ru-RU" sz="1600" dirty="0" smtClean="0">
                <a:solidFill>
                  <a:srgbClr val="111111"/>
                </a:solidFill>
                <a:latin typeface="Monotype Corsiva" pitchFamily="66" charset="0"/>
              </a:rPr>
              <a:t>«12 месяцев».</a:t>
            </a: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i="1" dirty="0">
                <a:solidFill>
                  <a:srgbClr val="111111"/>
                </a:solidFill>
                <a:latin typeface="Monotype Corsiva" pitchFamily="66" charset="0"/>
              </a:rPr>
              <a:t>Ожидаемый результат:</a:t>
            </a: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 Подобраны сказки и иллюстрации к ним; аудио-, </a:t>
            </a:r>
            <a:r>
              <a:rPr lang="ru-RU" sz="1600" dirty="0" err="1">
                <a:solidFill>
                  <a:srgbClr val="111111"/>
                </a:solidFill>
                <a:latin typeface="Monotype Corsiva" pitchFamily="66" charset="0"/>
              </a:rPr>
              <a:t>видеоматериалы;игры</a:t>
            </a: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 – драматизации;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 Создана презентация.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 Обогащённая среда</a:t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>- Активное участие родителей в реализации проекта.</a:t>
            </a:r>
            <a:r>
              <a:rPr lang="ru-RU" sz="1600" dirty="0">
                <a:solidFill>
                  <a:srgbClr val="111111"/>
                </a:solidFill>
                <a:latin typeface="Arial"/>
              </a:rPr>
              <a:t/>
            </a:r>
            <a:br>
              <a:rPr lang="ru-RU" sz="1600" dirty="0">
                <a:solidFill>
                  <a:srgbClr val="111111"/>
                </a:solidFill>
                <a:latin typeface="Arial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endParaRPr lang="ru-RU" sz="1600" b="1" dirty="0">
              <a:latin typeface="Monotype Corsiva" pitchFamily="66" charset="0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5833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4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3960439"/>
          </a:xfrm>
        </p:spPr>
        <p:txBody>
          <a:bodyPr>
            <a:noAutofit/>
          </a:bodyPr>
          <a:lstStyle/>
          <a:p>
            <a:pPr algn="l"/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b="1" i="1" dirty="0" smtClean="0">
                <a:solidFill>
                  <a:srgbClr val="111111"/>
                </a:solidFill>
                <a:latin typeface="Monotype Corsiva" pitchFamily="66" charset="0"/>
              </a:rPr>
              <a:t>3 этап. Заключительный</a:t>
            </a: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>Задача:</a:t>
            </a:r>
            <a: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  <a:t> </a:t>
            </a:r>
            <a:b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  <a:t>Анализ и подведение итогов по проекту.</a:t>
            </a:r>
            <a:b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>Мероприятия: </a:t>
            </a:r>
            <a: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  <a:t>Анализ работы по проекту,</a:t>
            </a:r>
            <a:b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  <a:t>-Фото и видео отчёт о проекте в родительском уголке .</a:t>
            </a:r>
            <a:b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>Ожидаемый результат:</a:t>
            </a:r>
            <a: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  <a:t>Постановка спектакля «12 месяцев»</a:t>
            </a:r>
            <a:b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111111"/>
                </a:solidFill>
                <a:latin typeface="Monotype Corsiva" pitchFamily="66" charset="0"/>
              </a:rPr>
              <a:t>Ожидаемый результат проекта:</a:t>
            </a:r>
            <a: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  <a:t>• картотека аудио, видеоматериалов, презентаций.</a:t>
            </a:r>
            <a:b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  <a:t>• Развитие интереса к художественной литературе и драматизации произведений.</a:t>
            </a:r>
            <a:b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  <a:t>• Расширение словарного запаса, развитие связной речи.</a:t>
            </a:r>
            <a:b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  <a:t>• Активизация творческих способностей детей.</a:t>
            </a:r>
            <a:b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111111"/>
                </a:solidFill>
                <a:latin typeface="Monotype Corsiva" pitchFamily="66" charset="0"/>
              </a:rPr>
              <a:t>• Активное участие родителей в жизни группы.</a:t>
            </a:r>
            <a:r>
              <a:rPr lang="ru-RU" sz="1400" dirty="0">
                <a:solidFill>
                  <a:srgbClr val="111111"/>
                </a:solidFill>
                <a:latin typeface="Arial"/>
              </a:rPr>
              <a:t/>
            </a:r>
            <a:br>
              <a:rPr lang="ru-RU" sz="1400" dirty="0">
                <a:solidFill>
                  <a:srgbClr val="111111"/>
                </a:solidFill>
                <a:latin typeface="Arial"/>
              </a:rPr>
            </a:br>
            <a:r>
              <a:rPr lang="ru-RU" sz="1400" b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400" b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400" b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400" b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b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b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b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Arial"/>
              </a:rPr>
              <a:t/>
            </a:r>
            <a:br>
              <a:rPr lang="ru-RU" sz="1600" dirty="0">
                <a:solidFill>
                  <a:srgbClr val="111111"/>
                </a:solidFill>
                <a:latin typeface="Arial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endParaRPr lang="ru-RU" sz="1600" b="1" dirty="0">
              <a:latin typeface="Monotype Corsiva" pitchFamily="66" charset="0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4207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4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3960439"/>
          </a:xfrm>
        </p:spPr>
        <p:txBody>
          <a:bodyPr>
            <a:noAutofit/>
          </a:bodyPr>
          <a:lstStyle/>
          <a:p>
            <a:pPr algn="l"/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111111"/>
                </a:solidFill>
                <a:latin typeface="Monotype Corsiva" pitchFamily="66" charset="0"/>
              </a:rPr>
              <a:t>Результат </a:t>
            </a:r>
            <a:r>
              <a:rPr lang="ru-RU" sz="3200" b="1" dirty="0">
                <a:solidFill>
                  <a:srgbClr val="111111"/>
                </a:solidFill>
                <a:latin typeface="Monotype Corsiva" pitchFamily="66" charset="0"/>
              </a:rPr>
              <a:t>работы проекта:</a:t>
            </a:r>
            <a:r>
              <a:rPr lang="ru-RU" sz="32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32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3200" dirty="0">
                <a:solidFill>
                  <a:srgbClr val="111111"/>
                </a:solidFill>
                <a:latin typeface="Monotype Corsiva" pitchFamily="66" charset="0"/>
              </a:rPr>
              <a:t>1. театрализованное представление </a:t>
            </a:r>
            <a:r>
              <a:rPr lang="ru-RU" sz="3200" dirty="0" smtClean="0">
                <a:solidFill>
                  <a:srgbClr val="111111"/>
                </a:solidFill>
                <a:latin typeface="Monotype Corsiva" pitchFamily="66" charset="0"/>
              </a:rPr>
              <a:t>«12 месяцев»;</a:t>
            </a:r>
            <a:r>
              <a:rPr lang="ru-RU" sz="32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32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3200" dirty="0">
                <a:solidFill>
                  <a:srgbClr val="111111"/>
                </a:solidFill>
                <a:latin typeface="Monotype Corsiva" pitchFamily="66" charset="0"/>
              </a:rPr>
              <a:t>2. дети овладели навыками публичных выступлений, умеют согласовывать между собой действия и ролевые диалоги в ходе спектакля;</a:t>
            </a:r>
            <a:br>
              <a:rPr lang="ru-RU" sz="32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3200" dirty="0">
                <a:solidFill>
                  <a:srgbClr val="111111"/>
                </a:solidFill>
                <a:latin typeface="Monotype Corsiva" pitchFamily="66" charset="0"/>
              </a:rPr>
              <a:t>3. родители и педагоги стали сотрудниками в развитии детских творческих способностей.</a:t>
            </a:r>
            <a:br>
              <a:rPr lang="ru-RU" sz="32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400" b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400" b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b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b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b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Arial"/>
              </a:rPr>
              <a:t/>
            </a:r>
            <a:br>
              <a:rPr lang="ru-RU" sz="1600" dirty="0">
                <a:solidFill>
                  <a:srgbClr val="111111"/>
                </a:solidFill>
                <a:latin typeface="Arial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endParaRPr lang="ru-RU" sz="1600" b="1" dirty="0">
              <a:latin typeface="Monotype Corsiva" pitchFamily="66" charset="0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0753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4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3960439"/>
          </a:xfrm>
        </p:spPr>
        <p:txBody>
          <a:bodyPr>
            <a:noAutofit/>
          </a:bodyPr>
          <a:lstStyle/>
          <a:p>
            <a:pPr algn="l"/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32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3200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2400" i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400" b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400" b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b="1" dirty="0" smtClean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b="1" dirty="0" smtClean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b="1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b="1" dirty="0">
                <a:solidFill>
                  <a:srgbClr val="111111"/>
                </a:solidFill>
                <a:latin typeface="Monotype Corsiva" pitchFamily="66" charset="0"/>
              </a:rPr>
            </a:br>
            <a:r>
              <a:rPr lang="ru-RU" sz="1600" dirty="0">
                <a:solidFill>
                  <a:srgbClr val="111111"/>
                </a:solidFill>
                <a:latin typeface="Arial"/>
              </a:rPr>
              <a:t/>
            </a:r>
            <a:br>
              <a:rPr lang="ru-RU" sz="1600" dirty="0">
                <a:solidFill>
                  <a:srgbClr val="111111"/>
                </a:solidFill>
                <a:latin typeface="Arial"/>
              </a:rPr>
            </a:br>
            <a: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  <a:t/>
            </a:r>
            <a:br>
              <a:rPr lang="ru-RU" sz="1600" dirty="0">
                <a:solidFill>
                  <a:srgbClr val="111111"/>
                </a:solidFill>
                <a:latin typeface="Monotype Corsiva" pitchFamily="66" charset="0"/>
              </a:rPr>
            </a:br>
            <a:endParaRPr lang="ru-RU" sz="1600" b="1" dirty="0">
              <a:latin typeface="Monotype Corsiva" pitchFamily="66" charset="0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36091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17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Краткосрочный проект подготовительной к школе группы №8 «Родничок»</vt:lpstr>
      <vt:lpstr>Цель проекта: развитие художественно-творческих способностей дошкольников в театрализованной деятельности.</vt:lpstr>
      <vt:lpstr>Актуальность: Художественно-эстетическое воспитание занимает одно из ведущих мест воспитательного процесса дошкольного образовательного учреждения и является его приоритетным направлением. Для эстетического развития личности ребенка огромное значение имеет в содержании разнообразная художественная деятельность - изобразительная, музыкальная, художественно-речевая и др. Важной задачей художественно-эстетического воспитания является формирование у детей творческих способностей. Богатейшим полем для решения данной задачи является театрализованная деятельность.          Игра – наиболее доступный ребенку и интересный для него способ переработки и выражения впечатлений, знаний и эмоций.          Театрализация - это в первую очередь импровизация, оживление предметов и звуков.          Театрализованная игра как один из ее видов является эффективным средством социализации дошкольника в процессе осмысления им нравственного подтекста литературного или фольклорного произведения. </vt:lpstr>
      <vt:lpstr>Задачи:  • совершенствовать артистические навыки детей в плане переживания и воплощения образа, а также их исполнительские умения;  • приобщить детей к театральной культуре, обогатить их театральный опыт: знания детей о театре, его истории, устройстве, театральных профессиях, костюмах, атрибутах, театральной терминологии;  • приобщить родителей к реализации проекта;  • организация выступления детей подготовительной группы перед детьми других групп и родителями.</vt:lpstr>
      <vt:lpstr>Этапы реализации проекта. 1 этап: Подготовительный Задачи: - Анализ имеющегося материала, - Создать интерес у участников проекта, - Сбор и анализ информации для реализации проекта. Мероприятия: -Пересмотр литературы, аудио материала -Составление списка необходимого материала -Составление плана мероприятий по реализации проекта совместно с детьми -Информирование родителей о проекте -Сбор атрибутов для театрализованных игр -Подбор дидактических игр -Подбор материала для презентации Ожидаемый результат: -Список необходимого методического материала -Заинтересованность детей и родителей -Список имеющихся и недостающих материалов, атрибутов. </vt:lpstr>
      <vt:lpstr>    2этап: Основной - Создать условия для реализации проекта - Обогатить среду - Обогатить знания детей о театре, - Совершенствовать исполнительские умения - Включение родителей в педагогический процесс. Мероприятия: -Подбор аудио-, видеоматериала согласно списку; -Подбор сказки для драматизации, театрализованных игр; -Создание презентации о театрах. -Книги – сказки для драматизации, -Коллекция аудио материала, -Игрушки и атрибуты для театрализованных игр. -Беседы, -Просмотр видео материала, -Чтение художественной литературы (сказок, -Заучивание стихов, -Слушание музыкальных произведений, -Отгадывание загадок о героях сказок, -Показ сказки «12 месяцев» для детей из других групп и родителей. -Привлечь родителей к сбору атрибутов, костюмов для представления сказки «12 месяцев». Ожидаемый результат: - Подобраны сказки и иллюстрации к ним; аудио-, видеоматериалы;игры – драматизации; - Создана презентация. - Обогащённая среда - Активное участие родителей в реализации проекта.  </vt:lpstr>
      <vt:lpstr>     3 этап. Заключительный Задача:  Анализ и подведение итогов по проекту. Мероприятия: Анализ работы по проекту, -Фото и видео отчёт о проекте в родительском уголке . Ожидаемый результат: Постановка спектакля «12 месяцев» Ожидаемый результат проекта: • картотека аудио, видеоматериалов, презентаций. • Развитие интереса к художественной литературе и драматизации произведений. • Расширение словарного запаса, развитие связной речи. • Активизация творческих способностей детей. • Активное участие родителей в жизни группы.       </vt:lpstr>
      <vt:lpstr>        Результат работы проекта: 1. театрализованное представление «12 месяцев»; 2. дети овладели навыками публичных выступлений, умеют согласовывать между собой действия и ролевые диалоги в ходе спектакля; 3. родители и педагоги стали сотрудниками в развитии детских творческих способностей.           </vt:lpstr>
      <vt:lpstr>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Краткосрочный проект подготовительной к школе группы №8 «Родничок»</dc:title>
  <dc:creator>User</dc:creator>
  <cp:lastModifiedBy>User</cp:lastModifiedBy>
  <cp:revision>4</cp:revision>
  <dcterms:created xsi:type="dcterms:W3CDTF">2019-11-29T04:07:59Z</dcterms:created>
  <dcterms:modified xsi:type="dcterms:W3CDTF">2019-11-29T04:51:22Z</dcterms:modified>
</cp:coreProperties>
</file>