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48C0859-DA5B-4DFC-9E54-2461B4F56C9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28B7696-7B40-47E9-81DB-3E04F2176B8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8244916" cy="576064"/>
          </a:xfrm>
        </p:spPr>
        <p:txBody>
          <a:bodyPr>
            <a:noAutofit/>
          </a:bodyPr>
          <a:lstStyle/>
          <a:p>
            <a:r>
              <a:rPr lang="ru-RU" sz="1000" dirty="0">
                <a:solidFill>
                  <a:schemeClr val="tx1"/>
                </a:solidFill>
              </a:rPr>
              <a:t/>
            </a:r>
            <a:br>
              <a:rPr lang="ru-RU" sz="1000" dirty="0">
                <a:solidFill>
                  <a:schemeClr val="tx1"/>
                </a:solidFill>
              </a:rPr>
            </a:br>
            <a:endParaRPr lang="ru-RU" sz="1000" dirty="0"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16632"/>
            <a:ext cx="5938837" cy="946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82" y="1340768"/>
            <a:ext cx="81026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76056" y="3257979"/>
            <a:ext cx="406794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200" b="1" dirty="0"/>
              <a:t>Авторы работы: </a:t>
            </a:r>
          </a:p>
          <a:p>
            <a:r>
              <a:rPr lang="ru-RU" sz="1200" b="1" dirty="0"/>
              <a:t>Жданова Евгения, студентка 1 курса  ГАУ КО ПОО КСТ</a:t>
            </a:r>
          </a:p>
          <a:p>
            <a:r>
              <a:rPr lang="ru-RU" sz="1200" b="1" dirty="0" err="1"/>
              <a:t>Пужаева</a:t>
            </a:r>
            <a:r>
              <a:rPr lang="ru-RU" sz="1200" b="1" dirty="0"/>
              <a:t> Александра, студентка 2 курса  ГАУ КО ПОО КСТ </a:t>
            </a:r>
          </a:p>
          <a:p>
            <a:r>
              <a:rPr lang="ru-RU" sz="1200" b="1" dirty="0"/>
              <a:t>         </a:t>
            </a:r>
          </a:p>
          <a:p>
            <a:r>
              <a:rPr lang="ru-RU" sz="1200" b="1" dirty="0"/>
              <a:t>                                                                                                                                                                     </a:t>
            </a:r>
            <a:r>
              <a:rPr lang="ru-RU" sz="1200" b="1" dirty="0" smtClean="0"/>
              <a:t>Руководители </a:t>
            </a:r>
            <a:r>
              <a:rPr lang="ru-RU" sz="1200" b="1" dirty="0"/>
              <a:t>работы:                                                             </a:t>
            </a:r>
          </a:p>
          <a:p>
            <a:r>
              <a:rPr lang="ru-RU" sz="1200" b="1" dirty="0"/>
              <a:t>                                                                                                                                                                                      Оранская М.Н., мастер п/о ГАУ КО ПОО КСТ </a:t>
            </a:r>
            <a:endParaRPr lang="ru-RU" sz="1200" b="1" dirty="0" smtClean="0"/>
          </a:p>
          <a:p>
            <a:endParaRPr lang="ru-RU" sz="1200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7" y="6550204"/>
            <a:ext cx="159702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24944"/>
            <a:ext cx="4824536" cy="350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59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387424"/>
            <a:ext cx="8591550" cy="1066800"/>
          </a:xfrm>
        </p:spPr>
        <p:txBody>
          <a:bodyPr/>
          <a:lstStyle/>
          <a:p>
            <a:r>
              <a:rPr lang="ru-RU" dirty="0" smtClean="0"/>
              <a:t>Бук</a:t>
            </a:r>
            <a:r>
              <a:rPr lang="en-US" dirty="0" smtClean="0"/>
              <a:t>,</a:t>
            </a:r>
            <a:r>
              <a:rPr lang="ru-RU" dirty="0" smtClean="0"/>
              <a:t> сосна: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4704"/>
            <a:ext cx="5184576" cy="259228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717032"/>
            <a:ext cx="5376169" cy="280391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535" y="3365057"/>
            <a:ext cx="5746843" cy="44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1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-171400"/>
            <a:ext cx="8591550" cy="1066801"/>
          </a:xfrm>
        </p:spPr>
        <p:txBody>
          <a:bodyPr/>
          <a:lstStyle/>
          <a:p>
            <a:r>
              <a:rPr lang="ru-RU" dirty="0" smtClean="0"/>
              <a:t>Освещение: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595360" cy="2376264"/>
          </a:xfrm>
        </p:spPr>
        <p:txBody>
          <a:bodyPr>
            <a:normAutofit fontScale="92500" lnSpcReduction="20000"/>
          </a:bodyPr>
          <a:lstStyle/>
          <a:p>
            <a:pPr marL="170752" lvl="1" indent="0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Общее – равномерно наполняет всё пространство светом (люстра в центре потолка).</a:t>
            </a:r>
          </a:p>
          <a:p>
            <a:pPr marL="170752" lvl="1" indent="0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Местное – освещает одну функциональную зону или рабочую плоскость (торшер, бра, настольная лампа).</a:t>
            </a:r>
          </a:p>
          <a:p>
            <a:pPr marL="170752" lvl="1" indent="0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Комбинированное – сочетание общего и местного освещения отдельных зон.</a:t>
            </a:r>
          </a:p>
          <a:p>
            <a:pPr marL="170752" lvl="1" indent="0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Направленное – подчёркивает какой-либо элемент интерьера картину, статуэтку или цветы, узким световым потоком.</a:t>
            </a:r>
          </a:p>
          <a:p>
            <a:pPr marL="170752" lvl="1" indent="0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Декоративное – подчёркивает общий эстетический замысел.</a:t>
            </a:r>
          </a:p>
          <a:p>
            <a:pPr marL="170752" lvl="1" indent="0">
              <a:buNone/>
            </a:pPr>
            <a:endParaRPr lang="ru-RU" dirty="0"/>
          </a:p>
          <a:p>
            <a:pPr marL="170752" lvl="1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48" y="2996952"/>
            <a:ext cx="7776864" cy="340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9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315416"/>
            <a:ext cx="859155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Анкетирование: Какой цвет вам нравится?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434644" cy="30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4653136"/>
            <a:ext cx="67687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Вывод</a:t>
            </a:r>
            <a:r>
              <a:rPr lang="ru-RU" sz="2800" dirty="0">
                <a:solidFill>
                  <a:schemeClr val="bg1"/>
                </a:solidFill>
              </a:rPr>
              <a:t>: </a:t>
            </a:r>
            <a:r>
              <a:rPr lang="ru-RU" dirty="0">
                <a:solidFill>
                  <a:schemeClr val="bg1"/>
                </a:solidFill>
              </a:rPr>
              <a:t>Наша </a:t>
            </a:r>
            <a:r>
              <a:rPr lang="ru-RU" dirty="0" smtClean="0">
                <a:solidFill>
                  <a:schemeClr val="bg1"/>
                </a:solidFill>
              </a:rPr>
              <a:t>гипотеза верна, а значит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r>
              <a:rPr lang="ru-RU" dirty="0" smtClean="0">
                <a:solidFill>
                  <a:schemeClr val="bg1"/>
                </a:solidFill>
              </a:rPr>
              <a:t> что каждый </a:t>
            </a:r>
            <a:r>
              <a:rPr lang="ru-RU" dirty="0">
                <a:solidFill>
                  <a:schemeClr val="bg1"/>
                </a:solidFill>
              </a:rPr>
              <a:t>возрастной уровень имеет предпочтение определённого цвета, оказалась верна и характеристика цвета это подтверждает. Следовательно, это свойство цвета необходимо учитывать при разработке дизайна интерьера для каждой возрастной группы.</a:t>
            </a:r>
          </a:p>
        </p:txBody>
      </p:sp>
    </p:spTree>
    <p:extLst>
      <p:ext uri="{BB962C8B-B14F-4D97-AF65-F5344CB8AC3E}">
        <p14:creationId xmlns:p14="http://schemas.microsoft.com/office/powerpoint/2010/main" val="377886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8591550" cy="1066801"/>
          </a:xfrm>
        </p:spPr>
        <p:txBody>
          <a:bodyPr>
            <a:normAutofit/>
          </a:bodyPr>
          <a:lstStyle/>
          <a:p>
            <a:r>
              <a:rPr lang="ru-RU" sz="3200" b="1" u="sng" dirty="0" smtClean="0"/>
              <a:t>Актуальные вопросы:</a:t>
            </a:r>
            <a:endParaRPr lang="ru-RU" sz="32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595360" cy="493776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Calibri"/>
              </a:rPr>
              <a:t>— Достаточно ли свободного пространства в комнате или </a:t>
            </a:r>
            <a:r>
              <a:rPr lang="ru-RU" sz="2000" b="1" dirty="0" smtClean="0">
                <a:solidFill>
                  <a:srgbClr val="00B050"/>
                </a:solidFill>
                <a:latin typeface="Calibri"/>
              </a:rPr>
              <a:t>тесно?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— Гармоничная ли в комнате мебель? Сочетается ли она между собой? Нет ли выбивающихся и кричащих предметов</a:t>
            </a:r>
            <a:r>
              <a:rPr lang="ru-RU" sz="2000" b="1" dirty="0" smtClean="0">
                <a:solidFill>
                  <a:srgbClr val="00B050"/>
                </a:solidFill>
              </a:rPr>
              <a:t>?</a:t>
            </a:r>
          </a:p>
          <a:p>
            <a:r>
              <a:rPr lang="ru-RU" sz="2000" b="1" dirty="0">
                <a:solidFill>
                  <a:srgbClr val="00B050"/>
                </a:solidFill>
                <a:latin typeface="Calibri"/>
              </a:rPr>
              <a:t>— Какое настроение создают цвета интерьера в комнате? В единой ли они гамме, нет ли выбивающихся и дисгармоничных сочетаний</a:t>
            </a:r>
            <a:r>
              <a:rPr lang="ru-RU" sz="2000" b="1" dirty="0" smtClean="0">
                <a:solidFill>
                  <a:srgbClr val="00B050"/>
                </a:solidFill>
                <a:latin typeface="Calibri"/>
              </a:rPr>
              <a:t>?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— Удачно ли </a:t>
            </a:r>
            <a:r>
              <a:rPr lang="ru-RU" sz="2000" b="1" dirty="0" err="1">
                <a:solidFill>
                  <a:srgbClr val="00B050"/>
                </a:solidFill>
              </a:rPr>
              <a:t>зонировано</a:t>
            </a:r>
            <a:r>
              <a:rPr lang="ru-RU" sz="2000" b="1" dirty="0">
                <a:solidFill>
                  <a:srgbClr val="00B050"/>
                </a:solidFill>
              </a:rPr>
              <a:t> пространство? Есть ли четко разделенные зоны для сна, рабочая зона, зона для еды, для отдыха</a:t>
            </a:r>
            <a:r>
              <a:rPr lang="ru-RU" sz="2000" b="1" dirty="0" smtClean="0">
                <a:solidFill>
                  <a:srgbClr val="00B050"/>
                </a:solidFill>
              </a:rPr>
              <a:t>?</a:t>
            </a: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3200" b="1" u="sng" dirty="0" smtClean="0">
                <a:solidFill>
                  <a:schemeClr val="tx1"/>
                </a:solidFill>
              </a:rPr>
              <a:t>Задачи: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Изучить принципы организации комфортной среды и гармонии жилого помещения.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Изучить влияние цвета на психологию человека.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Исследовать основные виды интерьера</a:t>
            </a:r>
            <a:r>
              <a:rPr lang="ru-RU" sz="2000" b="1" dirty="0" smtClean="0">
                <a:solidFill>
                  <a:srgbClr val="00B0F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142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249" y="-533400"/>
            <a:ext cx="8591550" cy="10668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Цель исследования: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7231" y="620688"/>
            <a:ext cx="4251960" cy="1868716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Помочь определить гармоничность зон в однокомнатной квартире</a:t>
            </a:r>
            <a:r>
              <a:rPr lang="en-US" sz="1800" dirty="0" smtClean="0">
                <a:solidFill>
                  <a:srgbClr val="FF0000"/>
                </a:solidFill>
              </a:rPr>
              <a:t>,</a:t>
            </a:r>
            <a:r>
              <a:rPr lang="ru-RU" sz="1800" dirty="0" smtClean="0">
                <a:solidFill>
                  <a:srgbClr val="FF0000"/>
                </a:solidFill>
              </a:rPr>
              <a:t> и сделать ее как можно просторной и комфортной.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75856" y="5517232"/>
            <a:ext cx="6624736" cy="2447168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Эмпирический(наблюдение</a:t>
            </a:r>
            <a:r>
              <a:rPr lang="en-US" sz="1800" dirty="0" smtClean="0">
                <a:solidFill>
                  <a:srgbClr val="FF0000"/>
                </a:solidFill>
              </a:rPr>
              <a:t>,</a:t>
            </a:r>
            <a:r>
              <a:rPr lang="ru-RU" sz="1800" dirty="0" smtClean="0">
                <a:solidFill>
                  <a:srgbClr val="FF0000"/>
                </a:solidFill>
              </a:rPr>
              <a:t>сравнительный анализ)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Теоретический(логическая ступень познания)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Социологический опрос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74219" y="4963820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Методы исследования: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02351"/>
            <a:ext cx="4176464" cy="34627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573" y="1916832"/>
            <a:ext cx="453650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Гипотеза: </a:t>
            </a:r>
            <a:r>
              <a:rPr lang="ru-RU" dirty="0" smtClean="0">
                <a:solidFill>
                  <a:srgbClr val="FF0000"/>
                </a:solidFill>
              </a:rPr>
              <a:t>Мы предположили,  </a:t>
            </a:r>
            <a:r>
              <a:rPr lang="ru-RU" dirty="0">
                <a:solidFill>
                  <a:srgbClr val="FF0000"/>
                </a:solidFill>
              </a:rPr>
              <a:t>что при выборе цвета в интерьере учитывается влияние цвета на психофизическое состояние людей и приоритетный цвет  у людей разного возраста и для организации комфортной среды в моем доме необходимо оптимальное распределение свободного пространства; цветовое оформление, направленное на гармоничное сочетание и визуальное  расширение свободной жилплощади; использование красивой удобной мебели.</a:t>
            </a:r>
          </a:p>
        </p:txBody>
      </p:sp>
    </p:spTree>
    <p:extLst>
      <p:ext uri="{BB962C8B-B14F-4D97-AF65-F5344CB8AC3E}">
        <p14:creationId xmlns:p14="http://schemas.microsoft.com/office/powerpoint/2010/main" val="54597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387424"/>
            <a:ext cx="8591550" cy="1066800"/>
          </a:xfrm>
        </p:spPr>
        <p:txBody>
          <a:bodyPr/>
          <a:lstStyle/>
          <a:p>
            <a:r>
              <a:rPr lang="ru-RU" dirty="0" smtClean="0"/>
              <a:t>Зонирование спального места :</a:t>
            </a:r>
            <a:endParaRPr lang="ru-RU" dirty="0"/>
          </a:p>
        </p:txBody>
      </p:sp>
      <p:sp>
        <p:nvSpPr>
          <p:cNvPr id="18" name="Объект 17"/>
          <p:cNvSpPr>
            <a:spLocks noGrp="1"/>
          </p:cNvSpPr>
          <p:nvPr>
            <p:ph sz="half" idx="2"/>
          </p:nvPr>
        </p:nvSpPr>
        <p:spPr>
          <a:xfrm>
            <a:off x="395536" y="1340768"/>
            <a:ext cx="4251960" cy="4425696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Кровать в нише</a:t>
            </a:r>
            <a:r>
              <a:rPr lang="en-US" dirty="0" smtClean="0">
                <a:solidFill>
                  <a:srgbClr val="FFFF00"/>
                </a:solidFill>
              </a:rPr>
              <a:t>,</a:t>
            </a:r>
            <a:r>
              <a:rPr lang="ru-RU" dirty="0" smtClean="0">
                <a:solidFill>
                  <a:srgbClr val="FFFF00"/>
                </a:solidFill>
              </a:rPr>
              <a:t> отгородить можно при помощи шкафа-стенки или небольшой шторы.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0" name="Объект 19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0928"/>
            <a:ext cx="4464496" cy="3240360"/>
          </a:xfrm>
        </p:spPr>
      </p:pic>
      <p:sp>
        <p:nvSpPr>
          <p:cNvPr id="21" name="TextBox 20"/>
          <p:cNvSpPr txBox="1"/>
          <p:nvPr/>
        </p:nvSpPr>
        <p:spPr>
          <a:xfrm>
            <a:off x="5292080" y="5157192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Кровать на подиуме</a:t>
            </a:r>
            <a:r>
              <a:rPr lang="en-US" sz="2000" dirty="0" smtClean="0">
                <a:solidFill>
                  <a:srgbClr val="FFFF00"/>
                </a:solidFill>
              </a:rPr>
              <a:t>,</a:t>
            </a:r>
            <a:r>
              <a:rPr lang="ru-RU" sz="2000" dirty="0" smtClean="0">
                <a:solidFill>
                  <a:srgbClr val="FFFF00"/>
                </a:solidFill>
              </a:rPr>
              <a:t> которая может включать в себя пространство для ящиков.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526" y="1340768"/>
            <a:ext cx="4151476" cy="356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09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505056" cy="1080120"/>
          </a:xfrm>
        </p:spPr>
        <p:txBody>
          <a:bodyPr>
            <a:noAutofit/>
          </a:bodyPr>
          <a:lstStyle/>
          <a:p>
            <a:r>
              <a:rPr lang="ru-RU" sz="4000" dirty="0" smtClean="0"/>
              <a:t>Зонирование кухни в квартире студии: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Пол и потолок: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72881"/>
            <a:ext cx="3744416" cy="4320480"/>
          </a:xfrm>
        </p:spPr>
      </p:pic>
      <p:sp>
        <p:nvSpPr>
          <p:cNvPr id="6" name="TextBox 5"/>
          <p:cNvSpPr txBox="1"/>
          <p:nvPr/>
        </p:nvSpPr>
        <p:spPr>
          <a:xfrm>
            <a:off x="4139952" y="5570076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Барные стойки и перегородки: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124744"/>
            <a:ext cx="460851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1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171400"/>
            <a:ext cx="8591550" cy="1066800"/>
          </a:xfrm>
        </p:spPr>
        <p:txBody>
          <a:bodyPr>
            <a:normAutofit/>
          </a:bodyPr>
          <a:lstStyle/>
          <a:p>
            <a:r>
              <a:rPr lang="ru-RU" dirty="0" smtClean="0"/>
              <a:t>Сочетание цвета в интерьере: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7776864" cy="4896544"/>
          </a:xfrm>
        </p:spPr>
      </p:pic>
    </p:spTree>
    <p:extLst>
      <p:ext uri="{BB962C8B-B14F-4D97-AF65-F5344CB8AC3E}">
        <p14:creationId xmlns:p14="http://schemas.microsoft.com/office/powerpoint/2010/main" val="246858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315416"/>
            <a:ext cx="8591550" cy="1066801"/>
          </a:xfrm>
        </p:spPr>
        <p:txBody>
          <a:bodyPr/>
          <a:lstStyle/>
          <a:p>
            <a:r>
              <a:rPr lang="ru-RU" dirty="0" smtClean="0"/>
              <a:t>Эмоциональное восприятие цвета 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30898"/>
            <a:ext cx="5328592" cy="3359302"/>
          </a:xfrm>
        </p:spPr>
      </p:pic>
      <p:pic>
        <p:nvPicPr>
          <p:cNvPr id="2050" name="Picture 2" descr="http://900igr.net/up/datas/167834/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42512"/>
            <a:ext cx="1835696" cy="137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900igr.net/up/datas/167834/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446" y="820063"/>
            <a:ext cx="1810058" cy="139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900igr.net/up/datas/167834/0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821" y="5256545"/>
            <a:ext cx="2160240" cy="145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41178"/>
            <a:ext cx="2160240" cy="145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355" y="4797152"/>
            <a:ext cx="2160240" cy="145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314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-243408"/>
            <a:ext cx="8591550" cy="1066801"/>
          </a:xfrm>
        </p:spPr>
        <p:txBody>
          <a:bodyPr/>
          <a:lstStyle/>
          <a:p>
            <a:r>
              <a:rPr lang="ru-RU" dirty="0" smtClean="0"/>
              <a:t>Гармоничность цветов: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4306366" cy="28083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18798"/>
            <a:ext cx="4248472" cy="280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11" y="3861048"/>
            <a:ext cx="5112568" cy="265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6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591550" cy="1066801"/>
          </a:xfrm>
        </p:spPr>
        <p:txBody>
          <a:bodyPr/>
          <a:lstStyle/>
          <a:p>
            <a:r>
              <a:rPr lang="ru-RU" dirty="0" smtClean="0"/>
              <a:t>Темный орех: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48680"/>
            <a:ext cx="5112568" cy="28803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45024"/>
            <a:ext cx="5184576" cy="2975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140968"/>
            <a:ext cx="5688632" cy="62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63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326</TotalTime>
  <Words>325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Паркет</vt:lpstr>
      <vt:lpstr> </vt:lpstr>
      <vt:lpstr>Актуальные вопросы:</vt:lpstr>
      <vt:lpstr>Цель исследования:</vt:lpstr>
      <vt:lpstr>Зонирование спального места :</vt:lpstr>
      <vt:lpstr>Зонирование кухни в квартире студии:</vt:lpstr>
      <vt:lpstr>Сочетание цвета в интерьере:</vt:lpstr>
      <vt:lpstr>Эмоциональное восприятие цвета :</vt:lpstr>
      <vt:lpstr>Гармоничность цветов:</vt:lpstr>
      <vt:lpstr>Темный орех:</vt:lpstr>
      <vt:lpstr>Бук, сосна:</vt:lpstr>
      <vt:lpstr>Освещение:</vt:lpstr>
      <vt:lpstr>Анкетирование: Какой цвет вам нравится?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автономное учреждение среднего профессионального образования Калининградской области "Колледж сервиса и туризма"</dc:title>
  <dc:creator>Пользователь Windows</dc:creator>
  <cp:lastModifiedBy>LT43K1U1</cp:lastModifiedBy>
  <cp:revision>30</cp:revision>
  <dcterms:created xsi:type="dcterms:W3CDTF">2019-05-12T11:18:37Z</dcterms:created>
  <dcterms:modified xsi:type="dcterms:W3CDTF">2022-05-16T16:19:18Z</dcterms:modified>
</cp:coreProperties>
</file>