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7"/>
  </p:notesMasterIdLst>
  <p:sldIdLst>
    <p:sldId id="256" r:id="rId2"/>
    <p:sldId id="257" r:id="rId3"/>
    <p:sldId id="262" r:id="rId4"/>
    <p:sldId id="263" r:id="rId5"/>
    <p:sldId id="264" r:id="rId6"/>
    <p:sldId id="258" r:id="rId7"/>
    <p:sldId id="259" r:id="rId8"/>
    <p:sldId id="260" r:id="rId9"/>
    <p:sldId id="261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1" autoAdjust="0"/>
    <p:restoredTop sz="94660"/>
  </p:normalViewPr>
  <p:slideViewPr>
    <p:cSldViewPr>
      <p:cViewPr varScale="1">
        <p:scale>
          <a:sx n="68" d="100"/>
          <a:sy n="68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331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26"/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кол-во родов</c:v>
                </c:pt>
              </c:strCache>
            </c:strRef>
          </c:tx>
          <c:invertIfNegative val="1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2735</c:v>
                </c:pt>
                <c:pt idx="1">
                  <c:v>2595</c:v>
                </c:pt>
                <c:pt idx="2">
                  <c:v>2541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F9-4A15-9CE3-91B83E53ABD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Роды с кровотечениями</c:v>
                </c:pt>
              </c:strCache>
            </c:strRef>
          </c:tx>
          <c:invertIfNegative val="1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63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F9-4A15-9CE3-91B83E53AB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0134016"/>
        <c:axId val="50680576"/>
        <c:axId val="0"/>
      </c:bar3DChart>
      <c:catAx>
        <c:axId val="50134016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50680576"/>
        <c:crosses val="autoZero"/>
        <c:auto val="1"/>
        <c:lblAlgn val="ctr"/>
        <c:lblOffset val="100"/>
        <c:noMultiLvlLbl val="1"/>
      </c:catAx>
      <c:valAx>
        <c:axId val="5068057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50134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771066929322722"/>
          <c:y val="0.21666813826728742"/>
          <c:w val="0.2932931906259521"/>
          <c:h val="0.33668463455131631"/>
        </c:manualLayout>
      </c:layout>
      <c:overlay val="1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14-18 лет</c:v>
                </c:pt>
                <c:pt idx="1">
                  <c:v>19-20 лет</c:v>
                </c:pt>
                <c:pt idx="2">
                  <c:v>35 и выше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0.35000000000000026</c:v>
                </c:pt>
                <c:pt idx="1">
                  <c:v>0.2</c:v>
                </c:pt>
                <c:pt idx="2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AF-4953-A0D4-DAB3DFAE6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838863892013503"/>
          <c:y val="0.28263399413561269"/>
          <c:w val="0.2301827896512936"/>
          <c:h val="0.36738722786730693"/>
        </c:manualLayout>
      </c:layout>
      <c:overlay val="1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z="2000">
                        <a:latin typeface="Times New Roman" pitchFamily="18" charset="0"/>
                        <a:cs typeface="Times New Roman" pitchFamily="18" charset="0"/>
                      </a:rPr>
                      <a:t>60</a:t>
                    </a:r>
                    <a:r>
                      <a:rPr lang="ru-RU" sz="2000">
                        <a:latin typeface="Times New Roman" pitchFamily="18" charset="0"/>
                        <a:cs typeface="Times New Roman" pitchFamily="18" charset="0"/>
                      </a:rPr>
                      <a:t> жен.</a:t>
                    </a:r>
                    <a:endParaRPr lang="en-US" sz="200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172-4E9E-AE2B-580D675D8F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000">
                        <a:latin typeface="Times New Roman" pitchFamily="18" charset="0"/>
                        <a:cs typeface="Times New Roman" pitchFamily="18" charset="0"/>
                      </a:rPr>
                      <a:t>80</a:t>
                    </a:r>
                    <a:r>
                      <a:rPr lang="ru-RU" sz="2000">
                        <a:latin typeface="Times New Roman" pitchFamily="18" charset="0"/>
                        <a:cs typeface="Times New Roman" pitchFamily="18" charset="0"/>
                      </a:rPr>
                      <a:t> жен.</a:t>
                    </a:r>
                    <a:endParaRPr lang="en-US" sz="200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172-4E9E-AE2B-580D675D8FF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2000">
                        <a:latin typeface="Times New Roman" pitchFamily="18" charset="0"/>
                        <a:cs typeface="Times New Roman" pitchFamily="18" charset="0"/>
                      </a:rPr>
                      <a:t>21</a:t>
                    </a:r>
                    <a:r>
                      <a:rPr lang="ru-RU" sz="2000">
                        <a:latin typeface="Times New Roman" pitchFamily="18" charset="0"/>
                        <a:cs typeface="Times New Roman" pitchFamily="18" charset="0"/>
                      </a:rPr>
                      <a:t>  жен.</a:t>
                    </a:r>
                    <a:endParaRPr lang="en-US" sz="200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172-4E9E-AE2B-580D675D8F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Первородящие</c:v>
                </c:pt>
                <c:pt idx="1">
                  <c:v>Повторнородящие</c:v>
                </c:pt>
                <c:pt idx="2">
                  <c:v>Многорожавщие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80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72-4E9E-AE2B-580D675D8F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8927037373010369"/>
          <c:y val="0.24835671416100091"/>
          <c:w val="0.30023097042851049"/>
          <c:h val="0.36868562707520353"/>
        </c:manualLayout>
      </c:layout>
      <c:overlay val="1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47105-7BBB-44FE-9360-E6D5ABA9927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FA8C1-E2F0-4CE1-8F62-196A836EF1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FA8C1-E2F0-4CE1-8F62-196A836EF12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967690" cy="142876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Краевое государственное бюджетное профессиональное образовательное учреждение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«Норильский медицинский техникум»</a:t>
            </a:r>
            <a:b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44" y="1428736"/>
            <a:ext cx="8858312" cy="5000660"/>
          </a:xfrm>
        </p:spPr>
        <p:txBody>
          <a:bodyPr>
            <a:normAutofit/>
          </a:bodyPr>
          <a:lstStyle/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200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latin typeface="Times New Roman" pitchFamily="18" charset="0"/>
                <a:cs typeface="Times New Roman" pitchFamily="18" charset="0"/>
              </a:rPr>
              <a:t>Роль медсестры в профилактике послеродовых кровотечений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3495675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indent="3495675"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Норильск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Статистика послеродовых кровотечений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258204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8" y="357174"/>
            <a:ext cx="878684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Возраст пациенток  с послеродовыми кровотечениями 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71538" y="1714488"/>
          <a:ext cx="7467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Распределение пациенток по количеству родов в анамнезе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139354" y="1711060"/>
          <a:ext cx="7258072" cy="4340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862" y="-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429684" cy="5983287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2015 год по исследуемому стационару количество родов составляло 2735, за 2016 год - 2595 и за 2017 год - 2541.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 общего количества родов за 2015 год было выявлено 63 случаев послеродовых кровотечений. В сравнении с 2015 годом, в 2016 году произошло некоторое снижение количества послеродовых кровотечений до 50 случаев. В 2017 году было 48 случаев. Это свидетельствует о хорошей работе персонала по профилактике послеродовых кровотечений.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Основными причинами послеродовых кровотечений были гипотония, атония матки и нарушения отделения, выделения последа.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Наибольшее количество родов осложненных послеродовыми кровотечениями  чаще возникают в возрасте старше 35 лет- 45%, на 2 месте в возрасте от 14 до 18, что составляет 35% , и на последнем месте возраст от 19 до 20 лет - 20%.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Кровотечения чаще встречаются у повторнородящих женщин, перенесших ранее кесарево сечение. Вероятно, это связано с наличием рубцовых изменений в матке.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Роль медсестры в профилактике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" y="857256"/>
            <a:ext cx="8472518" cy="5857892"/>
          </a:xfrm>
        </p:spPr>
        <p:txBody>
          <a:bodyPr>
            <a:noAutofit/>
          </a:bodyPr>
          <a:lstStyle/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Своевременное выявление и включение в группу риска беременных, в анамнезе которых имелись или имеются анемия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гестоз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рубец на матке,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перенашивание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беременности наличием абортов в анамнезе, имеющие узкий таз, многоплодие. Необходимо своевременно обеспечить госпитализацию, обследование и лечение беременных с выявленными заболеваниями и осложнениями; 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подготовление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женщин к родам и воспитание у нее нервно-психической устойчивости;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Правильное ведение родового акта, в том числе послеродового периода;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Введение эстрогенов, АТФ, спазмолитических средств, глюкозы с витаминами, препаратов кальция обеспечивает хорошую родовую деятельность;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Своевременное устранение патологической реакции на боль, особенно у лиц с неустойчивым состоянием психики;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Необходимо тщательно измерять количество теряемой крови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контролировать признаки отделения плаценты;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Для профилактики массивных кровотечений следует использовать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аутогемо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- или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аутоплазмодонорство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71678"/>
            <a:ext cx="8324856" cy="1785950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500042"/>
            <a:ext cx="8072494" cy="607223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9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Кровотечения при беременности и во время родов занимают одно из ведущих мест в акушерской патологии, способствуя развитию различных заболеваний у женщин. В структуре материнской смертности за последние 20 лет кровотечения вышли на первое место. В последние годы частота и структура послеродовых кровотечений существенно изменились. Число послеродовых кровотечений в последовом и раннем послеродовом периоде несколько уменьшилось, и стали чаще наблюдаться кровотечения, обусловленные отслойкой нормально расположенной плаценты и ее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предлежанием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кровотечения на фоне нарушений гемостаза.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358246" cy="5857916"/>
          </a:xfrm>
        </p:spPr>
        <p:txBody>
          <a:bodyPr/>
          <a:lstStyle/>
          <a:p>
            <a:pPr>
              <a:buNone/>
            </a:pP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Цель исследования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исследование особенностей работы медицинской сестры в профилактике послеродовых кровотечений.</a:t>
            </a:r>
          </a:p>
          <a:p>
            <a:pPr>
              <a:buNone/>
            </a:pP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Объект исследования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профилактика послеродовых кровотечений.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Предмет исследования</a:t>
            </a:r>
          </a:p>
          <a:p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роль медсестры в профилактике послеродовых кровотечений.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58204" cy="5929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наблюдения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велось наблюдение за деятельностью медицинских сестер в профилактике послеродовых кровотечений;</a:t>
            </a:r>
          </a:p>
          <a:p>
            <a:pPr lvl="0"/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Теоретический метод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составление рекомендаций для женщин после родов;</a:t>
            </a:r>
          </a:p>
          <a:p>
            <a:pPr lvl="0"/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математической статистики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получение количественных показателей;</a:t>
            </a:r>
          </a:p>
          <a:p>
            <a:pPr lvl="0"/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Научный метод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сбор и анализ информации по теме с  использованием различных литературных источников.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58204" cy="61436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Изучение теоретического материала по данной теме;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Провести анализ статистических данных по послеродовым кровотечениям;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Рассмотреть роль медсестры в профилактике послеродовых кровотечений;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Изучить систему профилактических мероприятий при послеродовых кровотечениях;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Разработать рекомендации для медсестры по профилактике послеродовых кровотечений.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4714908" cy="6143668"/>
          </a:xfrm>
        </p:spPr>
        <p:txBody>
          <a:bodyPr>
            <a:normAutofit/>
          </a:bodyPr>
          <a:lstStyle/>
          <a:p>
            <a:pPr marL="0" indent="36513">
              <a:buNone/>
            </a:pPr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Послеродовые кровотечения (ПРК)-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клинически значимая кровопотеря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36513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составляющая 500мл и более при родах через естественные пути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1000 мл и более при операции кесарева сечения.</a:t>
            </a:r>
          </a:p>
        </p:txBody>
      </p:sp>
      <p:pic>
        <p:nvPicPr>
          <p:cNvPr id="2050" name="Picture 2" descr="C:\Users\IZA\Desktop\барахолка\диплом\медсестра-для-взрослы-и-для-детей-300x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643050"/>
            <a:ext cx="3910018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429684" cy="563692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Раннее послеродовое кровотечение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в первые 24 часа после родов.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Позднее послеродовое кровотечение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по истечении 24 часов послеродового периода</a:t>
            </a:r>
            <a:r>
              <a:rPr lang="ru-RU" dirty="0"/>
              <a:t>.</a:t>
            </a:r>
          </a:p>
        </p:txBody>
      </p:sp>
      <p:pic>
        <p:nvPicPr>
          <p:cNvPr id="3075" name="Picture 3" descr="C:\Users\IZA\Desktop\барахолка\диплом\600x400_0xd42ee42d_37420836814358403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377" y="2928934"/>
            <a:ext cx="4807077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Причины ПРК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83020"/>
            <a:ext cx="8358246" cy="531781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Нарушение сократительной функции матки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перерастяжение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матки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«истощение» сократительной способности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миометрия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инфекционный процесс);</a:t>
            </a:r>
          </a:p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Задержка тканей полости матки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(задержка частей последа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задержка сгустков крови в полости матки);</a:t>
            </a:r>
          </a:p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Травмы родовых путей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(разрывы шейки матки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влагалища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промежности);</a:t>
            </a:r>
          </a:p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Нарушение коагуляции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(гемофилия 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идиопатическая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тромбоцитопения).</a:t>
            </a:r>
          </a:p>
        </p:txBody>
      </p:sp>
    </p:spTree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Факторы риска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7467600" cy="452596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Многоплодие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Травма мягких родовых путей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Предлежание плаценты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Тромбофилии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Многорожавшие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Крупный плод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Послеродовое кровотечение в анамнезе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Удлинение третьего периода родов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Затяжные роды</a:t>
            </a:r>
          </a:p>
        </p:txBody>
      </p:sp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хничес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308</TotalTime>
  <Words>683</Words>
  <Application>Microsoft Office PowerPoint</Application>
  <PresentationFormat>Экран (4:3)</PresentationFormat>
  <Paragraphs>70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Corbel</vt:lpstr>
      <vt:lpstr>Gill Sans MT</vt:lpstr>
      <vt:lpstr>Times New Roman</vt:lpstr>
      <vt:lpstr>Wingdings 2</vt:lpstr>
      <vt:lpstr>Техническая</vt:lpstr>
      <vt:lpstr>Краевое государственное бюджетное профессиональное образовательное учреждение    «Норильский медицинский техникум»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Причины ПРК</vt:lpstr>
      <vt:lpstr>Факторы риска</vt:lpstr>
      <vt:lpstr>Статистика послеродовых кровотечений</vt:lpstr>
      <vt:lpstr>Возраст пациенток  с послеродовыми кровотечениями </vt:lpstr>
      <vt:lpstr>Распределение пациенток по количеству родов в анамнезе</vt:lpstr>
      <vt:lpstr>Выводы</vt:lpstr>
      <vt:lpstr>Роль медсестры в профилактике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Посеродовые кровотечения</dc:title>
  <dc:creator>IZA</dc:creator>
  <cp:lastModifiedBy>User</cp:lastModifiedBy>
  <cp:revision>302</cp:revision>
  <dcterms:created xsi:type="dcterms:W3CDTF">2018-05-22T03:38:00Z</dcterms:created>
  <dcterms:modified xsi:type="dcterms:W3CDTF">2023-02-13T12:04:59Z</dcterms:modified>
</cp:coreProperties>
</file>