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9" r:id="rId1"/>
  </p:sldMasterIdLst>
  <p:sldIdLst>
    <p:sldId id="256" r:id="rId2"/>
    <p:sldId id="257" r:id="rId3"/>
    <p:sldId id="258" r:id="rId4"/>
    <p:sldId id="259" r:id="rId5"/>
    <p:sldId id="268" r:id="rId6"/>
    <p:sldId id="262" r:id="rId7"/>
    <p:sldId id="263" r:id="rId8"/>
    <p:sldId id="264" r:id="rId9"/>
    <p:sldId id="269" r:id="rId10"/>
    <p:sldId id="267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D86E18-B0F9-4060-AC60-5C1974BE1918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DB353638-5806-496B-ACBA-E8DD1C30734B}">
      <dgm:prSet/>
      <dgm:spPr/>
      <dgm:t>
        <a:bodyPr/>
        <a:lstStyle/>
        <a:p>
          <a:pPr rtl="0"/>
          <a:r>
            <a:rPr lang="ru-RU" b="1" dirty="0" smtClean="0"/>
            <a:t>ЛОГОРИТМИКА. Исторический аспект.</a:t>
          </a:r>
          <a:endParaRPr lang="ru-RU" dirty="0"/>
        </a:p>
      </dgm:t>
    </dgm:pt>
    <dgm:pt modelId="{5DAEDB9B-6574-4E3A-AF5C-ECAD99E86D89}" type="parTrans" cxnId="{007831A2-039C-41C9-A339-FE3061F0A6DA}">
      <dgm:prSet/>
      <dgm:spPr/>
      <dgm:t>
        <a:bodyPr/>
        <a:lstStyle/>
        <a:p>
          <a:endParaRPr lang="ru-RU"/>
        </a:p>
      </dgm:t>
    </dgm:pt>
    <dgm:pt modelId="{7F17B2D1-8D7B-4CA5-917C-43ABADED78C4}" type="sibTrans" cxnId="{007831A2-039C-41C9-A339-FE3061F0A6DA}">
      <dgm:prSet/>
      <dgm:spPr/>
      <dgm:t>
        <a:bodyPr/>
        <a:lstStyle/>
        <a:p>
          <a:endParaRPr lang="ru-RU"/>
        </a:p>
      </dgm:t>
    </dgm:pt>
    <dgm:pt modelId="{F8E80463-BCA0-41D8-AD7A-7709508C24C1}" type="pres">
      <dgm:prSet presAssocID="{86D86E18-B0F9-4060-AC60-5C1974BE19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7B9AB1-6ED4-4FAB-A94F-8CE05AEB70E3}" type="pres">
      <dgm:prSet presAssocID="{DB353638-5806-496B-ACBA-E8DD1C30734B}" presName="parentText" presStyleLbl="node1" presStyleIdx="0" presStyleCnt="1" custLinFactY="-199367" custLinFactNeighborX="25859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7831A2-039C-41C9-A339-FE3061F0A6DA}" srcId="{86D86E18-B0F9-4060-AC60-5C1974BE1918}" destId="{DB353638-5806-496B-ACBA-E8DD1C30734B}" srcOrd="0" destOrd="0" parTransId="{5DAEDB9B-6574-4E3A-AF5C-ECAD99E86D89}" sibTransId="{7F17B2D1-8D7B-4CA5-917C-43ABADED78C4}"/>
    <dgm:cxn modelId="{F310123E-9AC1-4140-9C55-C41B5EF820FB}" type="presOf" srcId="{86D86E18-B0F9-4060-AC60-5C1974BE1918}" destId="{F8E80463-BCA0-41D8-AD7A-7709508C24C1}" srcOrd="0" destOrd="0" presId="urn:microsoft.com/office/officeart/2005/8/layout/vList2"/>
    <dgm:cxn modelId="{F18262F0-B61F-4A4E-B210-A2FD5F1B724F}" type="presOf" srcId="{DB353638-5806-496B-ACBA-E8DD1C30734B}" destId="{2E7B9AB1-6ED4-4FAB-A94F-8CE05AEB70E3}" srcOrd="0" destOrd="0" presId="urn:microsoft.com/office/officeart/2005/8/layout/vList2"/>
    <dgm:cxn modelId="{7252C7AD-B8B1-4C0B-AC1F-F5AD81F3396D}" type="presParOf" srcId="{F8E80463-BCA0-41D8-AD7A-7709508C24C1}" destId="{2E7B9AB1-6ED4-4FAB-A94F-8CE05AEB70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D86E18-B0F9-4060-AC60-5C1974BE1918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DB353638-5806-496B-ACBA-E8DD1C30734B}">
      <dgm:prSet/>
      <dgm:spPr/>
      <dgm:t>
        <a:bodyPr/>
        <a:lstStyle/>
        <a:p>
          <a:pPr rtl="0"/>
          <a:r>
            <a:rPr lang="ru-RU" b="1" dirty="0" smtClean="0"/>
            <a:t>ЛОГОРИТМИКА. Теоретический аспект.</a:t>
          </a:r>
          <a:endParaRPr lang="ru-RU" dirty="0"/>
        </a:p>
      </dgm:t>
    </dgm:pt>
    <dgm:pt modelId="{5DAEDB9B-6574-4E3A-AF5C-ECAD99E86D89}" type="parTrans" cxnId="{007831A2-039C-41C9-A339-FE3061F0A6DA}">
      <dgm:prSet/>
      <dgm:spPr/>
      <dgm:t>
        <a:bodyPr/>
        <a:lstStyle/>
        <a:p>
          <a:endParaRPr lang="ru-RU"/>
        </a:p>
      </dgm:t>
    </dgm:pt>
    <dgm:pt modelId="{7F17B2D1-8D7B-4CA5-917C-43ABADED78C4}" type="sibTrans" cxnId="{007831A2-039C-41C9-A339-FE3061F0A6DA}">
      <dgm:prSet/>
      <dgm:spPr/>
      <dgm:t>
        <a:bodyPr/>
        <a:lstStyle/>
        <a:p>
          <a:endParaRPr lang="ru-RU"/>
        </a:p>
      </dgm:t>
    </dgm:pt>
    <dgm:pt modelId="{F8E80463-BCA0-41D8-AD7A-7709508C24C1}" type="pres">
      <dgm:prSet presAssocID="{86D86E18-B0F9-4060-AC60-5C1974BE19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7B9AB1-6ED4-4FAB-A94F-8CE05AEB70E3}" type="pres">
      <dgm:prSet presAssocID="{DB353638-5806-496B-ACBA-E8DD1C30734B}" presName="parentText" presStyleLbl="node1" presStyleIdx="0" presStyleCnt="1" custLinFactY="-199367" custLinFactNeighborX="25859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7831A2-039C-41C9-A339-FE3061F0A6DA}" srcId="{86D86E18-B0F9-4060-AC60-5C1974BE1918}" destId="{DB353638-5806-496B-ACBA-E8DD1C30734B}" srcOrd="0" destOrd="0" parTransId="{5DAEDB9B-6574-4E3A-AF5C-ECAD99E86D89}" sibTransId="{7F17B2D1-8D7B-4CA5-917C-43ABADED78C4}"/>
    <dgm:cxn modelId="{F310123E-9AC1-4140-9C55-C41B5EF820FB}" type="presOf" srcId="{86D86E18-B0F9-4060-AC60-5C1974BE1918}" destId="{F8E80463-BCA0-41D8-AD7A-7709508C24C1}" srcOrd="0" destOrd="0" presId="urn:microsoft.com/office/officeart/2005/8/layout/vList2"/>
    <dgm:cxn modelId="{F18262F0-B61F-4A4E-B210-A2FD5F1B724F}" type="presOf" srcId="{DB353638-5806-496B-ACBA-E8DD1C30734B}" destId="{2E7B9AB1-6ED4-4FAB-A94F-8CE05AEB70E3}" srcOrd="0" destOrd="0" presId="urn:microsoft.com/office/officeart/2005/8/layout/vList2"/>
    <dgm:cxn modelId="{7252C7AD-B8B1-4C0B-AC1F-F5AD81F3396D}" type="presParOf" srcId="{F8E80463-BCA0-41D8-AD7A-7709508C24C1}" destId="{2E7B9AB1-6ED4-4FAB-A94F-8CE05AEB70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7B9AB1-6ED4-4FAB-A94F-8CE05AEB70E3}">
      <dsp:nvSpPr>
        <dsp:cNvPr id="0" name=""/>
        <dsp:cNvSpPr/>
      </dsp:nvSpPr>
      <dsp:spPr>
        <a:xfrm>
          <a:off x="0" y="0"/>
          <a:ext cx="7643812" cy="69556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ЛОГОРИТМИКА. Исторический аспект.</a:t>
          </a:r>
          <a:endParaRPr lang="ru-RU" sz="2900" kern="1200" dirty="0"/>
        </a:p>
      </dsp:txBody>
      <dsp:txXfrm>
        <a:off x="0" y="0"/>
        <a:ext cx="7643812" cy="69556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7B9AB1-6ED4-4FAB-A94F-8CE05AEB70E3}">
      <dsp:nvSpPr>
        <dsp:cNvPr id="0" name=""/>
        <dsp:cNvSpPr/>
      </dsp:nvSpPr>
      <dsp:spPr>
        <a:xfrm>
          <a:off x="0" y="0"/>
          <a:ext cx="7643812" cy="6715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ЛОГОРИТМИКА. Теоретический аспект.</a:t>
          </a:r>
          <a:endParaRPr lang="ru-RU" sz="2800" kern="1200" dirty="0"/>
        </a:p>
      </dsp:txBody>
      <dsp:txXfrm>
        <a:off x="0" y="0"/>
        <a:ext cx="7643812" cy="671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7988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1726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13087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335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12374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4249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063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9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97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3544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9168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136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2496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522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2427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53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DD4A7-00D0-4CE5-A456-E39BE2B548F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D6BCEA4-E9C1-4197-B33F-6C3F5F2EB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05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  <p:sldLayoutId id="2147484181" r:id="rId12"/>
    <p:sldLayoutId id="2147484182" r:id="rId13"/>
    <p:sldLayoutId id="2147484183" r:id="rId14"/>
    <p:sldLayoutId id="2147484184" r:id="rId15"/>
    <p:sldLayoutId id="21474841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77453" y="225083"/>
            <a:ext cx="10390909" cy="396708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комбинированного вида №18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Семинар-практикум "Использование элементов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логоритмики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совершенствования моторики и речи дошкольников"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4959926"/>
            <a:ext cx="10044544" cy="1533237"/>
          </a:xfrm>
        </p:spPr>
        <p:txBody>
          <a:bodyPr>
            <a:normAutofit/>
          </a:bodyPr>
          <a:lstStyle/>
          <a:p>
            <a:pPr algn="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учитель -логопед</a:t>
            </a:r>
          </a:p>
          <a:p>
            <a:pPr algn="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Рамазанова А. М.</a:t>
            </a:r>
          </a:p>
        </p:txBody>
      </p:sp>
    </p:spTree>
    <p:extLst>
      <p:ext uri="{BB962C8B-B14F-4D97-AF65-F5344CB8AC3E}">
        <p14:creationId xmlns:p14="http://schemas.microsoft.com/office/powerpoint/2010/main" xmlns="" val="3459395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71783" y="240146"/>
            <a:ext cx="9832830" cy="757382"/>
          </a:xfrm>
        </p:spPr>
        <p:txBody>
          <a:bodyPr/>
          <a:lstStyle/>
          <a:p>
            <a:r>
              <a:rPr lang="ru-RU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УПРАЖНЕНИЙ</a:t>
            </a:r>
            <a:endParaRPr lang="ru-RU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51709" y="757382"/>
            <a:ext cx="10460903" cy="5855853"/>
          </a:xfrm>
        </p:spPr>
        <p:txBody>
          <a:bodyPr>
            <a:no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ходьба, ориентирование в пространстве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упражнения на регуляцию мышечного тонуса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Артикуляционные упражнения 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Ритмические игры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игры, хороводы,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игры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 музыкальных инструментах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игры, сказки</a:t>
            </a:r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,речевые игры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Пение песен ,вокализов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развитие внимания и памяти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050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8727" y="624110"/>
            <a:ext cx="9795885" cy="687454"/>
          </a:xfrm>
        </p:spPr>
        <p:txBody>
          <a:bodyPr/>
          <a:lstStyle/>
          <a:p>
            <a:r>
              <a:rPr lang="ru-RU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55" y="1246909"/>
            <a:ext cx="10982035" cy="5338618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показывает, что регулярные занятия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способствуют нормализации речи ребенка вне зависимости от вида речевого нарушения, формируют положительный эмоциональный настрой, учит общению со сверстниками и многое другое. </a:t>
            </a:r>
          </a:p>
          <a:p>
            <a:pPr>
              <a:buFont typeface="Arial" charset="0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Поэтому в детском саду необходимо проводить занятия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логоритмикой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zelenina-ekaterina.1c-umi.ru/images/cms/data/930869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6497301"/>
            <a:ext cx="299251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5.userapi.com/c206724/v206724102/e12f0/t9CpklTO3U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9055" y="3602182"/>
            <a:ext cx="10002981" cy="298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0913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014154809"/>
              </p:ext>
            </p:extLst>
          </p:nvPr>
        </p:nvGraphicFramePr>
        <p:xfrm>
          <a:off x="4352275" y="130175"/>
          <a:ext cx="7643812" cy="85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одзаголовок 8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849745" y="956433"/>
            <a:ext cx="988810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  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Логоритмика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один из разделов логопедии и дефектологии, изучающий закономерности развития, воспитания, нарушений психомоторных функций в синдроме речевой патологии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49745" y="2101742"/>
            <a:ext cx="9365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2998" y="2283207"/>
            <a:ext cx="88582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России, в 30-е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 – В.А. Гиляровский, Н.А. Власова предложили использовать логопедическую ритмику для коррекции речевых нарушений.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14173" y="3666416"/>
            <a:ext cx="91440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логопедическая ритмика является обязательным компонентом в системе коррекционно-воспитательной  работы с детьми в логопедической группе. 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Этому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вопросу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посвящены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Волковой Г.А.,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Картушиной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М.Ю, 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Анищенковой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и других.</a:t>
            </a:r>
          </a:p>
        </p:txBody>
      </p:sp>
    </p:spTree>
    <p:extLst>
      <p:ext uri="{BB962C8B-B14F-4D97-AF65-F5344CB8AC3E}">
        <p14:creationId xmlns:p14="http://schemas.microsoft.com/office/powerpoint/2010/main" xmlns="" val="120916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526628937"/>
              </p:ext>
            </p:extLst>
          </p:nvPr>
        </p:nvGraphicFramePr>
        <p:xfrm>
          <a:off x="4352275" y="130175"/>
          <a:ext cx="7643812" cy="85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03599" y="1109563"/>
            <a:ext cx="7375737" cy="646331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Три  кита  </a:t>
            </a: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логоритмики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9" name="Стрелка вверх 8"/>
          <p:cNvSpPr/>
          <p:nvPr/>
        </p:nvSpPr>
        <p:spPr>
          <a:xfrm rot="11993741">
            <a:off x="2433594" y="2060874"/>
            <a:ext cx="500062" cy="1285875"/>
          </a:xfrm>
          <a:prstGeom prst="upArrow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0800000">
            <a:off x="5983640" y="1995045"/>
            <a:ext cx="500062" cy="1285875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9572619">
            <a:off x="9243325" y="1896572"/>
            <a:ext cx="500062" cy="1285875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00474" y="4587111"/>
            <a:ext cx="182530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Речь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24493" y="4636944"/>
            <a:ext cx="280448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М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узыка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84854" y="4552537"/>
            <a:ext cx="3626827" cy="9233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Д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вижение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9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13164" y="142659"/>
            <a:ext cx="4487284" cy="606857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987137" y="851116"/>
            <a:ext cx="8803978" cy="6108484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годом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детском саду растет количество детей с различными нарушениями речи. Это результат недостаточного внимания со стороны родителей, замена живого общения с ребенком телевидением, увеличение частоты общих заболеваний детей, плохая экология и т.д.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Педагогам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искать новые, более эффективные и интересные детям формы коррекции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речи. 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наиболее эмоциональным звеном логопедической коррекции, сочетающая исправление нарушений речи с развитием сенсорных и двигательных способностей детей.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влиянием занятий логопедической ритмикой у детей дошкольного возраста происходят значимые изменения в звукопроизношении, словообразовании, в накоплении активного словарного запаса.</a:t>
            </a:r>
          </a:p>
          <a:p>
            <a:endParaRPr lang="ru-RU" sz="2400" dirty="0"/>
          </a:p>
        </p:txBody>
      </p:sp>
      <p:pic>
        <p:nvPicPr>
          <p:cNvPr id="9" name="Picture 5" descr="e804fc1c6885ca6e060f276fdf0cccb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25512" y="3587260"/>
            <a:ext cx="3066488" cy="282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355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3717" y="225084"/>
            <a:ext cx="10185009" cy="12801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и профилактика имеющихся отклонений в речевом  развитии ребёнка посредством сочетания слова и движения.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1519" y="1603717"/>
            <a:ext cx="11183815" cy="4740812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pPr lvl="0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умение ориентироваться в пространстве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общей и мелкой моторики</a:t>
            </a:r>
          </a:p>
          <a:p>
            <a:pPr lvl="0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музыкального слуха, развитие внимания, памяти, речи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 точности выполнения движений в соответствии с текстом и чувством ритма</a:t>
            </a:r>
          </a:p>
          <a:p>
            <a:pPr lvl="0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артикуляционный аппарат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перспективный план проведения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логоритмических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занятий, дидактических пособий</a:t>
            </a:r>
          </a:p>
          <a:p>
            <a:pPr lvl="0">
              <a:buFont typeface="Wingdings" pitchFamily="2" charset="2"/>
              <a:buChar char="§"/>
            </a:pPr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itchFamily="2" charset="2"/>
              <a:buChar char="§"/>
            </a:pPr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itchFamily="2" charset="2"/>
              <a:buChar char="§"/>
            </a:pPr>
            <a:endParaRPr lang="ru-RU" sz="280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6379" y="504037"/>
            <a:ext cx="8911687" cy="1280890"/>
          </a:xfrm>
        </p:spPr>
        <p:txBody>
          <a:bodyPr>
            <a:noAutofit/>
          </a:bodyPr>
          <a:lstStyle/>
          <a:p>
            <a:pPr lvl="0"/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4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логоритмики</a:t>
            </a: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5309" y="1784927"/>
            <a:ext cx="4451927" cy="3886149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9927" y="1385455"/>
            <a:ext cx="6492301" cy="498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2793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9491" y="494800"/>
            <a:ext cx="9805121" cy="86294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1346" y="1921163"/>
            <a:ext cx="10673339" cy="4350277"/>
          </a:xfrm>
        </p:spPr>
        <p:txBody>
          <a:bodyPr>
            <a:normAutofit/>
          </a:bodyPr>
          <a:lstStyle/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целостности, комплексности педагогических процессов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последовательности.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повторений умений и навыков.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активного обучения.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результативности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413" b="95870" l="1000" r="98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93834" y="3538971"/>
            <a:ext cx="3246877" cy="331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7274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0053" y="605638"/>
            <a:ext cx="8911687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СПЕЦИАЛИСТОВ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2439" y="1489613"/>
            <a:ext cx="7189870" cy="2857306"/>
          </a:xfrm>
        </p:spPr>
        <p:txBody>
          <a:bodyPr>
            <a:noAutofit/>
          </a:bodyPr>
          <a:lstStyle/>
          <a:p>
            <a:pPr lvl="0"/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pPr lvl="0"/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</a:t>
            </a:r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физкультуре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953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055" y="624110"/>
            <a:ext cx="9830557" cy="838930"/>
          </a:xfrm>
        </p:spPr>
        <p:txBody>
          <a:bodyPr/>
          <a:lstStyle/>
          <a:p>
            <a:r>
              <a:rPr lang="ru-RU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НАПРАВЛЕННОСТЬ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0160" y="1519311"/>
            <a:ext cx="10224452" cy="43919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Логоритмические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занятия включают в себя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технологии: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Пальчиковая гимнастика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Психогимнастика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Дыхательная гимнастика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768</TotalTime>
  <Words>408</Words>
  <Application>Microsoft Office PowerPoint</Application>
  <PresentationFormat>Произвольный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Муниципальное бюджетное дошкольное образовательное учреждение детский сад комбинированного вида №18    Семинар-практикум "Использование элементов логоритмики для совершенствования моторики и речи дошкольников"</vt:lpstr>
      <vt:lpstr>Слайд 2</vt:lpstr>
      <vt:lpstr>Слайд 3</vt:lpstr>
      <vt:lpstr>Актуальность</vt:lpstr>
      <vt:lpstr>ЦЕЛЬ Коррекция и профилактика имеющихся отклонений в речевом  развитии ребёнка посредством сочетания слова и движения.   </vt:lpstr>
      <vt:lpstr>Методы логоритмики. </vt:lpstr>
      <vt:lpstr>ПРИНЦИПЫ</vt:lpstr>
      <vt:lpstr>СОТРУДНИЧЕСТВО СПЕЦИАЛИСТОВ</vt:lpstr>
      <vt:lpstr>ИННОВАЦИОННАЯ НАПРАВЛЕННОСТЬ</vt:lpstr>
      <vt:lpstr>ВИДЫ УПРАЖНЕНИЙ</vt:lpstr>
      <vt:lpstr>ВЫВОД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ASUS</cp:lastModifiedBy>
  <cp:revision>30</cp:revision>
  <dcterms:created xsi:type="dcterms:W3CDTF">2020-10-15T21:05:39Z</dcterms:created>
  <dcterms:modified xsi:type="dcterms:W3CDTF">2021-01-20T07:00:35Z</dcterms:modified>
</cp:coreProperties>
</file>