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/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29" sz="294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Информация о факте"/>
          <p:cNvSpPr txBox="1"/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7" name="Уровень текста 1…"/>
          <p:cNvSpPr txBox="1"/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/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Авторство</a:t>
            </a:r>
          </a:p>
        </p:txBody>
      </p:sp>
      <p:sp>
        <p:nvSpPr>
          <p:cNvPr id="116" name="Уровень текста 1…"/>
          <p:cNvSpPr txBox="1"/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941297804_1296x1457.jpeg"/>
          <p:cNvSpPr/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915009552_2264x1509.jpeg"/>
          <p:cNvSpPr/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740519873_3318x2212.jpeg"/>
          <p:cNvSpPr/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740519873_3318x2212.jpeg"/>
          <p:cNvSpPr/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740519873_3318x2212.jpe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pc="-128" sz="12800">
                <a:solidFill>
                  <a:srgbClr val="FFFFFF"/>
                </a:solidFill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59" sz="6000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Автор и дата"/>
          <p:cNvSpPr txBox="1"/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pc="-29" sz="294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слайда"/>
          <p:cNvSpPr txBox="1"/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3" name="Изображение"/>
          <p:cNvSpPr/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Подзаголовок слайда"/>
          <p:cNvSpPr txBox="1"/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1" name="Изображение"/>
          <p:cNvSpPr/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2" name="Подзаголовок слайда"/>
          <p:cNvSpPr txBox="1"/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63" name="Уровень текста 1…"/>
          <p:cNvSpPr txBox="1"/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xfrm>
            <a:off x="11993880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pc="0" sz="12800"/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/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pc="-136" sz="6800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pc="-42" sz="422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987530" y="12684760"/>
            <a:ext cx="408941" cy="4445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lnSpc>
                <a:spcPct val="100000"/>
              </a:lnSpc>
              <a:defRPr sz="2000">
                <a:solidFill>
                  <a:srgbClr val="5E5E5E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4" strike="noStrike" sz="8400" u="none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Общество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Общество </a:t>
            </a:r>
          </a:p>
        </p:txBody>
      </p:sp>
      <p:sp>
        <p:nvSpPr>
          <p:cNvPr id="152" name="Текст пункта на слайде"/>
          <p:cNvSpPr txBox="1"/>
          <p:nvPr>
            <p:ph type="body" idx="1"/>
          </p:nvPr>
        </p:nvSpPr>
        <p:spPr>
          <a:prstGeom prst="rect">
            <a:avLst/>
          </a:prstGeom>
          <a:solidFill>
            <a:schemeClr val="accent1">
              <a:hueOff val="-245591"/>
              <a:satOff val="13830"/>
              <a:lumOff val="17557"/>
            </a:schemeClr>
          </a:solidFill>
        </p:spPr>
        <p:txBody>
          <a:bodyPr lIns="127000" tIns="127000" rIns="127000" bIns="127000" anchor="ctr">
            <a:noAutofit/>
          </a:bodyPr>
          <a:lstStyle/>
          <a:p>
            <a: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</a:p>
        </p:txBody>
      </p:sp>
      <p:sp>
        <p:nvSpPr>
          <p:cNvPr id="153" name="как сложная система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как сложная система</a:t>
            </a:r>
          </a:p>
        </p:txBody>
      </p:sp>
      <p:sp>
        <p:nvSpPr>
          <p:cNvPr id="154" name="Определение общества…"/>
          <p:cNvSpPr txBox="1"/>
          <p:nvPr/>
        </p:nvSpPr>
        <p:spPr>
          <a:xfrm>
            <a:off x="3123165" y="4397375"/>
            <a:ext cx="8618779" cy="4921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526472" indent="-526472" algn="l">
              <a:buClr>
                <a:srgbClr val="000000"/>
              </a:buClr>
              <a:buSzPct val="100000"/>
              <a:buAutoNum type="arabicPeriod" startAt="1"/>
              <a:defRPr sz="5800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defRPr>
            </a:pPr>
            <a:r>
              <a:t>Определение общества</a:t>
            </a:r>
          </a:p>
          <a:p>
            <a:pPr marL="526472" indent="-526472" algn="l">
              <a:buClr>
                <a:srgbClr val="000000"/>
              </a:buClr>
              <a:buSzPct val="100000"/>
              <a:buAutoNum type="arabicPeriod" startAt="1"/>
              <a:defRPr sz="5800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defRPr>
            </a:pPr>
            <a:r>
              <a:t>Признаки общества</a:t>
            </a:r>
          </a:p>
          <a:p>
            <a:pPr marL="526472" indent="-526472" algn="l">
              <a:buClr>
                <a:srgbClr val="000000"/>
              </a:buClr>
              <a:buSzPct val="100000"/>
              <a:buAutoNum type="arabicPeriod" startAt="1"/>
              <a:defRPr sz="5800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defRPr>
            </a:pPr>
            <a:r>
              <a:t>Теоретические представления об обществе</a:t>
            </a:r>
          </a:p>
          <a:p>
            <a:pPr marL="526472" indent="-526472" algn="l">
              <a:buClr>
                <a:srgbClr val="000000"/>
              </a:buClr>
              <a:buSzPct val="100000"/>
              <a:buAutoNum type="arabicPeriod" startAt="1"/>
              <a:defRPr sz="5800">
                <a:latin typeface="Apple SD 산돌고딕 Neo 일반체"/>
                <a:ea typeface="Apple SD 산돌고딕 Neo 일반체"/>
                <a:cs typeface="Apple SD 산돌고딕 Neo 일반체"/>
                <a:sym typeface="Apple SD 산돌고딕 Neo 일반체"/>
              </a:defRPr>
            </a:pPr>
            <a:r>
              <a:t>Типы общества</a:t>
            </a:r>
          </a:p>
        </p:txBody>
      </p:sp>
      <p:sp>
        <p:nvSpPr>
          <p:cNvPr id="155" name="Номер слайда"/>
          <p:cNvSpPr txBox="1"/>
          <p:nvPr>
            <p:ph type="sldNum" sz="quarter" idx="4294967295"/>
          </p:nvPr>
        </p:nvSpPr>
        <p:spPr>
          <a:xfrm>
            <a:off x="12061189" y="12684760"/>
            <a:ext cx="261621" cy="444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Практическая часть"/>
          <p:cNvSpPr txBox="1"/>
          <p:nvPr>
            <p:ph type="title"/>
          </p:nvPr>
        </p:nvSpPr>
        <p:spPr>
          <a:xfrm>
            <a:off x="1219200" y="774700"/>
            <a:ext cx="21675401" cy="1362862"/>
          </a:xfrm>
          <a:prstGeom prst="rect">
            <a:avLst/>
          </a:prstGeom>
        </p:spPr>
        <p:txBody>
          <a:bodyPr/>
          <a:lstStyle>
            <a:lvl1pPr algn="l" defTabSz="1877567">
              <a:defRPr spc="-64" sz="6468"/>
            </a:lvl1pPr>
          </a:lstStyle>
          <a:p>
            <a:pPr/>
            <a:r>
              <a:t>Практическая часть</a:t>
            </a:r>
          </a:p>
        </p:txBody>
      </p:sp>
      <p:sp>
        <p:nvSpPr>
          <p:cNvPr id="196" name="3. Задание 25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just" defTabSz="457200">
              <a:spcBef>
                <a:spcPts val="0"/>
              </a:spcBef>
              <a:defRPr b="1"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3. Задание 25 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Используя обществоведческие знания,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1) раскройте смысл понятия «прогресс»;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2) составьте два предложения: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− одно предложение, содержащее информацию о критериях прогресса;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− одно предложение, содержащее информацию о противоречивости прогресса.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just" defTabSz="457200">
              <a:spcBef>
                <a:spcPts val="0"/>
              </a:spcBef>
              <a:defRPr b="1"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4. Задание 25 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Используя обществоведческие знания,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1) раскройте смысл понятия «глобализация»;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2) составьте два предложения: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− одно предложение, содержащее информацию о любом проявлении глобализации в экономической сфере;</a:t>
            </a:r>
          </a:p>
          <a:p>
            <a:pPr algn="just" defTabSz="457200">
              <a:spcBef>
                <a:spcPts val="0"/>
              </a:spcBef>
              <a:defRPr spc="0" sz="3400">
                <a:latin typeface="Verdana"/>
                <a:ea typeface="Verdana"/>
                <a:cs typeface="Verdana"/>
                <a:sym typeface="Verdana"/>
              </a:defRPr>
            </a:pPr>
            <a:r>
              <a:t>− одно предложение, раскрывающее любое одно негативное проявление глобализации.</a:t>
            </a:r>
          </a:p>
        </p:txBody>
      </p:sp>
      <p:sp>
        <p:nvSpPr>
          <p:cNvPr id="197" name="Человек и общество"/>
          <p:cNvSpPr txBox="1"/>
          <p:nvPr>
            <p:ph type="body" idx="21"/>
          </p:nvPr>
        </p:nvSpPr>
        <p:spPr>
          <a:xfrm>
            <a:off x="1219200" y="2387115"/>
            <a:ext cx="11723028" cy="11187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825500">
              <a:defRPr spc="-44" sz="4400"/>
            </a:lvl1pPr>
          </a:lstStyle>
          <a:p>
            <a:pPr/>
            <a:r>
              <a:t>Человек и общество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Практическая часть"/>
          <p:cNvSpPr txBox="1"/>
          <p:nvPr>
            <p:ph type="title"/>
          </p:nvPr>
        </p:nvSpPr>
        <p:spPr>
          <a:xfrm>
            <a:off x="1219200" y="774700"/>
            <a:ext cx="14420944" cy="1422289"/>
          </a:xfrm>
          <a:prstGeom prst="rect">
            <a:avLst/>
          </a:prstGeom>
        </p:spPr>
        <p:txBody>
          <a:bodyPr/>
          <a:lstStyle>
            <a:lvl1pPr defTabSz="1975104">
              <a:defRPr spc="-68" sz="6804"/>
            </a:lvl1pPr>
          </a:lstStyle>
          <a:p>
            <a:pPr/>
            <a:r>
              <a:t>Практическая часть</a:t>
            </a:r>
          </a:p>
        </p:txBody>
      </p:sp>
      <p:sp>
        <p:nvSpPr>
          <p:cNvPr id="200" name="1. Задание 26…"/>
          <p:cNvSpPr txBox="1"/>
          <p:nvPr>
            <p:ph type="body" idx="1"/>
          </p:nvPr>
        </p:nvSpPr>
        <p:spPr>
          <a:xfrm>
            <a:off x="1219200" y="3379519"/>
            <a:ext cx="21945600" cy="9019229"/>
          </a:xfrm>
          <a:prstGeom prst="rect">
            <a:avLst/>
          </a:prstGeom>
        </p:spPr>
        <p:txBody>
          <a:bodyPr/>
          <a:lstStyle/>
          <a:p>
            <a:pPr defTabSz="602615">
              <a:spcBef>
                <a:spcPts val="1700"/>
              </a:spcBef>
              <a:defRPr b="1" spc="-99" sz="4964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1. Задание 26</a:t>
            </a:r>
          </a:p>
          <a:p>
            <a:pPr defTabSz="602615">
              <a:spcBef>
                <a:spcPts val="1700"/>
              </a:spcBef>
              <a:defRPr spc="-99" sz="4964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Покажите на трех примерах тесную связь общества и природы. Сначала укажите в чем заключается взаимосвязь, затем пример её иллюстрирующий. (Каждый пример должен быть сформулирован развёрнуто).</a:t>
            </a:r>
          </a:p>
          <a:p>
            <a:pPr defTabSz="602615">
              <a:spcBef>
                <a:spcPts val="1700"/>
              </a:spcBef>
              <a:defRPr spc="-99" sz="4964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rPr b="1"/>
              <a:t>2. Задание 26</a:t>
            </a:r>
            <a:r>
              <a:t> </a:t>
            </a:r>
          </a:p>
          <a:p>
            <a:pPr defTabSz="602615">
              <a:spcBef>
                <a:spcPts val="1700"/>
              </a:spcBef>
              <a:defRPr spc="-99" sz="4964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Приведите три примера взаимосвязи глобальных проблем современности. Сначала укажите взаимосвязь каких глобальных проблем Вы будете приводить, а затем пример, иллюстрирующий эту взаимосвязь. (Каждый пример должен быть сформулирован развёрнуто).</a:t>
            </a:r>
          </a:p>
        </p:txBody>
      </p:sp>
      <p:sp>
        <p:nvSpPr>
          <p:cNvPr id="201" name="Человек и общество"/>
          <p:cNvSpPr txBox="1"/>
          <p:nvPr>
            <p:ph type="body" idx="21"/>
          </p:nvPr>
        </p:nvSpPr>
        <p:spPr>
          <a:xfrm>
            <a:off x="1219200" y="2387115"/>
            <a:ext cx="8612731" cy="80227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759459">
              <a:defRPr spc="-40" sz="4048"/>
            </a:lvl1pPr>
          </a:lstStyle>
          <a:p>
            <a:pPr/>
            <a:r>
              <a:t>Человек и общество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Общество"/>
          <p:cNvSpPr txBox="1"/>
          <p:nvPr>
            <p:ph type="title"/>
          </p:nvPr>
        </p:nvSpPr>
        <p:spPr>
          <a:xfrm>
            <a:off x="1219200" y="407029"/>
            <a:ext cx="11841603" cy="1326947"/>
          </a:xfrm>
          <a:prstGeom prst="rect">
            <a:avLst/>
          </a:prstGeom>
        </p:spPr>
        <p:txBody>
          <a:bodyPr/>
          <a:lstStyle>
            <a:lvl1pPr defTabSz="2340863">
              <a:defRPr spc="-80" sz="8064"/>
            </a:lvl1pPr>
          </a:lstStyle>
          <a:p>
            <a:pPr/>
            <a:r>
              <a:t>Общество</a:t>
            </a:r>
          </a:p>
        </p:txBody>
      </p:sp>
      <p:pic>
        <p:nvPicPr>
          <p:cNvPr id="158" name="obshchestvo.jpg" descr="obshchestvo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426" t="1320" r="2426" b="1320"/>
          <a:stretch>
            <a:fillRect/>
          </a:stretch>
        </p:blipFill>
        <p:spPr>
          <a:xfrm>
            <a:off x="12192644" y="1269999"/>
            <a:ext cx="10922001" cy="11176001"/>
          </a:xfrm>
          <a:prstGeom prst="rect">
            <a:avLst/>
          </a:prstGeom>
        </p:spPr>
      </p:pic>
      <p:sp>
        <p:nvSpPr>
          <p:cNvPr id="159" name="Определение"/>
          <p:cNvSpPr txBox="1"/>
          <p:nvPr>
            <p:ph type="body" idx="22"/>
          </p:nvPr>
        </p:nvSpPr>
        <p:spPr>
          <a:xfrm>
            <a:off x="1219200" y="1669105"/>
            <a:ext cx="9757569" cy="85282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l" defTabSz="825500">
              <a:defRPr b="1" spc="-44" sz="4400">
                <a:latin typeface="Arial Hebrew"/>
                <a:ea typeface="Arial Hebrew"/>
                <a:cs typeface="Arial Hebrew"/>
                <a:sym typeface="Arial Hebrew"/>
              </a:defRPr>
            </a:lvl1pPr>
          </a:lstStyle>
          <a:p>
            <a:pPr/>
            <a:r>
              <a:t>Определение</a:t>
            </a:r>
          </a:p>
        </p:txBody>
      </p:sp>
      <p:sp>
        <p:nvSpPr>
          <p:cNvPr id="160" name="Часть материального мира, отделившаяся от природы, но неразрывно с ней связанная, включающая в себя различные формы объединения людей.…"/>
          <p:cNvSpPr txBox="1"/>
          <p:nvPr>
            <p:ph type="body" sz="half" idx="1"/>
          </p:nvPr>
        </p:nvSpPr>
        <p:spPr>
          <a:xfrm>
            <a:off x="957285" y="2681995"/>
            <a:ext cx="10281398" cy="9844390"/>
          </a:xfrm>
          <a:prstGeom prst="rect">
            <a:avLst/>
          </a:prstGeom>
        </p:spPr>
        <p:txBody>
          <a:bodyPr/>
          <a:lstStyle/>
          <a:p>
            <a:pPr lvl="1" marL="1026667" indent="-513333" defTabSz="2292038">
              <a:spcBef>
                <a:spcPts val="2200"/>
              </a:spcBef>
              <a:defRPr sz="4136"/>
            </a:pPr>
            <a:r>
              <a:t>Часть материального мира, отделившаяся от природы, но неразрывно с ней связанная, включающая в себя различные формы объединения людей.</a:t>
            </a:r>
          </a:p>
          <a:p>
            <a:pPr marL="513333" indent="-513333" defTabSz="2292038">
              <a:spcBef>
                <a:spcPts val="2200"/>
              </a:spcBef>
              <a:defRPr sz="4136"/>
            </a:pPr>
          </a:p>
          <a:p>
            <a:pPr lvl="1" marL="1026667" indent="-513333" defTabSz="2292038">
              <a:spcBef>
                <a:spcPts val="2200"/>
              </a:spcBef>
              <a:defRPr sz="4136"/>
            </a:pPr>
            <a:r>
              <a:t>Понятие «Общество» очень сложное. Практически невозможно дать полное исчерпывающее определение.</a:t>
            </a:r>
          </a:p>
          <a:p>
            <a:pPr marL="513333" indent="-513333" defTabSz="2292038">
              <a:spcBef>
                <a:spcPts val="2200"/>
              </a:spcBef>
              <a:defRPr sz="4136"/>
            </a:pPr>
          </a:p>
          <a:p>
            <a:pPr lvl="1" marL="1026667" indent="-513333" defTabSz="2292038">
              <a:spcBef>
                <a:spcPts val="2200"/>
              </a:spcBef>
              <a:defRPr sz="4136"/>
            </a:pPr>
            <a:r>
              <a:t>Существуют разные подходы к определению «Общества».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Признаки общества"/>
          <p:cNvSpPr txBox="1"/>
          <p:nvPr>
            <p:ph type="title"/>
          </p:nvPr>
        </p:nvSpPr>
        <p:spPr>
          <a:xfrm>
            <a:off x="318688" y="266639"/>
            <a:ext cx="13145918" cy="1503359"/>
          </a:xfrm>
          <a:prstGeom prst="rect">
            <a:avLst/>
          </a:prstGeom>
        </p:spPr>
        <p:txBody>
          <a:bodyPr/>
          <a:lstStyle>
            <a:lvl1pPr defTabSz="2097023">
              <a:defRPr spc="-72" sz="7224"/>
            </a:lvl1pPr>
          </a:lstStyle>
          <a:p>
            <a:pPr/>
            <a:r>
              <a:t>Признаки общества</a:t>
            </a:r>
          </a:p>
        </p:txBody>
      </p:sp>
      <p:pic>
        <p:nvPicPr>
          <p:cNvPr id="163" name="img-nF0Iu_.jpg" descr="img-nF0Iu_.jpg"/>
          <p:cNvPicPr>
            <a:picLocks noChangeAspect="1"/>
          </p:cNvPicPr>
          <p:nvPr>
            <p:ph type="pic" idx="21"/>
          </p:nvPr>
        </p:nvPicPr>
        <p:blipFill>
          <a:blip r:embed="rId2">
            <a:alphaModFix amt="68810"/>
            <a:extLst/>
          </a:blip>
          <a:srcRect l="836" t="0" r="836" b="0"/>
          <a:stretch>
            <a:fillRect/>
          </a:stretch>
        </p:blipFill>
        <p:spPr>
          <a:xfrm>
            <a:off x="11470128" y="827881"/>
            <a:ext cx="11786053" cy="12060147"/>
          </a:xfrm>
          <a:prstGeom prst="rect">
            <a:avLst/>
          </a:prstGeom>
        </p:spPr>
      </p:pic>
      <p:sp>
        <p:nvSpPr>
          <p:cNvPr id="164" name="1.Совокупность индивидов, одаренных волей и сознанием.…"/>
          <p:cNvSpPr txBox="1"/>
          <p:nvPr>
            <p:ph type="body" sz="half" idx="1"/>
          </p:nvPr>
        </p:nvSpPr>
        <p:spPr>
          <a:xfrm>
            <a:off x="768960" y="2454006"/>
            <a:ext cx="10592564" cy="10320769"/>
          </a:xfrm>
          <a:prstGeom prst="rect">
            <a:avLst/>
          </a:prstGeom>
        </p:spPr>
        <p:txBody>
          <a:bodyPr/>
          <a:lstStyle/>
          <a:p>
            <a:pPr algn="l">
              <a:defRPr b="1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1.Совокупность индивидов, одаренных волей и сознанием.</a:t>
            </a:r>
          </a:p>
          <a:p>
            <a:pPr algn="l">
              <a:defRPr b="1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2. Общий интерес, имеющий постоянный и объективный характер. </a:t>
            </a:r>
          </a:p>
          <a:p>
            <a:pPr algn="l">
              <a:defRPr b="1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3. Взаимодействие и сотрудничество на основе общих интересов.</a:t>
            </a:r>
          </a:p>
          <a:p>
            <a:pPr algn="l">
              <a:defRPr b="1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4. Регулирование общественных интересов посредством обязательных правил поведения.</a:t>
            </a:r>
          </a:p>
          <a:p>
            <a:pPr algn="l">
              <a:defRPr spc="-26" sz="2700"/>
            </a:pPr>
          </a:p>
          <a:p>
            <a:pPr algn="l">
              <a:defRPr spc="-26" sz="27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Общество"/>
          <p:cNvSpPr txBox="1"/>
          <p:nvPr>
            <p:ph type="title"/>
          </p:nvPr>
        </p:nvSpPr>
        <p:spPr>
          <a:xfrm>
            <a:off x="1219200" y="402401"/>
            <a:ext cx="9753600" cy="1371286"/>
          </a:xfrm>
          <a:prstGeom prst="rect">
            <a:avLst/>
          </a:prstGeom>
        </p:spPr>
        <p:txBody>
          <a:bodyPr/>
          <a:lstStyle>
            <a:lvl1pPr defTabSz="2414016">
              <a:defRPr spc="-83" sz="8316"/>
            </a:lvl1pPr>
          </a:lstStyle>
          <a:p>
            <a:pPr/>
            <a:r>
              <a:t>Общество</a:t>
            </a:r>
          </a:p>
        </p:txBody>
      </p:sp>
      <p:pic>
        <p:nvPicPr>
          <p:cNvPr id="167" name="5.jpg" descr="5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093" t="0" r="2093" b="0"/>
          <a:stretch>
            <a:fillRect/>
          </a:stretch>
        </p:blipFill>
        <p:spPr>
          <a:xfrm>
            <a:off x="10133627" y="1497691"/>
            <a:ext cx="13146896" cy="10291023"/>
          </a:xfrm>
          <a:prstGeom prst="rect">
            <a:avLst/>
          </a:prstGeom>
        </p:spPr>
      </p:pic>
      <p:sp>
        <p:nvSpPr>
          <p:cNvPr id="168" name="Признаки общества"/>
          <p:cNvSpPr txBox="1"/>
          <p:nvPr>
            <p:ph type="body" idx="22"/>
          </p:nvPr>
        </p:nvSpPr>
        <p:spPr>
          <a:xfrm>
            <a:off x="1219200" y="1848926"/>
            <a:ext cx="9757569" cy="7913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l" defTabSz="742950">
              <a:defRPr spc="-39" sz="3959"/>
            </a:lvl1pPr>
          </a:lstStyle>
          <a:p>
            <a:pPr/>
            <a:r>
              <a:t>Признаки общества</a:t>
            </a:r>
          </a:p>
        </p:txBody>
      </p:sp>
      <p:sp>
        <p:nvSpPr>
          <p:cNvPr id="169" name="Системность…"/>
          <p:cNvSpPr txBox="1"/>
          <p:nvPr>
            <p:ph type="body" sz="half" idx="1"/>
          </p:nvPr>
        </p:nvSpPr>
        <p:spPr>
          <a:xfrm>
            <a:off x="1219200" y="2841158"/>
            <a:ext cx="9757569" cy="9566742"/>
          </a:xfrm>
          <a:prstGeom prst="rect">
            <a:avLst/>
          </a:prstGeom>
        </p:spPr>
        <p:txBody>
          <a:bodyPr/>
          <a:lstStyle/>
          <a:p>
            <a:pPr marL="546100" indent="-546100">
              <a:defRPr sz="6600"/>
            </a:pPr>
            <a:r>
              <a:t>Системность</a:t>
            </a:r>
          </a:p>
          <a:p>
            <a:pPr marL="546100" indent="-546100">
              <a:defRPr sz="6600"/>
            </a:pPr>
            <a:r>
              <a:t>Динамичность</a:t>
            </a:r>
          </a:p>
          <a:p>
            <a:pPr marL="546100" indent="-546100">
              <a:defRPr sz="6600"/>
            </a:pPr>
            <a:r>
              <a:t>Открытость</a:t>
            </a:r>
          </a:p>
          <a:p>
            <a:pPr marL="546100" indent="-546100">
              <a:defRPr sz="6600"/>
            </a:pPr>
            <a:r>
              <a:t>Саморазвитие</a:t>
            </a:r>
          </a:p>
          <a:p>
            <a:pPr marL="546100" indent="-546100">
              <a:defRPr sz="6600"/>
            </a:pPr>
            <a:r>
              <a:t>Самовоспроизводство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Общество"/>
          <p:cNvSpPr txBox="1"/>
          <p:nvPr>
            <p:ph type="title"/>
          </p:nvPr>
        </p:nvSpPr>
        <p:spPr>
          <a:xfrm>
            <a:off x="1219200" y="236708"/>
            <a:ext cx="9753600" cy="1347883"/>
          </a:xfrm>
          <a:prstGeom prst="rect">
            <a:avLst/>
          </a:prstGeom>
        </p:spPr>
        <p:txBody>
          <a:bodyPr/>
          <a:lstStyle>
            <a:lvl1pPr defTabSz="2365248">
              <a:defRPr spc="-81" sz="8148"/>
            </a:lvl1pPr>
          </a:lstStyle>
          <a:p>
            <a:pPr/>
            <a:r>
              <a:t>Общество</a:t>
            </a:r>
          </a:p>
        </p:txBody>
      </p:sp>
      <p:pic>
        <p:nvPicPr>
          <p:cNvPr id="172" name="29458410_457566805.pdf-5.jpg" descr="29458410_457566805.pdf-5.jpg"/>
          <p:cNvPicPr>
            <a:picLocks noChangeAspect="1"/>
          </p:cNvPicPr>
          <p:nvPr>
            <p:ph type="pic" idx="21"/>
          </p:nvPr>
        </p:nvPicPr>
        <p:blipFill>
          <a:blip r:embed="rId2">
            <a:alphaModFix amt="78592"/>
            <a:extLst/>
          </a:blip>
          <a:srcRect l="11486" t="0" r="11486" b="0"/>
          <a:stretch>
            <a:fillRect/>
          </a:stretch>
        </p:blipFill>
        <p:spPr>
          <a:xfrm>
            <a:off x="11930266" y="2010235"/>
            <a:ext cx="12227038" cy="8928867"/>
          </a:xfrm>
          <a:prstGeom prst="rect">
            <a:avLst/>
          </a:prstGeom>
        </p:spPr>
      </p:pic>
      <p:sp>
        <p:nvSpPr>
          <p:cNvPr id="173" name="Динамика общественного развития"/>
          <p:cNvSpPr txBox="1"/>
          <p:nvPr>
            <p:ph type="body" idx="22"/>
          </p:nvPr>
        </p:nvSpPr>
        <p:spPr>
          <a:xfrm>
            <a:off x="532363" y="1740288"/>
            <a:ext cx="10444406" cy="1479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825500">
              <a:defRPr spc="-44" sz="4400"/>
            </a:lvl1pPr>
          </a:lstStyle>
          <a:p>
            <a:pPr/>
            <a:r>
              <a:t>Динамика общественного развития </a:t>
            </a:r>
          </a:p>
        </p:txBody>
      </p:sp>
      <p:sp>
        <p:nvSpPr>
          <p:cNvPr id="174" name="Социальное изменение — это процесс возникновения новых явлений, структур, характеристик в различных социальных системах и подсистемах в ходе их взаимодействия; это переход социального объекта из одного состояния в другое.…"/>
          <p:cNvSpPr txBox="1"/>
          <p:nvPr>
            <p:ph type="body" sz="half" idx="1"/>
          </p:nvPr>
        </p:nvSpPr>
        <p:spPr>
          <a:xfrm>
            <a:off x="1217215" y="2958994"/>
            <a:ext cx="9757570" cy="9543694"/>
          </a:xfrm>
          <a:prstGeom prst="rect">
            <a:avLst/>
          </a:prstGeom>
        </p:spPr>
        <p:txBody>
          <a:bodyPr/>
          <a:lstStyle/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i="1"/>
              <a:t>Социальное изменение </a:t>
            </a:r>
            <a:r>
              <a:t>— это процесс возникновения новых явлений, структур, характеристик в различных социальных системах и подсистемах в ходе их взаимодействия; это переход социального объекта из одного состояния в другое. 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1.Социогенез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2.Прогресс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3.Регресс 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4.Революция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5.Реформа</a:t>
            </a:r>
          </a:p>
          <a:p>
            <a:pPr marL="0" indent="0" defTabSz="425195">
              <a:lnSpc>
                <a:spcPct val="100000"/>
              </a:lnSpc>
              <a:spcBef>
                <a:spcPts val="1100"/>
              </a:spcBef>
              <a:buSzTx/>
              <a:buNone/>
              <a:defRPr sz="4278">
                <a:latin typeface="Times Roman"/>
                <a:ea typeface="Times Roman"/>
                <a:cs typeface="Times Roman"/>
                <a:sym typeface="Times Roman"/>
              </a:defRPr>
            </a:pPr>
            <a:r>
              <a:t>6.Эволюция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Теоретические представления об обществе"/>
          <p:cNvSpPr txBox="1"/>
          <p:nvPr>
            <p:ph type="body" idx="21"/>
          </p:nvPr>
        </p:nvSpPr>
        <p:spPr>
          <a:xfrm>
            <a:off x="1219200" y="1642549"/>
            <a:ext cx="11258348" cy="91184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l" defTabSz="800735">
              <a:defRPr spc="-42" sz="4268">
                <a:latin typeface="Arial Rounded MT Bold"/>
                <a:ea typeface="Arial Rounded MT Bold"/>
                <a:cs typeface="Arial Rounded MT Bold"/>
                <a:sym typeface="Arial Rounded MT Bold"/>
              </a:defRPr>
            </a:lvl1pPr>
          </a:lstStyle>
          <a:p>
            <a:pPr/>
            <a:r>
              <a:t>Теоретические представления об обществе</a:t>
            </a:r>
          </a:p>
        </p:txBody>
      </p:sp>
      <p:sp>
        <p:nvSpPr>
          <p:cNvPr id="177" name="Общество"/>
          <p:cNvSpPr txBox="1"/>
          <p:nvPr>
            <p:ph type="title"/>
          </p:nvPr>
        </p:nvSpPr>
        <p:spPr>
          <a:xfrm>
            <a:off x="1219200" y="774700"/>
            <a:ext cx="21945600" cy="696760"/>
          </a:xfrm>
          <a:prstGeom prst="rect">
            <a:avLst/>
          </a:prstGeom>
        </p:spPr>
        <p:txBody>
          <a:bodyPr/>
          <a:lstStyle>
            <a:lvl1pPr algn="l" defTabSz="1121663">
              <a:defRPr spc="-38" sz="3864"/>
            </a:lvl1pPr>
          </a:lstStyle>
          <a:p>
            <a:pPr/>
            <a:r>
              <a:t>Общество</a:t>
            </a:r>
          </a:p>
        </p:txBody>
      </p:sp>
      <p:sp>
        <p:nvSpPr>
          <p:cNvPr id="178" name="Формационаая теория  ( К. Маркс, Ф. Энгельс)…"/>
          <p:cNvSpPr txBox="1"/>
          <p:nvPr>
            <p:ph type="body" idx="1"/>
          </p:nvPr>
        </p:nvSpPr>
        <p:spPr>
          <a:xfrm>
            <a:off x="1219200" y="2923054"/>
            <a:ext cx="21948577" cy="9573746"/>
          </a:xfrm>
          <a:prstGeom prst="rect">
            <a:avLst/>
          </a:prstGeom>
        </p:spPr>
        <p:txBody>
          <a:bodyPr/>
          <a:lstStyle/>
          <a:p>
            <a:pPr marL="535177" indent="-535177" defTabSz="2389572">
              <a:spcBef>
                <a:spcPts val="2300"/>
              </a:spcBef>
              <a:defRPr sz="4312">
                <a:latin typeface="Canela Text Bold"/>
                <a:ea typeface="Canela Text Bold"/>
                <a:cs typeface="Canela Text Bold"/>
                <a:sym typeface="Canela Text Bold"/>
              </a:defRPr>
            </a:pPr>
            <a:r>
              <a:t>Формационаая теория  ( К. Маркс, Ф. Энгельс)</a:t>
            </a:r>
          </a:p>
          <a:p>
            <a:pPr marL="0" indent="0" defTabSz="448055">
              <a:lnSpc>
                <a:spcPct val="100000"/>
              </a:lnSpc>
              <a:spcBef>
                <a:spcPts val="0"/>
              </a:spcBef>
              <a:buSzTx/>
              <a:buNone/>
              <a:defRPr sz="3234">
                <a:solidFill>
                  <a:srgbClr val="202124"/>
                </a:solidFill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rPr b="1"/>
              <a:t>Формационный</a:t>
            </a:r>
            <a:r>
              <a:t> подход разработан в рамках марксизма (исторический материализм) и характеризуется идеей о том, что </a:t>
            </a:r>
            <a:r>
              <a:rPr b="1"/>
              <a:t>общество</a:t>
            </a:r>
            <a:r>
              <a:t> в своём </a:t>
            </a:r>
            <a:r>
              <a:rPr b="1"/>
              <a:t>развитии</a:t>
            </a:r>
            <a:r>
              <a:t> проходит через определённые, закономерно сменяющие друг друга исторические этапы – общественно-экономические формации.</a:t>
            </a:r>
          </a:p>
          <a:p>
            <a:pPr marL="535177" indent="-535177" defTabSz="2389572">
              <a:spcBef>
                <a:spcPts val="2300"/>
              </a:spcBef>
              <a:defRPr sz="4312">
                <a:latin typeface="Canela Text Bold"/>
                <a:ea typeface="Canela Text Bold"/>
                <a:cs typeface="Canela Text Bold"/>
                <a:sym typeface="Canela Text Bold"/>
              </a:defRPr>
            </a:pPr>
            <a:r>
              <a:t>Теория локальных цивилизаций (А. Тойнби, О. Шпенглер)</a:t>
            </a:r>
          </a:p>
          <a:p>
            <a:pPr marL="0" indent="0" algn="just" defTabSz="448055">
              <a:lnSpc>
                <a:spcPct val="100000"/>
              </a:lnSpc>
              <a:spcBef>
                <a:spcPts val="0"/>
              </a:spcBef>
              <a:buSzTx/>
              <a:buNone/>
              <a:defRPr sz="3626">
                <a:solidFill>
                  <a:srgbClr val="FFFFFF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В основе цивилизационного подхода лежит реальный факт усиления взаимосвязи и взаимозависимости, глобализации основ­ных проблем человечества, осознание приоритета общечеловечес­ких ценностей перед классовыми, групповыми, национальными.</a:t>
            </a:r>
          </a:p>
          <a:p>
            <a:pPr marL="535177" indent="-535177" defTabSz="2389572">
              <a:spcBef>
                <a:spcPts val="2300"/>
              </a:spcBef>
              <a:defRPr sz="4312">
                <a:latin typeface="Canela Text Bold"/>
                <a:ea typeface="Canela Text Bold"/>
                <a:cs typeface="Canela Text Bold"/>
                <a:sym typeface="Canela Text Bold"/>
              </a:defRPr>
            </a:pPr>
            <a:r>
              <a:t>Теория информационного общества ( Тоффлер  Э.)</a:t>
            </a:r>
          </a:p>
          <a:p>
            <a:pPr marL="535178" indent="-535178" defTabSz="2389572">
              <a:spcBef>
                <a:spcPts val="2300"/>
              </a:spcBef>
              <a:defRPr sz="4018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Тоффлер считает, что в информационном обществе складывается новые виды семьи, стили работы и жизни, новые формы политики и экономики. Такое общество он считает супериндустриальным. Таким обществом он считает быстро развивающееся, основанное на самых передовых технологиях, и постматериалистической системе ценностей.</a:t>
            </a:r>
          </a:p>
        </p:txBody>
      </p:sp>
      <p:sp>
        <p:nvSpPr>
          <p:cNvPr id="179" name="Текст"/>
          <p:cNvSpPr txBox="1"/>
          <p:nvPr/>
        </p:nvSpPr>
        <p:spPr>
          <a:xfrm>
            <a:off x="11760175" y="6623049"/>
            <a:ext cx="863650" cy="4699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1sxoiEfX3pg.jpg" descr="1sxoiEfX3pg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4261" r="0" b="4261"/>
          <a:stretch>
            <a:fillRect/>
          </a:stretch>
        </p:blipFill>
        <p:spPr>
          <a:xfrm>
            <a:off x="1388324" y="545026"/>
            <a:ext cx="21228203" cy="13716001"/>
          </a:xfrm>
          <a:prstGeom prst="rect">
            <a:avLst/>
          </a:prstGeom>
        </p:spPr>
      </p:pic>
      <p:sp>
        <p:nvSpPr>
          <p:cNvPr id="182" name="Подзаголовок презентации"/>
          <p:cNvSpPr txBox="1"/>
          <p:nvPr>
            <p:ph type="body" sz="quarter" idx="1"/>
          </p:nvPr>
        </p:nvSpPr>
        <p:spPr>
          <a:xfrm>
            <a:off x="1219200" y="7569200"/>
            <a:ext cx="2299663" cy="361089"/>
          </a:xfrm>
          <a:prstGeom prst="rect">
            <a:avLst/>
          </a:prstGeom>
        </p:spPr>
        <p:txBody>
          <a:bodyPr/>
          <a:lstStyle/>
          <a:p>
            <a:pPr defTabSz="330200">
              <a:defRPr spc="-24" sz="2400"/>
            </a:pPr>
          </a:p>
        </p:txBody>
      </p:sp>
      <p:sp>
        <p:nvSpPr>
          <p:cNvPr id="183" name="Автор и дата"/>
          <p:cNvSpPr txBox="1"/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>
            <a:hueOff val="-245591"/>
            <a:satOff val="13830"/>
            <a:lumOff val="175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Общество"/>
          <p:cNvSpPr txBox="1"/>
          <p:nvPr>
            <p:ph type="title"/>
          </p:nvPr>
        </p:nvSpPr>
        <p:spPr>
          <a:xfrm>
            <a:off x="1219200" y="774700"/>
            <a:ext cx="9753600" cy="1087480"/>
          </a:xfrm>
          <a:prstGeom prst="rect">
            <a:avLst/>
          </a:prstGeom>
        </p:spPr>
        <p:txBody>
          <a:bodyPr/>
          <a:lstStyle>
            <a:lvl1pPr defTabSz="1901951">
              <a:defRPr spc="-65" sz="6551"/>
            </a:lvl1pPr>
          </a:lstStyle>
          <a:p>
            <a:pPr/>
            <a:r>
              <a:t>Общество</a:t>
            </a:r>
          </a:p>
        </p:txBody>
      </p:sp>
      <p:pic>
        <p:nvPicPr>
          <p:cNvPr id="186" name="slide-3.jpg" descr="slide-3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11353993" y="2138052"/>
            <a:ext cx="12603034" cy="9439967"/>
          </a:xfrm>
          <a:prstGeom prst="rect">
            <a:avLst/>
          </a:prstGeom>
        </p:spPr>
      </p:pic>
      <p:sp>
        <p:nvSpPr>
          <p:cNvPr id="187" name="Глобальные проблемы человечества"/>
          <p:cNvSpPr txBox="1"/>
          <p:nvPr>
            <p:ph type="body" idx="22"/>
          </p:nvPr>
        </p:nvSpPr>
        <p:spPr>
          <a:xfrm>
            <a:off x="1219200" y="1956151"/>
            <a:ext cx="9757569" cy="126406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Глобальные проблемы человечества</a:t>
            </a:r>
          </a:p>
        </p:txBody>
      </p:sp>
      <p:sp>
        <p:nvSpPr>
          <p:cNvPr id="188" name="Глобальные проблемы человечества – это социальные и природные проблемы, от решения которых зависит прогресс, развитие и сохранение цивилизации. ... И чтобы разрешить такие проблемы, нужны совместные усилия всех стран. Среди глобальных проблем – экономиче"/>
          <p:cNvSpPr txBox="1"/>
          <p:nvPr>
            <p:ph type="body" sz="half" idx="1"/>
          </p:nvPr>
        </p:nvSpPr>
        <p:spPr>
          <a:xfrm>
            <a:off x="626780" y="3078588"/>
            <a:ext cx="9757569" cy="9234525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0"/>
              </a:spcBef>
              <a:buSzTx/>
              <a:buNone/>
              <a:defRPr sz="160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sz="3400"/>
              <a:t>Г</a:t>
            </a:r>
            <a:r>
              <a:rPr b="1" sz="3300"/>
              <a:t>лобальные проблемы человечества</a:t>
            </a:r>
            <a:r>
              <a:rPr sz="3300"/>
              <a:t> – это социальные и природные </a:t>
            </a:r>
            <a:r>
              <a:rPr b="1" sz="3300"/>
              <a:t>проблемы</a:t>
            </a:r>
            <a:r>
              <a:rPr sz="3300"/>
              <a:t>, от решения которых зависит прогресс, развитие и сохранение цивилизации. ... И чтобы разрешить такие </a:t>
            </a:r>
            <a:r>
              <a:rPr b="1" sz="3300"/>
              <a:t>проблемы</a:t>
            </a:r>
            <a:r>
              <a:rPr sz="3300"/>
              <a:t>, нужны совместные усилия всех стран. Среди </a:t>
            </a:r>
            <a:r>
              <a:rPr b="1" sz="3300"/>
              <a:t>глобальных проблем</a:t>
            </a:r>
            <a:r>
              <a:rPr sz="3300"/>
              <a:t> – экономические, политические, социальные и экологические.</a:t>
            </a:r>
            <a:endParaRPr sz="3300"/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SzTx/>
              <a:buNone/>
              <a:defRPr sz="330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SzTx/>
              <a:buNone/>
              <a:defRPr b="1" sz="3300">
                <a:solidFill>
                  <a:srgbClr val="FF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Основными проблемами являются:</a:t>
            </a:r>
            <a:endParaRPr b="0"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проблема мира и разоружения;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экологическая; демографическая;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энергетическая; сырьевая;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продовольственная;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использование ресурсов Мирового океана;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мирное освоение космоса;</a:t>
            </a:r>
            <a:endParaRPr>
              <a:solidFill>
                <a:srgbClr val="000000"/>
              </a:solidFill>
            </a:endParaRP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Helvetica"/>
              <a:defRPr sz="3300">
                <a:solidFill>
                  <a:srgbClr val="333333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преодоление отсталости развивающихся стран.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Практическая часть"/>
          <p:cNvSpPr txBox="1"/>
          <p:nvPr>
            <p:ph type="title"/>
          </p:nvPr>
        </p:nvSpPr>
        <p:spPr>
          <a:xfrm>
            <a:off x="1408774" y="774699"/>
            <a:ext cx="21945601" cy="1091461"/>
          </a:xfrm>
          <a:prstGeom prst="rect">
            <a:avLst/>
          </a:prstGeom>
        </p:spPr>
        <p:txBody>
          <a:bodyPr/>
          <a:lstStyle>
            <a:lvl1pPr algn="l" defTabSz="1487424">
              <a:defRPr spc="-51" sz="5124"/>
            </a:lvl1pPr>
          </a:lstStyle>
          <a:p>
            <a:pPr/>
            <a:r>
              <a:t>Практическая часть</a:t>
            </a:r>
          </a:p>
        </p:txBody>
      </p:sp>
      <p:sp>
        <p:nvSpPr>
          <p:cNvPr id="191" name="1.…"/>
          <p:cNvSpPr txBox="1"/>
          <p:nvPr>
            <p:ph type="body" idx="1"/>
          </p:nvPr>
        </p:nvSpPr>
        <p:spPr>
          <a:xfrm>
            <a:off x="1219200" y="2925615"/>
            <a:ext cx="21948577" cy="957118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1. </a:t>
            </a:r>
          </a:p>
          <a:p>
            <a:pPr marL="0" indent="0" algn="ctr" defTabSz="457200">
              <a:lnSpc>
                <a:spcPct val="100000"/>
              </a:lnSpc>
              <a:spcBef>
                <a:spcPts val="0"/>
              </a:spcBef>
              <a:buSzTx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marL="0" indent="0" algn="ctr" defTabSz="457200">
              <a:lnSpc>
                <a:spcPct val="100000"/>
              </a:lnSpc>
              <a:spcBef>
                <a:spcPts val="0"/>
              </a:spcBef>
              <a:buSzTx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2. Задание (25)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Используя обществоведческие знания,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1) раскройте смысл понятия «индустриальное общество»;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2) составьте два предложения: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− одно предложение, содержащее информацию об особенностях социальной структуры индустриального общества;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4100">
                <a:latin typeface="Arial Hebrew"/>
                <a:ea typeface="Arial Hebrew"/>
                <a:cs typeface="Arial Hebrew"/>
                <a:sym typeface="Arial Hebrew"/>
              </a:defRPr>
            </a:pPr>
            <a:r>
              <a:t>− одно предложение, содержащее информацию о роли науки в индустриальном обществе.</a:t>
            </a: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marL="0" indent="0" algn="just" defTabSz="457200">
              <a:lnSpc>
                <a:spcPct val="100000"/>
              </a:lnSpc>
              <a:spcBef>
                <a:spcPts val="0"/>
              </a:spcBef>
              <a:buSzTx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pPr>
          </a:p>
        </p:txBody>
      </p:sp>
      <p:pic>
        <p:nvPicPr>
          <p:cNvPr id="192" name="get_file.png" descr="get_fi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9200" y="2925615"/>
            <a:ext cx="13868400" cy="246380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Общество и человек"/>
          <p:cNvSpPr txBox="1"/>
          <p:nvPr>
            <p:ph type="body" idx="21"/>
          </p:nvPr>
        </p:nvSpPr>
        <p:spPr>
          <a:xfrm>
            <a:off x="1219200" y="2034750"/>
            <a:ext cx="21945602" cy="72227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l" defTabSz="676909">
              <a:defRPr spc="-36" sz="3607"/>
            </a:lvl1pPr>
          </a:lstStyle>
          <a:p>
            <a:pPr/>
            <a:r>
              <a:t>Общество и человек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