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79" r:id="rId4"/>
    <p:sldId id="293" r:id="rId5"/>
    <p:sldId id="294" r:id="rId6"/>
    <p:sldId id="295" r:id="rId7"/>
    <p:sldId id="296" r:id="rId8"/>
    <p:sldId id="278" r:id="rId9"/>
    <p:sldId id="277" r:id="rId10"/>
    <p:sldId id="282" r:id="rId11"/>
    <p:sldId id="281" r:id="rId12"/>
    <p:sldId id="270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2" r:id="rId21"/>
    <p:sldId id="260" r:id="rId22"/>
    <p:sldId id="261" r:id="rId23"/>
    <p:sldId id="263" r:id="rId24"/>
    <p:sldId id="264" r:id="rId25"/>
    <p:sldId id="271" r:id="rId26"/>
    <p:sldId id="272" r:id="rId27"/>
    <p:sldId id="273" r:id="rId28"/>
    <p:sldId id="274" r:id="rId29"/>
    <p:sldId id="275" r:id="rId30"/>
    <p:sldId id="276" r:id="rId31"/>
    <p:sldId id="265" r:id="rId32"/>
    <p:sldId id="266" r:id="rId33"/>
    <p:sldId id="267" r:id="rId34"/>
    <p:sldId id="268" r:id="rId35"/>
    <p:sldId id="26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9900"/>
    <a:srgbClr val="FFCC66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41821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912159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658A1-7A33-4E8E-A25A-83CA8C629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9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742BB-887A-403C-A46D-23D1FE513A0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582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72E7B-937E-492B-A461-2DE67331E0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43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56E70-5379-48F7-BC2D-09A0CFABE6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158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1D9F5-6AC6-465C-89C5-1B6450825B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32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AFF38-528C-479B-A55C-EB35E2F69A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835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108F6-770B-4132-813D-AC11DB178F6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8547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D5EB7-120E-4D4F-8E97-5FC403E3B1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4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7800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56651-81A9-4726-972A-82F769AEFED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219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3FFDC-54C7-41EC-8068-F87474C0C8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4398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F4CF2-DD4E-48AE-AD1D-7E284FD4E2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097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605500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65843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1085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21144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974421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828052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57558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A538CF-7B50-4479-B44D-F1659166419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26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573016"/>
            <a:ext cx="9144000" cy="1728192"/>
          </a:xfrm>
          <a:solidFill>
            <a:srgbClr val="FFCC66">
              <a:tint val="66000"/>
              <a:satMod val="160000"/>
              <a:alpha val="47000"/>
            </a:srgbClr>
          </a:solidFill>
        </p:spPr>
        <p:txBody>
          <a:bodyPr/>
          <a:lstStyle/>
          <a:p>
            <a:pPr algn="ctr"/>
            <a:r>
              <a:rPr lang="ru-RU" dirty="0" smtClean="0"/>
              <a:t>Человек, история и природа в романе Б. Л. Пастернака </a:t>
            </a:r>
            <a:br>
              <a:rPr lang="ru-RU" dirty="0" smtClean="0"/>
            </a:br>
            <a:r>
              <a:rPr lang="ru-RU" dirty="0" smtClean="0"/>
              <a:t>«Доктор Живаго»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Временные рамки романа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smtClean="0"/>
              <a:t>Сюжет романа охватывает первые 50 лет нашего столетия.</a:t>
            </a:r>
          </a:p>
          <a:p>
            <a:pPr eaLnBrk="1" hangingPunct="1">
              <a:defRPr/>
            </a:pPr>
            <a:r>
              <a:rPr lang="ru-RU" sz="2800" b="1" smtClean="0"/>
              <a:t>Сюжет романа начинается в 1902 г., когда Юрию Живаго 10 лет.</a:t>
            </a:r>
          </a:p>
          <a:p>
            <a:pPr eaLnBrk="1" hangingPunct="1">
              <a:defRPr/>
            </a:pPr>
            <a:r>
              <a:rPr lang="ru-RU" sz="2800" b="1" smtClean="0"/>
              <a:t>Жизнь героя обрывается в 1929 г. от разрыва сердца</a:t>
            </a:r>
          </a:p>
          <a:p>
            <a:pPr eaLnBrk="1" hangingPunct="1">
              <a:defRPr/>
            </a:pPr>
            <a:r>
              <a:rPr lang="ru-RU" sz="2800" b="1" smtClean="0"/>
              <a:t>Сюжет романа охватывает годы войны и первые послевоенные годы.</a:t>
            </a:r>
          </a:p>
        </p:txBody>
      </p:sp>
    </p:spTree>
    <p:extLst>
      <p:ext uri="{BB962C8B-B14F-4D97-AF65-F5344CB8AC3E}">
        <p14:creationId xmlns:p14="http://schemas.microsoft.com/office/powerpoint/2010/main" val="17947352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79512" y="1196752"/>
            <a:ext cx="85169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10000"/>
                  </a:schemeClr>
                </a:solidFill>
              </a:rPr>
              <a:t>Внешне повествование вполне традиционно: рассказывается о судьбе человека в эпоху революции. Но события романа даны через восприятие главного героя, это субъективное восприятие и составляет сюжет. Роман не вписывался в схемы социалистического реализма, предполагающего «активную жизненную позицию».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10000"/>
                  </a:schemeClr>
                </a:solidFill>
              </a:rPr>
              <a:t>Судьба человека, </a:t>
            </a:r>
            <a:r>
              <a:rPr lang="ru-RU" altLang="ru-RU" sz="2400" dirty="0" smtClean="0">
                <a:solidFill>
                  <a:schemeClr val="accent4">
                    <a:lumMod val="10000"/>
                  </a:schemeClr>
                </a:solidFill>
              </a:rPr>
              <a:t>по Пастернаку, не связана напрямую с исторической эпохой, в которую выпало жить. Главный герой романа Юрий Живаго не пытается бороться с обстоятельствами, но и не приспосабливается к ним, оставаясь собой при любых условиях, сохраняя свою точку зрения.</a:t>
            </a:r>
          </a:p>
        </p:txBody>
      </p:sp>
    </p:spTree>
    <p:extLst>
      <p:ext uri="{BB962C8B-B14F-4D97-AF65-F5344CB8AC3E}">
        <p14:creationId xmlns:p14="http://schemas.microsoft.com/office/powerpoint/2010/main" val="165796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8207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Форма повествования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484313"/>
            <a:ext cx="7543800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События романа (Революции 1905 и 1917 г.г., Первая мировая война, Гражданская война, коллективизация, Великая Отечественная война) изображаются через восприятие главного героя (врача и поэта), а также близких ему персонажей.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Повествование строится по законам лирики: в центре внимания – душевная жизнь героя. Это символистский роман. Пастернак отказывается от традиций психологического романа (Лермонтов, Тургенев, Достоевский)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Важную роль играют стихи доктора Живаго, выделенные в отдельную часть после эпилога. В них читатель узнаёт о внутренней жизни героя, идею автора – торжество духа «живаго».</a:t>
            </a:r>
          </a:p>
        </p:txBody>
      </p:sp>
    </p:spTree>
    <p:extLst>
      <p:ext uri="{BB962C8B-B14F-4D97-AF65-F5344CB8AC3E}">
        <p14:creationId xmlns:p14="http://schemas.microsoft.com/office/powerpoint/2010/main" val="24516356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Композиция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557338"/>
            <a:ext cx="7543800" cy="45386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Начало – мотив смерти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«Шли и шли и пели «Вечную память»… Любопытные входили в процессию, спрашивали: «Кого хоронят?» Им отвечали: «Живаго».</a:t>
            </a:r>
            <a:endParaRPr lang="en-US" sz="24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«Стихотворения Юрия Живаго» - отдельная часть романа, с помощью неё Пастернак выводит повествование на уровень вечности.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Финал – стихотворение «Гефсиманский сад» - мотив воскрешения, жизни вечной</a:t>
            </a:r>
            <a:r>
              <a:rPr lang="ru-RU" sz="2400" b="1" dirty="0" smtClean="0"/>
              <a:t>:</a:t>
            </a:r>
            <a:endParaRPr lang="ru-RU" sz="18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/>
              <a:t>Я в гроб сойду и в третий день восстану,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/>
              <a:t>И, как сплавляют по реке плоты,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/>
              <a:t>Ко Мне на суд, как баржи каравана,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/>
              <a:t>Столетья поплывут из темноты.</a:t>
            </a:r>
          </a:p>
        </p:txBody>
      </p:sp>
    </p:spTree>
    <p:extLst>
      <p:ext uri="{BB962C8B-B14F-4D97-AF65-F5344CB8AC3E}">
        <p14:creationId xmlns:p14="http://schemas.microsoft.com/office/powerpoint/2010/main" val="7914525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32656"/>
            <a:ext cx="7848600" cy="11731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 smtClean="0"/>
              <a:t>Диалоги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smtClean="0"/>
              <a:t>Т.к. роман построен по законам лирики, важное значение имеют диалоги героев (традиция Достоевского, Чехова), которые зачастую превращаются в монологи, в которых герои выражают своё отношение к тому или иному вопросу.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smtClean="0"/>
              <a:t>События изображаются через восприятие героев</a:t>
            </a:r>
          </a:p>
        </p:txBody>
      </p:sp>
    </p:spTree>
    <p:extLst>
      <p:ext uri="{BB962C8B-B14F-4D97-AF65-F5344CB8AC3E}">
        <p14:creationId xmlns:p14="http://schemas.microsoft.com/office/powerpoint/2010/main" val="3028823764"/>
      </p:ext>
    </p:extLst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Взгляд на историю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«Он (Юрий Живаго) подумал о несколько развивающихся рядом существованиях, движущихся с разной скоростью одно возле другого, и о том, когда чья-нибудь судьба обгоняет в жизни судьбу другого, и кто кого переживает.»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Многочисленные совпадения, случайности – сигналы из непознаваемого мира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В представлении Пастернака, жизнь как река, которая несёт человеческие судьбы. Люди подчиняются движению жизни.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/>
              <a:t>Природа, искусство, история – неотделимые друг от друга составляющие жизни.</a:t>
            </a:r>
          </a:p>
        </p:txBody>
      </p:sp>
    </p:spTree>
    <p:extLst>
      <p:ext uri="{BB962C8B-B14F-4D97-AF65-F5344CB8AC3E}">
        <p14:creationId xmlns:p14="http://schemas.microsoft.com/office/powerpoint/2010/main" val="2907412892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Система персонажей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00200"/>
            <a:ext cx="7842448" cy="499715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/>
              <a:t>Юрий </a:t>
            </a:r>
            <a:r>
              <a:rPr lang="ru-RU" b="1" dirty="0" smtClean="0"/>
              <a:t>Живаго - </a:t>
            </a:r>
            <a:r>
              <a:rPr lang="ru-RU" b="1" dirty="0"/>
              <a:t>с</a:t>
            </a:r>
            <a:r>
              <a:rPr lang="ru-RU" b="1" dirty="0" smtClean="0"/>
              <a:t>ын</a:t>
            </a:r>
            <a:r>
              <a:rPr lang="ru-RU" b="1" dirty="0" smtClean="0"/>
              <a:t>, племянник, отец, муж, зять, брат, друг, любовник, врач, философ, поэт.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/>
              <a:t>Стрельников (Павел Антипов) – герой-антагонист. Противостояние действенного и созерцательного принципа жизни. Оба погибают.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/>
              <a:t>Антонина – жена, мать.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/>
              <a:t>Лара Гишар – любовь, мать. Символ России: властная и безвольная, могучая и катастрофичная. Лариса – чайка.</a:t>
            </a:r>
            <a:r>
              <a:rPr lang="en-US" b="1" dirty="0" smtClean="0"/>
              <a:t> </a:t>
            </a:r>
            <a:r>
              <a:rPr lang="ru-RU" b="1" dirty="0" smtClean="0"/>
              <a:t>Лара – символ России.</a:t>
            </a:r>
          </a:p>
        </p:txBody>
      </p:sp>
    </p:spTree>
    <p:extLst>
      <p:ext uri="{BB962C8B-B14F-4D97-AF65-F5344CB8AC3E}">
        <p14:creationId xmlns:p14="http://schemas.microsoft.com/office/powerpoint/2010/main" val="2274017043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Основные мотивы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Дорога, путь. Жизненная дорога. Крестный путь.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Зима. Вьюга (Пушкин, Блок, Булгаков)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Искусство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История. Революция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Христианские мотивы (жизнь и смерть, выбор, воскрешение, материнство, православные праздники). Это роман, самый открытый в христианскую культуру.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Метафора свечи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b="1" smtClean="0"/>
          </a:p>
        </p:txBody>
      </p:sp>
    </p:spTree>
    <p:extLst>
      <p:ext uri="{BB962C8B-B14F-4D97-AF65-F5344CB8AC3E}">
        <p14:creationId xmlns:p14="http://schemas.microsoft.com/office/powerpoint/2010/main" val="3898625134"/>
      </p:ext>
    </p:extLst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mtClean="0"/>
              <a:t>Православные праздники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2332037"/>
            <a:ext cx="73152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Мать Юрия умерла накануне Покрова,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Юрий с дядей едут к Воскобойникову в день Казанской Богоматери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Годы гражданской войны: «Была зима на исходе, Страстная, конец великого поста»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/>
              <a:t>Таким образом, Пастернак строит сюжет романа в масштабе вечности.</a:t>
            </a:r>
          </a:p>
        </p:txBody>
      </p:sp>
    </p:spTree>
    <p:extLst>
      <p:ext uri="{BB962C8B-B14F-4D97-AF65-F5344CB8AC3E}">
        <p14:creationId xmlns:p14="http://schemas.microsoft.com/office/powerpoint/2010/main" val="1641040109"/>
      </p:ext>
    </p:extLst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Соотношение с другими романами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u="sng" dirty="0" err="1" smtClean="0"/>
              <a:t>М.А.Булгаков</a:t>
            </a:r>
            <a:r>
              <a:rPr lang="ru-RU" sz="2400" b="1" u="sng" dirty="0" smtClean="0"/>
              <a:t> «Мастер и Маргарита»: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1. христианские мотивы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2. композиция «роман в романе»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3. панорама Москвы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4. образ творца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u="sng" dirty="0" err="1" smtClean="0"/>
              <a:t>М.А.Шолохов</a:t>
            </a:r>
            <a:r>
              <a:rPr lang="ru-RU" sz="2400" b="1" u="sng" dirty="0" smtClean="0"/>
              <a:t> «Тихий Дон»: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1. изображение исторических катаклизмов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2. судьба героя на фоне этих катаклизмов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 smtClean="0"/>
              <a:t>3. утверждение </a:t>
            </a:r>
            <a:r>
              <a:rPr lang="ru-RU" sz="2400" b="1" dirty="0" err="1" smtClean="0"/>
              <a:t>самоценности</a:t>
            </a:r>
            <a:r>
              <a:rPr lang="ru-RU" sz="2400" b="1" dirty="0" smtClean="0"/>
              <a:t> жизни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9861948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556792"/>
            <a:ext cx="7321624" cy="5184576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/>
              <a:t>«</a:t>
            </a:r>
            <a:r>
              <a:rPr lang="ru-RU" sz="2800" b="1" i="1" dirty="0" smtClean="0"/>
              <a:t>Эта вещь будет выражением моих взглядов на искусство, на евангелие, на жизнь человека в истории и на многое </a:t>
            </a:r>
            <a:r>
              <a:rPr lang="ru-RU" sz="2800" b="1" i="1" dirty="0" smtClean="0"/>
              <a:t>другое</a:t>
            </a:r>
            <a:r>
              <a:rPr lang="ru-RU" sz="2800" b="1" dirty="0" smtClean="0"/>
              <a:t>»</a:t>
            </a:r>
            <a:endParaRPr lang="ru-RU" sz="2800" b="1" dirty="0" smtClean="0"/>
          </a:p>
          <a:p>
            <a:pPr eaLnBrk="1" hangingPunct="1">
              <a:defRPr/>
            </a:pPr>
            <a:r>
              <a:rPr lang="ru-RU" sz="2800" b="1" dirty="0" smtClean="0"/>
              <a:t>«</a:t>
            </a:r>
            <a:r>
              <a:rPr lang="ru-RU" sz="2800" b="1" i="1" dirty="0" smtClean="0"/>
              <a:t>Не отделимы друг от друга поэзия и проза – полюса, начала эти не существуют отдельно</a:t>
            </a:r>
            <a:r>
              <a:rPr lang="ru-RU" sz="2800" b="1" dirty="0" smtClean="0"/>
              <a:t>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                                       </a:t>
            </a:r>
            <a:r>
              <a:rPr lang="ru-RU" sz="2800" b="1" dirty="0" err="1" smtClean="0"/>
              <a:t>Б.Л.Пастернак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8955012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</a:rPr>
              <a:t>Авторская позиция</a:t>
            </a:r>
            <a:endParaRPr lang="ru-RU" i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6" name="Содержимое 5" descr="обложк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9366"/>
            <a:ext cx="3048000" cy="3938016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923928" y="1600200"/>
            <a:ext cx="482453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663300"/>
                </a:solidFill>
              </a:rPr>
              <a:t>Судьба человека не связана напрямую с исторической эпохой, в которую выпало жить. Главный герой не пытается бороться с обстоятельствами, но и не приспосабливается к ним, оставаясь собой при любых условиях</a:t>
            </a:r>
            <a:endParaRPr lang="ru-RU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Образ Живаго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6" name="Рисунок 5" descr="galerie_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700808"/>
            <a:ext cx="2348007" cy="3537487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683568" y="1927773"/>
            <a:ext cx="2088232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Врач – ставит диагноз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83568" y="3212976"/>
            <a:ext cx="2088232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Не вмешивается в ход событий 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6444208" y="1844824"/>
            <a:ext cx="2088232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Фаталист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6444208" y="3212976"/>
            <a:ext cx="2088232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Убеждён в необходимости нравственного выбора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3635896" y="5589240"/>
            <a:ext cx="2088232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поэт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Подростковое восприятие жизни сохраняется у повзрослевших героев Пастернака</a:t>
            </a:r>
            <a:endParaRPr lang="ru-RU" sz="3200" b="1" dirty="0">
              <a:solidFill>
                <a:srgbClr val="663300"/>
              </a:solidFill>
            </a:endParaRPr>
          </a:p>
        </p:txBody>
      </p:sp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2" cstate="print"/>
          <a:srcRect b="6801"/>
          <a:stretch>
            <a:fillRect/>
          </a:stretch>
        </p:blipFill>
        <p:spPr>
          <a:xfrm>
            <a:off x="395536" y="1628800"/>
            <a:ext cx="3783509" cy="2415999"/>
          </a:xfrm>
          <a:prstGeom prst="rect">
            <a:avLst/>
          </a:prstGeom>
          <a:ln w="38100" cap="sq">
            <a:solidFill>
              <a:srgbClr val="CC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кругленная прямоугольная выноска 5"/>
          <p:cNvSpPr/>
          <p:nvPr/>
        </p:nvSpPr>
        <p:spPr bwMode="auto">
          <a:xfrm>
            <a:off x="4955960" y="1124744"/>
            <a:ext cx="3960440" cy="3960440"/>
          </a:xfrm>
          <a:prstGeom prst="wedgeRoundRectCallout">
            <a:avLst>
              <a:gd name="adj1" fmla="val -66097"/>
              <a:gd name="adj2" fmla="val -13447"/>
              <a:gd name="adj3" fmla="val 16667"/>
            </a:avLst>
          </a:prstGeom>
          <a:solidFill>
            <a:srgbClr val="CC9900">
              <a:alpha val="33000"/>
            </a:srgbClr>
          </a:solidFill>
          <a:ln w="9525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«Вы подумайте, какое сейчас время! И мы с вами живём в эти дни! Ведь только раз в вечность случается такая небывальщина. Подумайте: со всей России сорвало крышу, и мы со всем народом очутились под открытым небом. И некому за нами подглядывать. Свобода!»</a:t>
            </a:r>
          </a:p>
        </p:txBody>
      </p:sp>
      <p:pic>
        <p:nvPicPr>
          <p:cNvPr id="7" name="Рисунок 6" descr="Strelnikov_himself1.png"/>
          <p:cNvPicPr>
            <a:picLocks noChangeAspect="1"/>
          </p:cNvPicPr>
          <p:nvPr/>
        </p:nvPicPr>
        <p:blipFill>
          <a:blip r:embed="rId3" cstate="print"/>
          <a:srcRect l="26375"/>
          <a:stretch>
            <a:fillRect/>
          </a:stretch>
        </p:blipFill>
        <p:spPr>
          <a:xfrm>
            <a:off x="271066" y="4225799"/>
            <a:ext cx="4032448" cy="2282097"/>
          </a:xfrm>
          <a:prstGeom prst="rect">
            <a:avLst/>
          </a:prstGeom>
          <a:ln w="38100" cap="sq">
            <a:solidFill>
              <a:srgbClr val="CC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 bwMode="auto">
          <a:xfrm>
            <a:off x="4961431" y="5085184"/>
            <a:ext cx="3960440" cy="1368152"/>
          </a:xfrm>
          <a:prstGeom prst="wedgeRoundRectCallout">
            <a:avLst>
              <a:gd name="adj1" fmla="val -66097"/>
              <a:gd name="adj2" fmla="val -13447"/>
              <a:gd name="adj3" fmla="val 16667"/>
            </a:avLst>
          </a:prstGeom>
          <a:solidFill>
            <a:srgbClr val="CC9900">
              <a:alpha val="33000"/>
            </a:srgbClr>
          </a:solidFill>
          <a:ln w="9525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«Военная игра, а не дело» то, что происходит во время Гражданской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 войны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600" b="1" dirty="0" smtClean="0">
                <a:solidFill>
                  <a:srgbClr val="663300"/>
                </a:solidFill>
              </a:rPr>
              <a:t>Какие исторические события преломляются в восприятии Юрия Живаго?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39552" y="5085184"/>
            <a:ext cx="3096344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Первая мировая война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87624" y="3933056"/>
            <a:ext cx="3096344" cy="936104"/>
          </a:xfrm>
          <a:prstGeom prst="roundRect">
            <a:avLst/>
          </a:prstGeom>
          <a:solidFill>
            <a:srgbClr val="FFCC66">
              <a:alpha val="46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Октябрьские события 1917 года</a:t>
            </a:r>
          </a:p>
        </p:txBody>
      </p:sp>
      <p:sp>
        <p:nvSpPr>
          <p:cNvPr id="8" name="Пятиугольник 7"/>
          <p:cNvSpPr/>
          <p:nvPr/>
        </p:nvSpPr>
        <p:spPr bwMode="auto">
          <a:xfrm>
            <a:off x="4355976" y="3933056"/>
            <a:ext cx="4559424" cy="1296144"/>
          </a:xfrm>
          <a:prstGeom prst="homePlate">
            <a:avLst/>
          </a:prstGeom>
          <a:solidFill>
            <a:srgbClr val="CC9900">
              <a:alpha val="31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Его восхищает «великолепная хирургия» революции, она представляется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 ему выражением самой жизни, её непредсказуемости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charset="0"/>
            </a:endParaRPr>
          </a:p>
        </p:txBody>
      </p:sp>
      <p:sp>
        <p:nvSpPr>
          <p:cNvPr id="9" name="Пятиугольник 8"/>
          <p:cNvSpPr/>
          <p:nvPr/>
        </p:nvSpPr>
        <p:spPr bwMode="auto">
          <a:xfrm>
            <a:off x="4355976" y="2348880"/>
            <a:ext cx="4559424" cy="1440160"/>
          </a:xfrm>
          <a:prstGeom prst="homePlate">
            <a:avLst/>
          </a:prstGeom>
          <a:solidFill>
            <a:srgbClr val="CC9900">
              <a:alpha val="31000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charset="0"/>
              </a:rPr>
              <a:t>Насильно сделать людей счастливыми нельзя. «Историю никто не делает, её не видно, как нельзя увидеть, как трава растёт».</a:t>
            </a:r>
          </a:p>
        </p:txBody>
      </p:sp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2" cstate="print"/>
          <a:srcRect t="12496" b="12530"/>
          <a:stretch>
            <a:fillRect/>
          </a:stretch>
        </p:blipFill>
        <p:spPr>
          <a:xfrm>
            <a:off x="0" y="1988840"/>
            <a:ext cx="4095750" cy="1728192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31775" y="207963"/>
            <a:ext cx="8661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i="1" dirty="0" smtClean="0">
                <a:solidFill>
                  <a:schemeClr val="accent4">
                    <a:lumMod val="10000"/>
                  </a:schemeClr>
                </a:solidFill>
                <a:latin typeface="Garamond" panose="02020404030301010803" pitchFamily="18" charset="0"/>
              </a:rPr>
              <a:t>Как исторические события преломляются в восприятии </a:t>
            </a:r>
            <a:r>
              <a:rPr lang="ru-RU" altLang="ru-RU" sz="2800" i="1" dirty="0" smtClean="0">
                <a:solidFill>
                  <a:schemeClr val="accent4">
                    <a:lumMod val="10000"/>
                  </a:schemeClr>
                </a:solidFill>
                <a:latin typeface="Garamond" panose="02020404030301010803" pitchFamily="18" charset="0"/>
              </a:rPr>
              <a:t/>
            </a:r>
            <a:br>
              <a:rPr lang="ru-RU" altLang="ru-RU" sz="2800" i="1" dirty="0" smtClean="0">
                <a:solidFill>
                  <a:schemeClr val="accent4">
                    <a:lumMod val="10000"/>
                  </a:schemeClr>
                </a:solidFill>
                <a:latin typeface="Garamond" panose="02020404030301010803" pitchFamily="18" charset="0"/>
              </a:rPr>
            </a:br>
            <a:r>
              <a:rPr lang="ru-RU" altLang="ru-RU" sz="2800" i="1" dirty="0" smtClean="0">
                <a:solidFill>
                  <a:schemeClr val="accent4">
                    <a:lumMod val="10000"/>
                  </a:schemeClr>
                </a:solidFill>
                <a:latin typeface="Garamond" panose="02020404030301010803" pitchFamily="18" charset="0"/>
              </a:rPr>
              <a:t>Юрия </a:t>
            </a:r>
            <a:r>
              <a:rPr lang="ru-RU" altLang="ru-RU" sz="2800" i="1" dirty="0" smtClean="0">
                <a:solidFill>
                  <a:schemeClr val="accent4">
                    <a:lumMod val="10000"/>
                  </a:schemeClr>
                </a:solidFill>
                <a:latin typeface="Garamond" panose="02020404030301010803" pitchFamily="18" charset="0"/>
              </a:rPr>
              <a:t>Живаго?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07950" y="1196975"/>
            <a:ext cx="90360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Первоначально герой с восторгом принимает октябрьские события 1917 года. Юрий Живаго по-мальчишески восторженно говорит Ларисе: «</a:t>
            </a:r>
            <a:r>
              <a:rPr lang="ru-RU" altLang="ru-RU" sz="2400" b="1" i="1" dirty="0" smtClean="0">
                <a:solidFill>
                  <a:schemeClr val="accent4">
                    <a:lumMod val="10000"/>
                  </a:schemeClr>
                </a:solidFill>
              </a:rPr>
              <a:t>Вы подумайте, какое сейчас время! И мы с вами живём в эти дни! Ведь только раз в вечность случается такая небывальщина. Подумайте: со всей России сорвало крышу, и мы со всем народом очутились под открытым небом. И некому за нами подглядывать. Свобода!». </a:t>
            </a: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Вскоре герой понимает, что вместо раскрепощения человека, обещанного первым революционными действиями, новая власть поставила человека в жесткие рамки, навязывая при этом собственное понимание свободы и счастья. Но насильно сделать людей счастливым нельзя, единого рецепта не существует.</a:t>
            </a:r>
          </a:p>
        </p:txBody>
      </p:sp>
    </p:spTree>
    <p:extLst>
      <p:ext uri="{BB962C8B-B14F-4D97-AF65-F5344CB8AC3E}">
        <p14:creationId xmlns:p14="http://schemas.microsoft.com/office/powerpoint/2010/main" val="297289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31775" y="352425"/>
            <a:ext cx="8732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i="1" dirty="0" smtClean="0">
                <a:solidFill>
                  <a:schemeClr val="accent4">
                    <a:lumMod val="10000"/>
                  </a:schemeClr>
                </a:solidFill>
              </a:rPr>
              <a:t>Что происходит с Живаго в годы Гражданской войны ?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1052513"/>
            <a:ext cx="86423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В  Гражданскую войну Живаго попадает в партизанский отряд. Трагизм Пастернаком передается не через описание жестоких сражений, а через восприятие событий главным героем. Человеческая бойня нелепа. Единственное сражение, в котором принимает участие пленённый партизанами доктор, - доказательство этой нелепости. Ему приходится убивать тех, кого он считал своими. После войны </a:t>
            </a:r>
            <a:endParaRPr lang="ru-RU" altLang="ru-RU" sz="24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b="1" dirty="0">
              <a:solidFill>
                <a:schemeClr val="accent4">
                  <a:lumMod val="10000"/>
                </a:schemeClr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Живаго </a:t>
            </a: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возвращается в Москву и оказывается не ко двору новой власти. Он не способен приспосабливаться, изменять самому себе. Пастернак видит высшую ценность в человеке, его личности, его частной жизни. Единственно важная «соль земли» - бессмертная душа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11452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31775" y="980728"/>
            <a:ext cx="8732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i="1" dirty="0" smtClean="0">
                <a:solidFill>
                  <a:schemeClr val="accent4">
                    <a:lumMod val="10000"/>
                  </a:schemeClr>
                </a:solidFill>
              </a:rPr>
              <a:t>Чем привлекает герой романа Юрий Живаго?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09762" y="1772816"/>
            <a:ext cx="777686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Герой Пастернака, Юрий Живаго , привлекает открытостью, умением любить и ценить жизнь, незащищенностью, которая является признаком не безволия, а способностью к размышлению, сомнению. Герой – выражение нравственного идеала автора: он талантлив, умен, добр, он сохраняет свободу духа, он видит мир по-своему и не подстраивается ни под кого, он личность. </a:t>
            </a:r>
          </a:p>
        </p:txBody>
      </p:sp>
    </p:spTree>
    <p:extLst>
      <p:ext uri="{BB962C8B-B14F-4D97-AF65-F5344CB8AC3E}">
        <p14:creationId xmlns:p14="http://schemas.microsoft.com/office/powerpoint/2010/main" val="372465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552" y="404664"/>
            <a:ext cx="8157220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b="1" dirty="0" smtClean="0">
                <a:solidFill>
                  <a:schemeClr val="accent4">
                    <a:lumMod val="10000"/>
                  </a:schemeClr>
                </a:solidFill>
              </a:rPr>
              <a:t>Роман «Доктор Живаго» состоит из 2-х частей: прозаической и поэтической. 16 частей романа повествуют о людях, событиях, большой истории, трагических судьбах Живаго, Тони, Лары и других героев. Здесь же показан многоплановый образ России в предреволюционные и послереволюционные годы. В последней , 17-ой части, весь этот обширный материал как будто заново повторяется, но на этот раз уже в поэзии.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b="1" dirty="0" smtClean="0">
                <a:solidFill>
                  <a:schemeClr val="accent4">
                    <a:lumMod val="10000"/>
                  </a:schemeClr>
                </a:solidFill>
              </a:rPr>
              <a:t>Поэзия и проза в романе </a:t>
            </a:r>
            <a:r>
              <a:rPr lang="ru-RU" altLang="ru-RU" sz="2800" b="1" dirty="0" err="1" smtClean="0">
                <a:solidFill>
                  <a:schemeClr val="accent4">
                    <a:lumMod val="10000"/>
                  </a:schemeClr>
                </a:solidFill>
              </a:rPr>
              <a:t>Б.Пастернака</a:t>
            </a:r>
            <a:r>
              <a:rPr lang="ru-RU" altLang="ru-RU" sz="2800" b="1" dirty="0" smtClean="0">
                <a:solidFill>
                  <a:schemeClr val="accent4">
                    <a:lumMod val="10000"/>
                  </a:schemeClr>
                </a:solidFill>
              </a:rPr>
              <a:t> образуют единство, являются, по сути дела, новой жанровой формой.</a:t>
            </a:r>
          </a:p>
        </p:txBody>
      </p:sp>
    </p:spTree>
    <p:extLst>
      <p:ext uri="{BB962C8B-B14F-4D97-AF65-F5344CB8AC3E}">
        <p14:creationId xmlns:p14="http://schemas.microsoft.com/office/powerpoint/2010/main" val="10902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555776" y="476672"/>
            <a:ext cx="4751388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Гамлет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Гул затих. Я вышел на подмостки.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Прислонясь к дверному косяку,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Я ловлю в далёком отголоске,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Что случится на моём веку.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На меня наставлен сумрак ночи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Тысячью биноклей на оси.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Если только можно, </a:t>
            </a:r>
            <a:r>
              <a:rPr lang="ru-RU" altLang="ru-RU" sz="1800" b="1" dirty="0" err="1" smtClean="0">
                <a:solidFill>
                  <a:schemeClr val="accent4">
                    <a:lumMod val="10000"/>
                  </a:schemeClr>
                </a:solidFill>
              </a:rPr>
              <a:t>Авва</a:t>
            </a: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 Отче,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Чашу эту мимо пронести.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Я люблю твой замысел упрямый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И играть согласен эту роль.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Но сейчас идет другая драма,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И на этот раз меня уволь.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Но продуман распорядок действий,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И неотвратим конец пути.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Я один, всё тонет в фарисействе.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Жизнь прожить – не поле перейти.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chemeClr val="accent4">
                    <a:lumMod val="10000"/>
                  </a:schemeClr>
                </a:solidFill>
              </a:rPr>
              <a:t>                                                         1946 г.</a:t>
            </a:r>
          </a:p>
        </p:txBody>
      </p:sp>
    </p:spTree>
    <p:extLst>
      <p:ext uri="{BB962C8B-B14F-4D97-AF65-F5344CB8AC3E}">
        <p14:creationId xmlns:p14="http://schemas.microsoft.com/office/powerpoint/2010/main" val="356187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907704" y="620688"/>
            <a:ext cx="554513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С героем трагедии Шекспира лирического героя одноименного стихотворения </a:t>
            </a:r>
            <a:r>
              <a:rPr lang="ru-RU" alt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Б.Пастернака</a:t>
            </a: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сближает одно и то же стремление сделать свой жизненный выбор «в смертельной схватке с целым миром бед».  Он, как и Гамлет,  ощущает разрыв «связующей нити» времен и свою ответственность за её соединение.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Выбор пути совершился в пользу христианской этики: иду навстречу страданиям и гибели, но ни в коем случае – лжи, неправды, беззакония и безверия.</a:t>
            </a:r>
          </a:p>
        </p:txBody>
      </p:sp>
    </p:spTree>
    <p:extLst>
      <p:ext uri="{BB962C8B-B14F-4D97-AF65-F5344CB8AC3E}">
        <p14:creationId xmlns:p14="http://schemas.microsoft.com/office/powerpoint/2010/main" val="82922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История создания романа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5" name="Содержимое 4" descr="0d13c25b08f41f710fb9288d42d9185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00199"/>
            <a:ext cx="2892700" cy="4525963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07904" y="1600200"/>
            <a:ext cx="5184576" cy="4525963"/>
          </a:xfrm>
        </p:spPr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Начал писать зимой 1917-1918 года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Осень 1946 года: «</a:t>
            </a:r>
            <a:r>
              <a:rPr lang="ru-RU" sz="2000" b="1" i="1" dirty="0" smtClean="0">
                <a:solidFill>
                  <a:srgbClr val="663300"/>
                </a:solidFill>
              </a:rPr>
              <a:t>Исторический образ России  за последнее 45-летие</a:t>
            </a:r>
            <a:r>
              <a:rPr lang="ru-RU" sz="2000" b="1" dirty="0" smtClean="0">
                <a:solidFill>
                  <a:srgbClr val="663300"/>
                </a:solidFill>
              </a:rPr>
              <a:t>». Выражение его «</a:t>
            </a:r>
            <a:r>
              <a:rPr lang="ru-RU" sz="2000" b="1" i="1" dirty="0" smtClean="0">
                <a:solidFill>
                  <a:srgbClr val="663300"/>
                </a:solidFill>
              </a:rPr>
              <a:t>взгляда на искусство, на Евангелие, на жизнь человека в истории и многое другое</a:t>
            </a:r>
            <a:r>
              <a:rPr lang="ru-RU" sz="2000" b="1" dirty="0" smtClean="0">
                <a:solidFill>
                  <a:srgbClr val="66330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Роман закончен в 1955 году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Журнал «Новый мир» отверг роман, так как в нём усмотрели искажённое изображение революции и места интеллигенции в ней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В 1957 году напечатан в Италии</a:t>
            </a:r>
            <a:endParaRPr lang="ru-RU" sz="20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2111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663300"/>
                </a:solidFill>
              </a:rPr>
              <a:t>Какие ужасы революции 1905 года, Гражданской войны описывает Пастернак?</a:t>
            </a:r>
            <a:endParaRPr lang="ru-RU" sz="3600" b="1" dirty="0">
              <a:solidFill>
                <a:srgbClr val="663300"/>
              </a:solidFill>
            </a:endParaRPr>
          </a:p>
        </p:txBody>
      </p:sp>
      <p:pic>
        <p:nvPicPr>
          <p:cNvPr id="3" name="Рисунок 2" descr="35373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4572001" cy="1944854"/>
          </a:xfrm>
          <a:prstGeom prst="rect">
            <a:avLst/>
          </a:prstGeom>
          <a:ln w="38100" cap="sq">
            <a:solidFill>
              <a:srgbClr val="FFCC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aa02ae70bafafcf2bbb2bad369bb16d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933056"/>
            <a:ext cx="4494461" cy="2529122"/>
          </a:xfrm>
          <a:prstGeom prst="rect">
            <a:avLst/>
          </a:prstGeom>
          <a:ln w="38100" cap="sq">
            <a:solidFill>
              <a:srgbClr val="FFCC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92080" y="1700808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Часть 2 глава 8 (стр. 51)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Часть 4 глава 10 (стр. 128, 130)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Часть 5 глава 15 (стр. 169)</a:t>
            </a:r>
          </a:p>
          <a:p>
            <a:endParaRPr lang="ru-RU" b="1" dirty="0">
              <a:solidFill>
                <a:srgbClr val="6633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4005064"/>
          <a:ext cx="4056112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8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663300"/>
                          </a:solidFill>
                        </a:rPr>
                        <a:t>Старое</a:t>
                      </a:r>
                      <a:endParaRPr lang="ru-RU" sz="2400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663300"/>
                          </a:solidFill>
                        </a:rPr>
                        <a:t>Новое</a:t>
                      </a:r>
                      <a:endParaRPr lang="ru-RU" sz="2400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663300"/>
                          </a:solidFill>
                        </a:rPr>
                        <a:t>Тоня, дом, поэзия</a:t>
                      </a:r>
                      <a:endParaRPr lang="ru-RU" sz="2400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663300"/>
                          </a:solidFill>
                        </a:rPr>
                        <a:t>Лара, война, кровь, ужасы</a:t>
                      </a:r>
                      <a:endParaRPr lang="ru-RU" sz="2400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</a:rPr>
              <a:t>«Московское становище» </a:t>
            </a:r>
            <a:br>
              <a:rPr lang="ru-RU" sz="3600" b="1" dirty="0" smtClean="0">
                <a:solidFill>
                  <a:srgbClr val="663300"/>
                </a:solidFill>
              </a:rPr>
            </a:br>
            <a:r>
              <a:rPr lang="ru-RU" sz="3600" b="1" dirty="0" smtClean="0">
                <a:solidFill>
                  <a:srgbClr val="663300"/>
                </a:solidFill>
              </a:rPr>
              <a:t>(часть 6, главы 1 и 2)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324672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Перекличка с «Собачьи сердцем» Булгакова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Что изменилось в Москве? Перечислите детали, на которых останавливает наше внимание Пастернак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Пустые лари, жавшиеся на тротуарах худые, прилично одетые старухи и старики, столбы пыли, шорох старых газет и афиш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Часть 6 глава 1 стр. 177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Часть 6 глава 2 стр. 178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Часть 6 глава 5 стр. 192</a:t>
            </a:r>
            <a:endParaRPr lang="ru-RU" sz="20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663300"/>
                </a:solidFill>
              </a:rPr>
              <a:t>Революция показана у Пастернака как стихия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3484983"/>
          </a:xfrm>
          <a:solidFill>
            <a:srgbClr val="9966FF">
              <a:alpha val="21961"/>
            </a:srgbClr>
          </a:solidFill>
          <a:ln w="19050">
            <a:solidFill>
              <a:srgbClr val="9966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Вспомните, встречалось ли вам восприятие революции как стихии?</a:t>
            </a:r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Блок «Двенадцать»</a:t>
            </a:r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Часть 6 глава 8 стр. 200, 201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rzhivago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556792"/>
            <a:ext cx="3581400" cy="2387600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0918181e1ecd061ef8230b0d6c5acdd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195165"/>
            <a:ext cx="3119388" cy="2370735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Проанализируем пейзажные зарисовки в романе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5" name="Содержимое 4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5504"/>
          <a:stretch>
            <a:fillRect/>
          </a:stretch>
        </p:blipFill>
        <p:spPr>
          <a:xfrm>
            <a:off x="467544" y="1700808"/>
            <a:ext cx="3581400" cy="2442252"/>
          </a:xfrm>
          <a:prstGeom prst="rect">
            <a:avLst/>
          </a:prstGeom>
          <a:ln w="38100" cap="sq">
            <a:solidFill>
              <a:srgbClr val="CC99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221088"/>
            <a:ext cx="4026024" cy="532656"/>
          </a:xfrm>
        </p:spPr>
        <p:txBody>
          <a:bodyPr/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Часть 14 глава 13 стр. 455</a:t>
            </a:r>
            <a:endParaRPr lang="ru-RU" sz="2400" b="1" dirty="0">
              <a:solidFill>
                <a:srgbClr val="6633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3968" y="1628800"/>
          <a:ext cx="470418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0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3300"/>
                          </a:solidFill>
                        </a:rPr>
                        <a:t>Эпитеты</a:t>
                      </a:r>
                      <a:endParaRPr lang="ru-RU" sz="2000" b="1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smtClean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3300"/>
                          </a:solidFill>
                        </a:rPr>
                        <a:t>Метафоры</a:t>
                      </a:r>
                      <a:endParaRPr lang="ru-RU" sz="2000" b="1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3300"/>
                          </a:solidFill>
                        </a:rPr>
                        <a:t>Образы</a:t>
                      </a:r>
                      <a:endParaRPr lang="ru-RU" sz="2000" b="1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63300"/>
                          </a:solidFill>
                        </a:rPr>
                        <a:t>Цвета</a:t>
                      </a:r>
                      <a:endParaRPr lang="ru-RU" sz="2000" b="1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  <a:p>
                      <a:endParaRPr lang="ru-RU" sz="1800" b="1" dirty="0" smtClean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>
                        <a:alpha val="1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40152" y="170080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Кружевная, рукописная тонкость берёз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0152" y="2276872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Ананасная сладость, выцветали пятна зари, пепельная мягкость пространств, обмелевшее небо, дышал зимний вечер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0152" y="378904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Снег, сугробы, заря, сумерки, берёзы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8144" y="4365104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Тёмно-пунцовое солнце, синяя линия сугробов, темнело, багрово-бронзовые пятна зари, сиреневые сумерки, лиловевшие, серая дымка, бледно-розовое небо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0" y="4725144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Как соотносится пейзаж с состоянием героя?</a:t>
            </a:r>
          </a:p>
          <a:p>
            <a:r>
              <a:rPr lang="ru-RU" sz="2400" b="1" dirty="0" smtClean="0">
                <a:solidFill>
                  <a:srgbClr val="663300"/>
                </a:solidFill>
              </a:rPr>
              <a:t>Чем характеризуется эта пейзажная зарисовка?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Домашнее задание: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Перечитайте первую фразу романа «Доктор Живаго». Можете ли вы согласиться с тем, что она является свидетельством неразрывности единства природы и памяти, утверждает единство природы и культуры?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Какие события романа запоминаются читателю прежде всего и почему?</a:t>
            </a:r>
            <a:endParaRPr lang="ru-RU" sz="2000" b="1" dirty="0">
              <a:solidFill>
                <a:srgbClr val="6633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Можем </a:t>
            </a:r>
            <a:r>
              <a:rPr lang="ru-RU" sz="2000" b="1" dirty="0" smtClean="0">
                <a:solidFill>
                  <a:srgbClr val="663300"/>
                </a:solidFill>
              </a:rPr>
              <a:t>ли мы сказать, что любовь Ларисы и Живаго пронизана гармонией?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Найдите в романе и проанализируйте христианские символы, образы, христианскую лексику. Какую роль она играет?</a:t>
            </a:r>
            <a:endParaRPr lang="ru-RU" sz="20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663300"/>
                </a:solidFill>
              </a:rPr>
              <a:t>Судьба романа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836712"/>
            <a:ext cx="4248472" cy="528945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В 1958 году Пастернаку присуждена Нобелевская премия «за выдающиеся достижения в современной лирической поэзии и на традиционном поприще великой русской прозы»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Исключили из членов Союза советских писателей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Организация в СМИ травли поэта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Заставили отказаться от премии</a:t>
            </a:r>
          </a:p>
          <a:p>
            <a:r>
              <a:rPr lang="ru-RU" sz="2000" b="1" dirty="0" smtClean="0">
                <a:solidFill>
                  <a:srgbClr val="663300"/>
                </a:solidFill>
              </a:rPr>
              <a:t>Роман опубликован в 1988 году в журнале «Новый мир»</a:t>
            </a:r>
            <a:endParaRPr lang="ru-RU" sz="2000" b="1" dirty="0">
              <a:solidFill>
                <a:srgbClr val="663300"/>
              </a:solidFill>
            </a:endParaRPr>
          </a:p>
        </p:txBody>
      </p:sp>
      <p:pic>
        <p:nvPicPr>
          <p:cNvPr id="5" name="Содержимое 4" descr="b4f8545847d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14285" y="1600200"/>
            <a:ext cx="3154030" cy="4525963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52565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764704"/>
            <a:ext cx="7848600" cy="1173162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Что вызвало отторжение власти?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66800" y="2060848"/>
            <a:ext cx="73152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События романа даны через восприятие главного героя, это </a:t>
            </a:r>
            <a:r>
              <a:rPr lang="ru-RU" b="1" u="sng" dirty="0" smtClean="0">
                <a:solidFill>
                  <a:srgbClr val="663300"/>
                </a:solidFill>
              </a:rPr>
              <a:t>субъективное восприятие и составляет сюжет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Роман не вписывается в каноны соцреализма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Герой, как и у Булгакова, «стоит над красными и белыми»</a:t>
            </a:r>
            <a:endParaRPr lang="ru-RU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264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03312" y="548680"/>
            <a:ext cx="7848600" cy="11731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i="1" dirty="0" smtClean="0"/>
              <a:t>Идея романа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16832"/>
            <a:ext cx="7321624" cy="4209331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Утверждение жизни</a:t>
            </a:r>
          </a:p>
          <a:p>
            <a:pPr>
              <a:defRPr/>
            </a:pPr>
            <a:r>
              <a:rPr lang="ru-RU" sz="3600" b="1" dirty="0" smtClean="0"/>
              <a:t>Утверждение ценности человеческого существования</a:t>
            </a:r>
            <a:endParaRPr lang="en-US" sz="3600" b="1" dirty="0" smtClean="0"/>
          </a:p>
          <a:p>
            <a:pPr>
              <a:defRPr/>
            </a:pPr>
            <a:r>
              <a:rPr lang="ru-RU" sz="3600" b="1" dirty="0" smtClean="0"/>
              <a:t>Победа любви над временем, ударами судьбы</a:t>
            </a:r>
          </a:p>
        </p:txBody>
      </p:sp>
    </p:spTree>
    <p:extLst>
      <p:ext uri="{BB962C8B-B14F-4D97-AF65-F5344CB8AC3E}">
        <p14:creationId xmlns:p14="http://schemas.microsoft.com/office/powerpoint/2010/main" val="11940971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altLang="ru-RU" sz="4800" i="1" dirty="0" smtClean="0"/>
              <a:t>Загадка названия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827088" y="2474913"/>
            <a:ext cx="614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endParaRPr lang="ru-RU" altLang="ru-RU" sz="2400" b="0">
              <a:latin typeface="Times New Roman" pitchFamily="18" charset="0"/>
            </a:endParaRP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-180528" y="1700808"/>
            <a:ext cx="914514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/>
            <a:r>
              <a:rPr lang="ru-RU" altLang="ru-RU" sz="2400" b="0" dirty="0">
                <a:solidFill>
                  <a:schemeClr val="accent4">
                    <a:lumMod val="10000"/>
                  </a:schemeClr>
                </a:solidFill>
              </a:rPr>
              <a:t> </a:t>
            </a:r>
            <a:r>
              <a:rPr lang="ru-RU" altLang="ru-RU" sz="32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Варианты заглавия: «Смерти не будет»,     «Мальчики и девочки», взятое из стихотворения </a:t>
            </a:r>
            <a:r>
              <a:rPr lang="ru-RU" altLang="ru-RU" sz="3200" b="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А.Блока</a:t>
            </a:r>
            <a:r>
              <a:rPr lang="ru-RU" altLang="ru-RU" sz="32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 «Вербная суббота», «Опыт русского Фауста», «Из неопубликованных бумаг семьи Живаго», «Нормы русского благородства», «Зимний воздух», «Живые, мертвые и воскресающие», «Свеча горела».</a:t>
            </a:r>
          </a:p>
          <a:p>
            <a:pPr algn="ctr" eaLnBrk="1" hangingPunct="1"/>
            <a:r>
              <a:rPr lang="ru-RU" altLang="ru-RU" sz="32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 В 1948 появилось окончательное название «Доктор Живаго». </a:t>
            </a:r>
            <a:r>
              <a:rPr lang="ru-RU" altLang="ru-RU" sz="24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/>
            </a:r>
            <a:br>
              <a:rPr lang="ru-RU" altLang="ru-RU" sz="24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</a:br>
            <a:endParaRPr lang="ru-RU" altLang="ru-RU" sz="2400" b="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6903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5895"/>
            <a:ext cx="7848600" cy="1173162"/>
          </a:xfrm>
        </p:spPr>
        <p:txBody>
          <a:bodyPr/>
          <a:lstStyle/>
          <a:p>
            <a:pPr algn="ctr" eaLnBrk="1" hangingPunct="1"/>
            <a:r>
              <a:rPr lang="ru-RU" altLang="ru-RU" sz="4400" i="1" dirty="0" smtClean="0"/>
              <a:t>«Доктор Живаго»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1520" y="1610657"/>
            <a:ext cx="54737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Идея рождества жизни скрыта в самой фамилии главного героя – Живаго. Фамилия Живаго этимологически связана со словом «живой». Живаго – форма винительного и родительного падежа слова «живой» в древнерусском языке, она вызывает ассоциации с именем «Христа, сына Бога </a:t>
            </a:r>
            <a:r>
              <a:rPr lang="ru-RU" altLang="ru-RU" sz="2800" b="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живаго</a:t>
            </a:r>
            <a:r>
              <a:rPr lang="ru-RU" altLang="ru-RU" sz="28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».</a:t>
            </a:r>
            <a:r>
              <a:rPr lang="ru-RU" altLang="ru-RU" sz="28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6010276" y="5457825"/>
            <a:ext cx="24495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latin typeface="Times New Roman" pitchFamily="18" charset="0"/>
              </a:rPr>
              <a:t>Образ Христа кисти В. Иванова</a:t>
            </a:r>
          </a:p>
        </p:txBody>
      </p:sp>
      <p:pic>
        <p:nvPicPr>
          <p:cNvPr id="6149" name="Picture 8" descr="el_grek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1844675"/>
            <a:ext cx="247015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91305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i="1" smtClean="0"/>
              <a:t>Доктор Живаго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Юрий (Георгий) – победитель Дракона, зла, утверждающий добро.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Живаго – старославянская форма прилагательного «живой». Тема жизни.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Профессия врача. Тема гуманизма.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Офтальмология – наука о зрении. Юрий Живаго славился хорошей интуицией при установлении диагноза.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Доктор проигрывает социально, но выигрывает духовно.</a:t>
            </a:r>
          </a:p>
        </p:txBody>
      </p:sp>
    </p:spTree>
    <p:extLst>
      <p:ext uri="{BB962C8B-B14F-4D97-AF65-F5344CB8AC3E}">
        <p14:creationId xmlns:p14="http://schemas.microsoft.com/office/powerpoint/2010/main" val="37395088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199</TotalTime>
  <Words>2099</Words>
  <Application>Microsoft Office PowerPoint</Application>
  <PresentationFormat>Экран (4:3)</PresentationFormat>
  <Paragraphs>185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Garamond</vt:lpstr>
      <vt:lpstr>Tahoma</vt:lpstr>
      <vt:lpstr>Times New Roman</vt:lpstr>
      <vt:lpstr>Wingdings</vt:lpstr>
      <vt:lpstr>Тема5</vt:lpstr>
      <vt:lpstr>Оформление по умолчанию</vt:lpstr>
      <vt:lpstr>Человек, история и природа в романе Б. Л. Пастернака  «Доктор Живаго»</vt:lpstr>
      <vt:lpstr>Презентация PowerPoint</vt:lpstr>
      <vt:lpstr>История создания романа</vt:lpstr>
      <vt:lpstr>Судьба романа</vt:lpstr>
      <vt:lpstr>Что вызвало отторжение власти?</vt:lpstr>
      <vt:lpstr>Идея романа</vt:lpstr>
      <vt:lpstr>Загадка названия</vt:lpstr>
      <vt:lpstr>«Доктор Живаго»</vt:lpstr>
      <vt:lpstr>Доктор Живаго</vt:lpstr>
      <vt:lpstr>Временные рамки романа</vt:lpstr>
      <vt:lpstr>Презентация PowerPoint</vt:lpstr>
      <vt:lpstr>Форма повествования</vt:lpstr>
      <vt:lpstr>Композиция</vt:lpstr>
      <vt:lpstr>Диалоги</vt:lpstr>
      <vt:lpstr>Взгляд на историю</vt:lpstr>
      <vt:lpstr>Система персонажей</vt:lpstr>
      <vt:lpstr>Основные мотивы</vt:lpstr>
      <vt:lpstr>Православные праздники</vt:lpstr>
      <vt:lpstr>Соотношение с другими романами</vt:lpstr>
      <vt:lpstr>Авторская позиция</vt:lpstr>
      <vt:lpstr>Образ Живаго</vt:lpstr>
      <vt:lpstr>Подростковое восприятие жизни сохраняется у повзрослевших героев Пастернака</vt:lpstr>
      <vt:lpstr>Какие исторические события преломляются в восприятии Юрия Живаго?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ужасы революции 1905 года, Гражданской войны описывает Пастернак?</vt:lpstr>
      <vt:lpstr>«Московское становище»  (часть 6, главы 1 и 2)</vt:lpstr>
      <vt:lpstr>Революция показана у Пастернака как стихия</vt:lpstr>
      <vt:lpstr>Проанализируем пейзажные зарисовки в романе</vt:lpstr>
      <vt:lpstr>Домашнее задание: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Человек, история и природа в романе Б. Л. Пастернака  «Доктор Живаго»</dc:title>
  <dc:creator>Инесса</dc:creator>
  <cp:lastModifiedBy>kseni</cp:lastModifiedBy>
  <cp:revision>21</cp:revision>
  <dcterms:created xsi:type="dcterms:W3CDTF">2014-04-14T13:32:13Z</dcterms:created>
  <dcterms:modified xsi:type="dcterms:W3CDTF">2022-03-01T16:40:00Z</dcterms:modified>
</cp:coreProperties>
</file>