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4" r:id="rId8"/>
    <p:sldId id="263" r:id="rId9"/>
    <p:sldId id="266" r:id="rId10"/>
    <p:sldId id="267" r:id="rId11"/>
    <p:sldId id="269" r:id="rId12"/>
    <p:sldId id="270" r:id="rId13"/>
    <p:sldId id="278" r:id="rId14"/>
    <p:sldId id="279" r:id="rId15"/>
    <p:sldId id="268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8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38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6"/>
            <a:ext cx="7815290" cy="278608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chemeClr val="tx1"/>
                </a:solidFill>
              </a:rPr>
              <a:t>Берегись автомобиля!</a:t>
            </a:r>
            <a:br>
              <a:rPr lang="ru-RU" sz="5400" b="1" dirty="0">
                <a:solidFill>
                  <a:schemeClr val="tx1"/>
                </a:solidFill>
              </a:rPr>
            </a:br>
            <a:r>
              <a:rPr lang="ru-RU" sz="5400" b="1" dirty="0">
                <a:solidFill>
                  <a:schemeClr val="tx1"/>
                </a:solidFill>
              </a:rPr>
              <a:t>Школа безопасности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5072074"/>
            <a:ext cx="4695828" cy="1214446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/>
              <a:t>Подготовила:</a:t>
            </a:r>
          </a:p>
          <a:p>
            <a:pPr algn="r"/>
            <a:r>
              <a:rPr lang="ru-RU" dirty="0"/>
              <a:t>Учитель начальных классов</a:t>
            </a:r>
          </a:p>
          <a:p>
            <a:pPr algn="r"/>
            <a:r>
              <a:rPr lang="ru-RU" dirty="0"/>
              <a:t>Корчагина Ксения Павловна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357166"/>
            <a:ext cx="3481382" cy="874705"/>
          </a:xfrm>
        </p:spPr>
        <p:txBody>
          <a:bodyPr/>
          <a:lstStyle/>
          <a:p>
            <a:pPr algn="ctr">
              <a:buNone/>
            </a:pPr>
            <a:r>
              <a:rPr lang="ru-RU" dirty="0">
                <a:solidFill>
                  <a:schemeClr val="tx1"/>
                </a:solidFill>
              </a:rPr>
              <a:t>Знаки сервиса</a:t>
            </a:r>
          </a:p>
        </p:txBody>
      </p: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571472" y="1214422"/>
            <a:ext cx="7996237" cy="2746375"/>
            <a:chOff x="295" y="663"/>
            <a:chExt cx="5037" cy="1730"/>
          </a:xfrm>
        </p:grpSpPr>
        <p:pic>
          <p:nvPicPr>
            <p:cNvPr id="5" name="Picture 9" descr="Graphic01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5" y="663"/>
              <a:ext cx="900" cy="1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2" descr="fUYUITCu1FYGCgGb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61" y="663"/>
              <a:ext cx="840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3" descr="Graphic00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68" y="663"/>
              <a:ext cx="864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6" descr="Graphic00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55" y="663"/>
              <a:ext cx="894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17"/>
            <p:cNvSpPr txBox="1">
              <a:spLocks noChangeArrowheads="1"/>
            </p:cNvSpPr>
            <p:nvPr/>
          </p:nvSpPr>
          <p:spPr bwMode="auto">
            <a:xfrm>
              <a:off x="295" y="1979"/>
              <a:ext cx="90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Пункт питания</a:t>
              </a:r>
            </a:p>
          </p:txBody>
        </p:sp>
        <p:sp>
          <p:nvSpPr>
            <p:cNvPr id="10" name="Text Box 18"/>
            <p:cNvSpPr txBox="1">
              <a:spLocks noChangeArrowheads="1"/>
            </p:cNvSpPr>
            <p:nvPr/>
          </p:nvSpPr>
          <p:spPr bwMode="auto">
            <a:xfrm>
              <a:off x="1474" y="1933"/>
              <a:ext cx="1315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Пост                    дорожно – патрульной     службы</a:t>
              </a:r>
            </a:p>
          </p:txBody>
        </p:sp>
        <p:sp>
          <p:nvSpPr>
            <p:cNvPr id="11" name="Text Box 19"/>
            <p:cNvSpPr txBox="1">
              <a:spLocks noChangeArrowheads="1"/>
            </p:cNvSpPr>
            <p:nvPr/>
          </p:nvSpPr>
          <p:spPr bwMode="auto">
            <a:xfrm>
              <a:off x="2971" y="1933"/>
              <a:ext cx="113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Авто – заправочная станция</a:t>
              </a:r>
            </a:p>
          </p:txBody>
        </p:sp>
        <p:sp>
          <p:nvSpPr>
            <p:cNvPr id="12" name="Text Box 20"/>
            <p:cNvSpPr txBox="1">
              <a:spLocks noChangeArrowheads="1"/>
            </p:cNvSpPr>
            <p:nvPr/>
          </p:nvSpPr>
          <p:spPr bwMode="auto">
            <a:xfrm>
              <a:off x="4604" y="1933"/>
              <a:ext cx="5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Телефон</a:t>
              </a:r>
            </a:p>
          </p:txBody>
        </p:sp>
      </p:grpSp>
      <p:grpSp>
        <p:nvGrpSpPr>
          <p:cNvPr id="13" name="Group 20"/>
          <p:cNvGrpSpPr>
            <a:grpSpLocks/>
          </p:cNvGrpSpPr>
          <p:nvPr/>
        </p:nvGrpSpPr>
        <p:grpSpPr bwMode="auto">
          <a:xfrm>
            <a:off x="611188" y="3789363"/>
            <a:ext cx="7874000" cy="2674937"/>
            <a:chOff x="385" y="2387"/>
            <a:chExt cx="4960" cy="1685"/>
          </a:xfrm>
        </p:grpSpPr>
        <p:pic>
          <p:nvPicPr>
            <p:cNvPr id="14" name="Picture 10" descr="1243666210_skoraya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91" y="2478"/>
              <a:ext cx="797" cy="1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1" descr="Graphic01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16" y="2432"/>
              <a:ext cx="832" cy="1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14" descr="Graphic00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85" y="2478"/>
              <a:ext cx="802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5" descr="Graphic01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513" y="2387"/>
              <a:ext cx="832" cy="1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 Box 21"/>
            <p:cNvSpPr txBox="1">
              <a:spLocks noChangeArrowheads="1"/>
            </p:cNvSpPr>
            <p:nvPr/>
          </p:nvSpPr>
          <p:spPr bwMode="auto">
            <a:xfrm>
              <a:off x="476" y="3657"/>
              <a:ext cx="63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Больница</a:t>
              </a:r>
            </a:p>
          </p:txBody>
        </p:sp>
        <p:sp>
          <p:nvSpPr>
            <p:cNvPr id="19" name="Text Box 22"/>
            <p:cNvSpPr txBox="1">
              <a:spLocks noChangeArrowheads="1"/>
            </p:cNvSpPr>
            <p:nvPr/>
          </p:nvSpPr>
          <p:spPr bwMode="auto">
            <a:xfrm>
              <a:off x="1565" y="3702"/>
              <a:ext cx="1225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Пункт первой медицинской помощи</a:t>
              </a:r>
            </a:p>
          </p:txBody>
        </p:sp>
        <p:sp>
          <p:nvSpPr>
            <p:cNvPr id="20" name="Text Box 23"/>
            <p:cNvSpPr txBox="1">
              <a:spLocks noChangeArrowheads="1"/>
            </p:cNvSpPr>
            <p:nvPr/>
          </p:nvSpPr>
          <p:spPr bwMode="auto">
            <a:xfrm>
              <a:off x="3334" y="3657"/>
              <a:ext cx="59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Кемпинг</a:t>
              </a:r>
            </a:p>
          </p:txBody>
        </p:sp>
        <p:sp>
          <p:nvSpPr>
            <p:cNvPr id="21" name="Text Box 24"/>
            <p:cNvSpPr txBox="1">
              <a:spLocks noChangeArrowheads="1"/>
            </p:cNvSpPr>
            <p:nvPr/>
          </p:nvSpPr>
          <p:spPr bwMode="auto">
            <a:xfrm>
              <a:off x="4604" y="3612"/>
              <a:ext cx="680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Гостиница     или                мотель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6" name="Picture 6" descr="51072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404813"/>
            <a:ext cx="1738313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 descr="B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476250"/>
            <a:ext cx="16573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8" descr="1_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49275"/>
            <a:ext cx="151288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9" descr="ukazateli_032_bi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063" y="2708275"/>
            <a:ext cx="133032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Picture 10" descr="Graphic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8538" y="2708275"/>
            <a:ext cx="1273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971550" y="2205038"/>
            <a:ext cx="2160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Дорожные работы</a:t>
            </a: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3851275" y="2205038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Обгон запрещён</a:t>
            </a: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6516688" y="2133600"/>
            <a:ext cx="2087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Движение прямо</a:t>
            </a: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1619250" y="4581525"/>
            <a:ext cx="2519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Пункт первой медицинской помощи</a:t>
            </a:r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4932363" y="4652963"/>
            <a:ext cx="3024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Место остановки автобуса и (или) троллейбуса</a:t>
            </a:r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1042988" y="5805488"/>
            <a:ext cx="73866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К какой группе относится каждый знак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1" grpId="0"/>
      <p:bldP spid="40972" grpId="0"/>
      <p:bldP spid="40973" grpId="0"/>
      <p:bldP spid="40974" grpId="0"/>
      <p:bldP spid="40975" grpId="0"/>
      <p:bldP spid="409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85728"/>
            <a:ext cx="86868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>
                <a:solidFill>
                  <a:schemeClr val="tx1"/>
                </a:solidFill>
                <a:latin typeface="Comic Sans MS" pitchFamily="66" charset="0"/>
              </a:rPr>
              <a:t>Части дороги!</a:t>
            </a:r>
          </a:p>
        </p:txBody>
      </p:sp>
      <p:pic>
        <p:nvPicPr>
          <p:cNvPr id="134150" name="Picture 6" descr="Untitled-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14810" y="1571611"/>
            <a:ext cx="4643470" cy="4389451"/>
          </a:xfrm>
          <a:noFill/>
          <a:ln/>
        </p:spPr>
      </p:pic>
      <p:sp>
        <p:nvSpPr>
          <p:cNvPr id="134151" name="Line 7"/>
          <p:cNvSpPr>
            <a:spLocks noChangeShapeType="1"/>
          </p:cNvSpPr>
          <p:nvPr/>
        </p:nvSpPr>
        <p:spPr bwMode="auto">
          <a:xfrm flipV="1">
            <a:off x="3000364" y="4214818"/>
            <a:ext cx="1676400" cy="457200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4152" name="Line 8"/>
          <p:cNvSpPr>
            <a:spLocks noChangeShapeType="1"/>
          </p:cNvSpPr>
          <p:nvPr/>
        </p:nvSpPr>
        <p:spPr bwMode="auto">
          <a:xfrm flipV="1">
            <a:off x="3886200" y="5786454"/>
            <a:ext cx="900114" cy="385746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4153" name="Rectangle 9" descr="Голубая тисненая бумага"/>
          <p:cNvSpPr>
            <a:spLocks noChangeArrowheads="1"/>
          </p:cNvSpPr>
          <p:nvPr/>
        </p:nvSpPr>
        <p:spPr bwMode="auto">
          <a:xfrm>
            <a:off x="500034" y="4286256"/>
            <a:ext cx="2438400" cy="685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76200">
            <a:pattFill prst="lgConfetti">
              <a:fgClr>
                <a:srgbClr val="000066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36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_PlakatTitulOtl" pitchFamily="34" charset="-52"/>
              </a:rPr>
              <a:t> </a:t>
            </a:r>
            <a:r>
              <a:rPr lang="ru-RU" sz="3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_RubricaCn" pitchFamily="34" charset="-52"/>
              </a:rPr>
              <a:t>Тротуар</a:t>
            </a:r>
          </a:p>
        </p:txBody>
      </p:sp>
      <p:sp>
        <p:nvSpPr>
          <p:cNvPr id="134154" name="Rectangle 10" descr="Голубая тисненая бумага"/>
          <p:cNvSpPr>
            <a:spLocks noChangeArrowheads="1"/>
          </p:cNvSpPr>
          <p:nvPr/>
        </p:nvSpPr>
        <p:spPr bwMode="auto">
          <a:xfrm>
            <a:off x="228600" y="5791200"/>
            <a:ext cx="3810000" cy="685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76200">
            <a:pattFill prst="lgConfetti">
              <a:fgClr>
                <a:srgbClr val="000066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3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_RubricaCn" pitchFamily="34" charset="-52"/>
              </a:rPr>
              <a:t>Проезжая часть</a:t>
            </a:r>
          </a:p>
        </p:txBody>
      </p:sp>
      <p:sp>
        <p:nvSpPr>
          <p:cNvPr id="134156" name="Text Box 12"/>
          <p:cNvSpPr txBox="1">
            <a:spLocks noChangeArrowheads="1"/>
          </p:cNvSpPr>
          <p:nvPr/>
        </p:nvSpPr>
        <p:spPr bwMode="auto">
          <a:xfrm>
            <a:off x="500034" y="1428736"/>
            <a:ext cx="360045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dirty="0"/>
              <a:t>Участники дорожного движения на улице имеют каждый своё место. А именно, пешеходы тротуар, а водители дорогу!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00"/>
                            </p:stCondLst>
                            <p:childTnLst>
                              <p:par>
                                <p:cTn id="2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1" grpId="0" animBg="1"/>
      <p:bldP spid="134152" grpId="0" animBg="1"/>
      <p:bldP spid="134153" grpId="0" animBg="1"/>
      <p:bldP spid="1341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329642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Если тротуары отсутствуют, нужно идти по обочине.</a:t>
            </a:r>
          </a:p>
        </p:txBody>
      </p:sp>
      <p:pic>
        <p:nvPicPr>
          <p:cNvPr id="39938" name="Picture 2" descr="https://prikolnye-kartinki.ru/img/picture/Apr/14/a801dc14b6dea66e097a94f498e48158/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714488"/>
            <a:ext cx="5286412" cy="47136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482042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Вне населенных пунктов при движении по проезжей части пешеходы должны идти навстречу движению транспортных средств.</a:t>
            </a:r>
          </a:p>
        </p:txBody>
      </p:sp>
      <p:pic>
        <p:nvPicPr>
          <p:cNvPr id="38916" name="Picture 4" descr="http://900igr.net/datai/obg/Dvizhenie-po-dorogam/0021-024-Za-gorodom-nuzhno-idti-po-obochine-dorogi-navstrechu-dvizhuschemus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928802"/>
            <a:ext cx="5286412" cy="4129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4010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Если ты хочешь перейти дорогу необходимо найти пешеходный переход</a:t>
            </a:r>
          </a:p>
        </p:txBody>
      </p:sp>
      <p:pic>
        <p:nvPicPr>
          <p:cNvPr id="8196" name="Picture 4" descr="http://bezopasnost-detej.ru/images/2013/123-2-obzh-kartinki-dety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000240"/>
            <a:ext cx="5072098" cy="44547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Если рядом есть подземный или надземный переход переходить дорогу по проезжей части нельзя!</a:t>
            </a:r>
          </a:p>
        </p:txBody>
      </p:sp>
      <p:pic>
        <p:nvPicPr>
          <p:cNvPr id="4" name="Picture 2" descr="http://dochkiisinochki.ru/wp-content/uploads/2015/05/kartinki-pro-pdd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000240"/>
            <a:ext cx="3645693" cy="3857652"/>
          </a:xfrm>
          <a:prstGeom prst="rect">
            <a:avLst/>
          </a:prstGeom>
          <a:noFill/>
        </p:spPr>
      </p:pic>
      <p:pic>
        <p:nvPicPr>
          <p:cNvPr id="2050" name="Picture 2" descr="https://prikolnye-kartinki.ru/img/picture/Jul/16/f239b449012b36180f36785b9014dedd/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500306"/>
            <a:ext cx="3980116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8643998" cy="83820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При переходе  нерегулируемого участка дороги надо посмотреть вначале налево, затем направо, дойти до середины дороги и посмотреть налево. 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Переходить дорогу можно при полном отсутствии машин</a:t>
            </a:r>
          </a:p>
        </p:txBody>
      </p:sp>
      <p:pic>
        <p:nvPicPr>
          <p:cNvPr id="34818" name="Picture 2" descr="Как переходить улиц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285992"/>
            <a:ext cx="5572164" cy="41791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4010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Если приближается машина, подожди, пока машина проедет или остановится.</a:t>
            </a:r>
          </a:p>
        </p:txBody>
      </p:sp>
      <p:pic>
        <p:nvPicPr>
          <p:cNvPr id="33794" name="Picture 2" descr="https://a.d-cd.net/f836154s-9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14488"/>
            <a:ext cx="7143799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Островок безопасности предназначен для остановки пешеходов , не успевших закончить переход</a:t>
            </a:r>
          </a:p>
        </p:txBody>
      </p:sp>
      <p:pic>
        <p:nvPicPr>
          <p:cNvPr id="35842" name="Picture 2" descr="http://rpp.nashaucheba.ru/pars_docs/refs/101/100432/img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14487"/>
            <a:ext cx="6429420" cy="48220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ds01.infourok.ru/uploads/ex/0c0a/0000a849-43cade82/hello_html_4111682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3857628"/>
            <a:ext cx="3333750" cy="2667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000792"/>
          </a:xfrm>
        </p:spPr>
        <p:txBody>
          <a:bodyPr numCol="2">
            <a:normAutofit/>
          </a:bodyPr>
          <a:lstStyle/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Движеньем полон город - 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Бегут машины в ряд,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Цветные светофоры 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И день, и ночь горят.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И там, где днем трамваи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Звенят со всех сторон, 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Нельзя считать ворон.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Но кто при красном свете 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Шагает напрямик?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А, это мальчик Петя, 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Хвастун и озорник.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Волнуются шоферы, 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Во все гудки гудят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Колеса и моторы 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Остановить хотят.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Свернул водитель круто, 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Вспотел как никогда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Еще одна минута – 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Случилась бы беда.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И взрослые, и дети 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Едва сдержали крик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Чуть не убит был Петя –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</a:rPr>
              <a:t>Хвастун и озорник.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4357718" cy="83820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С водителями не играй в прятки – 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не выбегай на дорогу!</a:t>
            </a:r>
          </a:p>
        </p:txBody>
      </p:sp>
      <p:pic>
        <p:nvPicPr>
          <p:cNvPr id="37890" name="Picture 2" descr="http://detsad-2.ru/images/2017/09-05/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5" y="2143116"/>
            <a:ext cx="4139527" cy="2786082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0" y="2071678"/>
            <a:ext cx="4286248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cap="all" dirty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Остановись и хорошо посмотри по сторонам!</a:t>
            </a:r>
            <a:endParaRPr kumimoji="0" lang="ru-RU" sz="32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://sakla.ru/media/cache/postimg/image/posts/2017/3019_vy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786190"/>
            <a:ext cx="4429156" cy="28647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329642" cy="22860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Если на остановке стоит автобус (троллейбус), не обходи его ни спереди, ни сзади.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Надо дождаться, пока он отъедет, и только тогда начинать переход.</a:t>
            </a:r>
          </a:p>
        </p:txBody>
      </p:sp>
      <p:pic>
        <p:nvPicPr>
          <p:cNvPr id="40962" name="Picture 2" descr="http://detsad-2.ru/images/2017/09-05/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071810"/>
            <a:ext cx="8721151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5124456" cy="39290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Пешеход должен знать и всегда соблюдать правила перехода улицы.</a:t>
            </a:r>
            <a:br>
              <a:rPr lang="ru-RU" dirty="0">
                <a:solidFill>
                  <a:schemeClr val="tx1"/>
                </a:solidFill>
              </a:rPr>
            </a:b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В этом ему помогают светофор и дорожные знаки.</a:t>
            </a:r>
          </a:p>
        </p:txBody>
      </p:sp>
      <p:pic>
        <p:nvPicPr>
          <p:cNvPr id="20482" name="Picture 2" descr="https://im0-tub-ru.yandex.net/i?id=a9403546ffa53fe5cc00b9767d5e6c56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571612"/>
            <a:ext cx="3112910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4929222" cy="1000132"/>
          </a:xfrm>
        </p:spPr>
        <p:txBody>
          <a:bodyPr>
            <a:noAutofit/>
          </a:bodyPr>
          <a:lstStyle/>
          <a:p>
            <a:r>
              <a:rPr lang="ru-RU" dirty="0"/>
              <a:t>Начинаем разговор</a:t>
            </a:r>
            <a:br>
              <a:rPr lang="ru-RU" dirty="0"/>
            </a:br>
            <a:r>
              <a:rPr lang="ru-RU" dirty="0"/>
              <a:t>про трехглазый ….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1785926"/>
            <a:ext cx="3052754" cy="6603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/>
              <a:t>светофор</a:t>
            </a:r>
          </a:p>
        </p:txBody>
      </p:sp>
      <p:pic>
        <p:nvPicPr>
          <p:cNvPr id="19460" name="Picture 4" descr="http://www.playcast.ru/uploads/2017/05/09/2254535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571480"/>
            <a:ext cx="3434368" cy="5786454"/>
          </a:xfrm>
          <a:prstGeom prst="rect">
            <a:avLst/>
          </a:prstGeom>
          <a:noFill/>
        </p:spPr>
      </p:pic>
      <p:pic>
        <p:nvPicPr>
          <p:cNvPr id="19462" name="Picture 6" descr="https://ekburg.tv/uploads/5532404c0f7150ae51f14b94/svetof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643182"/>
            <a:ext cx="2559037" cy="2941422"/>
          </a:xfrm>
          <a:prstGeom prst="rect">
            <a:avLst/>
          </a:prstGeom>
          <a:noFill/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500034" y="5643578"/>
            <a:ext cx="3124192" cy="517515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Транспортные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3500438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B83D68"/>
              </a:buClr>
              <a:buSzPct val="70000"/>
              <a:defRPr/>
            </a:pPr>
            <a:r>
              <a:rPr lang="ru-RU" sz="3200" dirty="0">
                <a:solidFill>
                  <a:srgbClr val="B13F9A"/>
                </a:solidFill>
              </a:rPr>
              <a:t>Пешеходные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6553216" cy="2614610"/>
          </a:xfrm>
        </p:spPr>
        <p:txBody>
          <a:bodyPr>
            <a:normAutofit fontScale="90000"/>
          </a:bodyPr>
          <a:lstStyle/>
          <a:p>
            <a:r>
              <a:rPr lang="ru-RU" dirty="0"/>
              <a:t>Полосатая дорога – </a:t>
            </a:r>
            <a:br>
              <a:rPr lang="ru-RU" dirty="0"/>
            </a:br>
            <a:r>
              <a:rPr lang="ru-RU" dirty="0"/>
              <a:t>всегда для пешехода подмога.</a:t>
            </a:r>
            <a:br>
              <a:rPr lang="ru-RU" dirty="0"/>
            </a:br>
            <a:r>
              <a:rPr lang="ru-RU" dirty="0"/>
              <a:t>Перейти дорогу можно</a:t>
            </a:r>
            <a:br>
              <a:rPr lang="ru-RU" dirty="0"/>
            </a:br>
            <a:r>
              <a:rPr lang="ru-RU" dirty="0"/>
              <a:t>лишь по ней на осторожно.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2571744"/>
            <a:ext cx="5357850" cy="5715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/>
              <a:t>Пешеходный переход </a:t>
            </a:r>
          </a:p>
        </p:txBody>
      </p:sp>
      <p:pic>
        <p:nvPicPr>
          <p:cNvPr id="18434" name="Picture 2" descr="https://i.online.ua/pdd/img/znaks/33_5_35_1_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214686"/>
            <a:ext cx="3143272" cy="3138034"/>
          </a:xfrm>
          <a:prstGeom prst="rect">
            <a:avLst/>
          </a:prstGeom>
          <a:noFill/>
        </p:spPr>
      </p:pic>
      <p:pic>
        <p:nvPicPr>
          <p:cNvPr id="18438" name="Picture 6" descr="http://static.klasnaocinka.com.ua/uploads/editor/158/39041/sitepage_67/images/1307198404_z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214686"/>
            <a:ext cx="3071834" cy="3230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0"/>
            <a:ext cx="8501122" cy="242889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>
                <a:solidFill>
                  <a:schemeClr val="tx1"/>
                </a:solidFill>
              </a:rPr>
              <a:t>Предупреждающие знаки на дороге – это символы, которые говорят о том, что нужно свернуть, объехать или притормозить во избежание трагической ситуации.</a:t>
            </a:r>
            <a:br>
              <a:rPr lang="ru-RU" dirty="0"/>
            </a:br>
            <a:endParaRPr lang="ru-RU" dirty="0"/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500034" y="1928802"/>
            <a:ext cx="8353425" cy="2249488"/>
            <a:chOff x="249" y="890"/>
            <a:chExt cx="5262" cy="1417"/>
          </a:xfrm>
        </p:grpSpPr>
        <p:pic>
          <p:nvPicPr>
            <p:cNvPr id="8" name="Picture 8" descr="510720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55" y="890"/>
              <a:ext cx="1095" cy="1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9" descr="Segnale-pericolo-generico-300x267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41" y="890"/>
              <a:ext cx="1225" cy="10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2" descr="view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0" y="890"/>
              <a:ext cx="1225" cy="1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 descr="151609_w640_h640_11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" y="890"/>
              <a:ext cx="1225" cy="1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20"/>
            <p:cNvSpPr txBox="1">
              <a:spLocks noChangeArrowheads="1"/>
            </p:cNvSpPr>
            <p:nvPr/>
          </p:nvSpPr>
          <p:spPr bwMode="auto">
            <a:xfrm>
              <a:off x="295" y="2115"/>
              <a:ext cx="10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Скользкая дорога</a:t>
              </a:r>
            </a:p>
          </p:txBody>
        </p:sp>
        <p:sp>
          <p:nvSpPr>
            <p:cNvPr id="13" name="Text Box 21"/>
            <p:cNvSpPr txBox="1">
              <a:spLocks noChangeArrowheads="1"/>
            </p:cNvSpPr>
            <p:nvPr/>
          </p:nvSpPr>
          <p:spPr bwMode="auto">
            <a:xfrm>
              <a:off x="1655" y="2115"/>
              <a:ext cx="104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Дорожные работы</a:t>
              </a:r>
            </a:p>
          </p:txBody>
        </p:sp>
        <p:sp>
          <p:nvSpPr>
            <p:cNvPr id="14" name="Text Box 22"/>
            <p:cNvSpPr txBox="1">
              <a:spLocks noChangeArrowheads="1"/>
            </p:cNvSpPr>
            <p:nvPr/>
          </p:nvSpPr>
          <p:spPr bwMode="auto">
            <a:xfrm>
              <a:off x="3016" y="2115"/>
              <a:ext cx="99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Дикие животные</a:t>
              </a:r>
            </a:p>
          </p:txBody>
        </p:sp>
        <p:sp>
          <p:nvSpPr>
            <p:cNvPr id="15" name="Text Box 23"/>
            <p:cNvSpPr txBox="1">
              <a:spLocks noChangeArrowheads="1"/>
            </p:cNvSpPr>
            <p:nvPr/>
          </p:nvSpPr>
          <p:spPr bwMode="auto">
            <a:xfrm>
              <a:off x="4377" y="2115"/>
              <a:ext cx="113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Прочие опасности</a:t>
              </a:r>
            </a:p>
          </p:txBody>
        </p:sp>
      </p:grpSp>
      <p:grpSp>
        <p:nvGrpSpPr>
          <p:cNvPr id="16" name="Group 20"/>
          <p:cNvGrpSpPr>
            <a:grpSpLocks/>
          </p:cNvGrpSpPr>
          <p:nvPr/>
        </p:nvGrpSpPr>
        <p:grpSpPr bwMode="auto">
          <a:xfrm>
            <a:off x="357158" y="4071942"/>
            <a:ext cx="8528050" cy="2530475"/>
            <a:chOff x="68" y="2568"/>
            <a:chExt cx="5372" cy="1594"/>
          </a:xfrm>
        </p:grpSpPr>
        <p:pic>
          <p:nvPicPr>
            <p:cNvPr id="17" name="Picture 7" descr="151828_w640_h640_13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3" y="2614"/>
              <a:ext cx="1165" cy="1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0" descr="t_ae_29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86" y="2614"/>
              <a:ext cx="1154" cy="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1" descr="up43391_4406073_08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71" y="2659"/>
              <a:ext cx="1089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3" descr="1243666273_peshexod3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19" y="2568"/>
              <a:ext cx="1179" cy="1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24"/>
            <p:cNvSpPr txBox="1">
              <a:spLocks noChangeArrowheads="1"/>
            </p:cNvSpPr>
            <p:nvPr/>
          </p:nvSpPr>
          <p:spPr bwMode="auto">
            <a:xfrm>
              <a:off x="68" y="3702"/>
              <a:ext cx="136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Пешеходный переход</a:t>
              </a:r>
            </a:p>
          </p:txBody>
        </p:sp>
        <p:sp>
          <p:nvSpPr>
            <p:cNvPr id="22" name="Text Box 25"/>
            <p:cNvSpPr txBox="1">
              <a:spLocks noChangeArrowheads="1"/>
            </p:cNvSpPr>
            <p:nvPr/>
          </p:nvSpPr>
          <p:spPr bwMode="auto">
            <a:xfrm>
              <a:off x="1882" y="3702"/>
              <a:ext cx="40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Дети</a:t>
              </a:r>
            </a:p>
          </p:txBody>
        </p:sp>
        <p:sp>
          <p:nvSpPr>
            <p:cNvPr id="23" name="Text Box 26"/>
            <p:cNvSpPr txBox="1">
              <a:spLocks noChangeArrowheads="1"/>
            </p:cNvSpPr>
            <p:nvPr/>
          </p:nvSpPr>
          <p:spPr bwMode="auto">
            <a:xfrm>
              <a:off x="2971" y="3702"/>
              <a:ext cx="1089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Железнодорожный переезд                      </a:t>
              </a:r>
              <a:br>
                <a:rPr lang="ru-RU" sz="1400">
                  <a:latin typeface="Sylfaen" pitchFamily="18" charset="0"/>
                </a:rPr>
              </a:br>
              <a:r>
                <a:rPr lang="ru-RU" sz="1400">
                  <a:latin typeface="Sylfaen" pitchFamily="18" charset="0"/>
                </a:rPr>
                <a:t>без шлагбаума</a:t>
              </a:r>
            </a:p>
          </p:txBody>
        </p:sp>
        <p:sp>
          <p:nvSpPr>
            <p:cNvPr id="24" name="Text Box 28"/>
            <p:cNvSpPr txBox="1">
              <a:spLocks noChangeArrowheads="1"/>
            </p:cNvSpPr>
            <p:nvPr/>
          </p:nvSpPr>
          <p:spPr bwMode="auto">
            <a:xfrm>
              <a:off x="4332" y="3702"/>
              <a:ext cx="10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Сужение дороги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86808" cy="142876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Запрещающие </a:t>
            </a:r>
            <a:r>
              <a:rPr lang="ru-RU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-  </a:t>
            </a:r>
            <a:r>
              <a:rPr lang="ru-RU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запрет определенных действий на дороге, ввод или отмена ограничения движения.</a:t>
            </a:r>
            <a:br>
              <a:rPr lang="ru-RU" dirty="0">
                <a:solidFill>
                  <a:schemeClr val="tx1"/>
                </a:solidFill>
                <a:latin typeface="+mj-lt"/>
                <a:cs typeface="Times New Roman" pitchFamily="18" charset="0"/>
              </a:rPr>
            </a:br>
            <a:br>
              <a:rPr lang="ru-RU" dirty="0"/>
            </a:br>
            <a:endParaRPr lang="ru-RU" b="1" u="sng" dirty="0"/>
          </a:p>
        </p:txBody>
      </p: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428596" y="1214422"/>
            <a:ext cx="8353425" cy="2444750"/>
            <a:chOff x="340" y="810"/>
            <a:chExt cx="5262" cy="1540"/>
          </a:xfrm>
        </p:grpSpPr>
        <p:pic>
          <p:nvPicPr>
            <p:cNvPr id="9" name="Picture 8" descr="B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5" y="845"/>
              <a:ext cx="1044" cy="1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2" descr="537780_w640_h640_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50" y="855"/>
              <a:ext cx="1043" cy="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3" descr="1243666104_kirpich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91" y="845"/>
              <a:ext cx="1081" cy="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340" y="2024"/>
              <a:ext cx="104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Обгон запрещён</a:t>
              </a: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1837" y="2024"/>
              <a:ext cx="99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Въезд запрещён</a:t>
              </a:r>
            </a:p>
          </p:txBody>
        </p:sp>
        <p:sp>
          <p:nvSpPr>
            <p:cNvPr id="14" name="Text Box 16"/>
            <p:cNvSpPr txBox="1">
              <a:spLocks noChangeArrowheads="1"/>
            </p:cNvSpPr>
            <p:nvPr/>
          </p:nvSpPr>
          <p:spPr bwMode="auto">
            <a:xfrm>
              <a:off x="3061" y="2024"/>
              <a:ext cx="127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запрещено</a:t>
              </a:r>
            </a:p>
          </p:txBody>
        </p:sp>
        <p:pic>
          <p:nvPicPr>
            <p:cNvPr id="15" name="Picture 17" descr="7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20" y="810"/>
              <a:ext cx="1275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>
              <a:off x="4513" y="2024"/>
              <a:ext cx="108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Подача звукового сигнала запрещена</a:t>
              </a:r>
            </a:p>
          </p:txBody>
        </p:sp>
      </p:grpSp>
      <p:grpSp>
        <p:nvGrpSpPr>
          <p:cNvPr id="17" name="Group 21"/>
          <p:cNvGrpSpPr>
            <a:grpSpLocks/>
          </p:cNvGrpSpPr>
          <p:nvPr/>
        </p:nvGrpSpPr>
        <p:grpSpPr bwMode="auto">
          <a:xfrm>
            <a:off x="357158" y="3643314"/>
            <a:ext cx="8424863" cy="2459037"/>
            <a:chOff x="340" y="2523"/>
            <a:chExt cx="5307" cy="1549"/>
          </a:xfrm>
        </p:grpSpPr>
        <p:pic>
          <p:nvPicPr>
            <p:cNvPr id="18" name="Picture 10" descr="9_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46" y="2568"/>
              <a:ext cx="952" cy="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1" descr="152040_w640_h640_329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0" y="2568"/>
              <a:ext cx="984" cy="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8" descr="zapreshaychie_013_bi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07" y="2523"/>
              <a:ext cx="998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385" y="3612"/>
              <a:ext cx="725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Ограничена скорость</a:t>
              </a: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3198" y="3566"/>
              <a:ext cx="907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                      на велосипедах запрещено</a:t>
              </a:r>
            </a:p>
          </p:txBody>
        </p:sp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>
              <a:off x="1746" y="3612"/>
              <a:ext cx="907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                      пешеходов запрещено</a:t>
              </a:r>
            </a:p>
          </p:txBody>
        </p:sp>
        <p:pic>
          <p:nvPicPr>
            <p:cNvPr id="24" name="Picture 25" descr="zapreshaychie_004_bi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8" y="2568"/>
              <a:ext cx="991" cy="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>
              <a:off x="4422" y="3612"/>
              <a:ext cx="1225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грузовых автомобилей запрещено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214290"/>
            <a:ext cx="5929354" cy="92869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u="sng" dirty="0">
                <a:solidFill>
                  <a:schemeClr val="tx1"/>
                </a:solidFill>
              </a:rPr>
              <a:t>Предписывающие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b="1" u="sng" dirty="0">
                <a:solidFill>
                  <a:schemeClr val="tx1"/>
                </a:solidFill>
              </a:rPr>
              <a:t>разрешают</a:t>
            </a:r>
            <a:r>
              <a:rPr lang="ru-RU" dirty="0">
                <a:solidFill>
                  <a:schemeClr val="tx1"/>
                </a:solidFill>
              </a:rPr>
              <a:t> движение только</a:t>
            </a:r>
          </a:p>
        </p:txBody>
      </p: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179388" y="1557338"/>
            <a:ext cx="8423275" cy="2028825"/>
            <a:chOff x="113" y="981"/>
            <a:chExt cx="5306" cy="1278"/>
          </a:xfrm>
        </p:grpSpPr>
        <p:pic>
          <p:nvPicPr>
            <p:cNvPr id="7" name="Picture 5" descr="4_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9" y="981"/>
              <a:ext cx="907" cy="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1_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19" y="1026"/>
              <a:ext cx="953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" name="Группа 22"/>
            <p:cNvGrpSpPr>
              <a:grpSpLocks/>
            </p:cNvGrpSpPr>
            <p:nvPr/>
          </p:nvGrpSpPr>
          <p:grpSpPr bwMode="auto">
            <a:xfrm>
              <a:off x="2925" y="1071"/>
              <a:ext cx="952" cy="907"/>
              <a:chOff x="4643438" y="1700213"/>
              <a:chExt cx="1511300" cy="1439862"/>
            </a:xfrm>
          </p:grpSpPr>
          <p:sp>
            <p:nvSpPr>
              <p:cNvPr id="17" name="Oval 10"/>
              <p:cNvSpPr>
                <a:spLocks noChangeArrowheads="1"/>
              </p:cNvSpPr>
              <p:nvPr/>
            </p:nvSpPr>
            <p:spPr bwMode="auto">
              <a:xfrm>
                <a:off x="4643438" y="1700213"/>
                <a:ext cx="1511300" cy="1439862"/>
              </a:xfrm>
              <a:prstGeom prst="ellipse">
                <a:avLst/>
              </a:prstGeom>
              <a:solidFill>
                <a:srgbClr val="0066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AutoShape 11"/>
              <p:cNvSpPr>
                <a:spLocks noChangeArrowheads="1"/>
              </p:cNvSpPr>
              <p:nvPr/>
            </p:nvSpPr>
            <p:spPr bwMode="auto">
              <a:xfrm>
                <a:off x="4716463" y="2276475"/>
                <a:ext cx="1295400" cy="360363"/>
              </a:xfrm>
              <a:prstGeom prst="rightArrow">
                <a:avLst>
                  <a:gd name="adj1" fmla="val 50000"/>
                  <a:gd name="adj2" fmla="val 89868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" name="Группа 23"/>
            <p:cNvGrpSpPr>
              <a:grpSpLocks/>
            </p:cNvGrpSpPr>
            <p:nvPr/>
          </p:nvGrpSpPr>
          <p:grpSpPr bwMode="auto">
            <a:xfrm>
              <a:off x="4286" y="1071"/>
              <a:ext cx="952" cy="907"/>
              <a:chOff x="6804025" y="1700213"/>
              <a:chExt cx="1511300" cy="1439862"/>
            </a:xfrm>
          </p:grpSpPr>
          <p:sp>
            <p:nvSpPr>
              <p:cNvPr id="15" name="Oval 12"/>
              <p:cNvSpPr>
                <a:spLocks noChangeArrowheads="1"/>
              </p:cNvSpPr>
              <p:nvPr/>
            </p:nvSpPr>
            <p:spPr bwMode="auto">
              <a:xfrm>
                <a:off x="6804025" y="1700213"/>
                <a:ext cx="1511300" cy="1439862"/>
              </a:xfrm>
              <a:prstGeom prst="ellipse">
                <a:avLst/>
              </a:prstGeom>
              <a:solidFill>
                <a:srgbClr val="0066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AutoShape 13"/>
              <p:cNvSpPr>
                <a:spLocks noChangeArrowheads="1"/>
              </p:cNvSpPr>
              <p:nvPr/>
            </p:nvSpPr>
            <p:spPr bwMode="auto">
              <a:xfrm>
                <a:off x="6877050" y="2276475"/>
                <a:ext cx="1295400" cy="360363"/>
              </a:xfrm>
              <a:prstGeom prst="leftArrow">
                <a:avLst>
                  <a:gd name="adj1" fmla="val 50000"/>
                  <a:gd name="adj2" fmla="val 89868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" name="Text Box 16"/>
            <p:cNvSpPr txBox="1">
              <a:spLocks noChangeArrowheads="1"/>
            </p:cNvSpPr>
            <p:nvPr/>
          </p:nvSpPr>
          <p:spPr bwMode="auto">
            <a:xfrm>
              <a:off x="1474" y="2024"/>
              <a:ext cx="104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прямо</a:t>
              </a:r>
            </a:p>
          </p:txBody>
        </p:sp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2835" y="2024"/>
              <a:ext cx="10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направо</a:t>
              </a:r>
            </a:p>
          </p:txBody>
        </p:sp>
        <p:sp>
          <p:nvSpPr>
            <p:cNvPr id="13" name="Text Box 18"/>
            <p:cNvSpPr txBox="1">
              <a:spLocks noChangeArrowheads="1"/>
            </p:cNvSpPr>
            <p:nvPr/>
          </p:nvSpPr>
          <p:spPr bwMode="auto">
            <a:xfrm>
              <a:off x="4195" y="2024"/>
              <a:ext cx="122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налево</a:t>
              </a:r>
            </a:p>
          </p:txBody>
        </p:sp>
        <p:sp>
          <p:nvSpPr>
            <p:cNvPr id="14" name="Text Box 19"/>
            <p:cNvSpPr txBox="1">
              <a:spLocks noChangeArrowheads="1"/>
            </p:cNvSpPr>
            <p:nvPr/>
          </p:nvSpPr>
          <p:spPr bwMode="auto">
            <a:xfrm>
              <a:off x="113" y="1933"/>
              <a:ext cx="1043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    прямо и направо</a:t>
              </a:r>
            </a:p>
          </p:txBody>
        </p:sp>
      </p:grpSp>
      <p:grpSp>
        <p:nvGrpSpPr>
          <p:cNvPr id="19" name="Group 24"/>
          <p:cNvGrpSpPr>
            <a:grpSpLocks/>
          </p:cNvGrpSpPr>
          <p:nvPr/>
        </p:nvGrpSpPr>
        <p:grpSpPr bwMode="auto">
          <a:xfrm>
            <a:off x="323850" y="3860800"/>
            <a:ext cx="8280400" cy="2598738"/>
            <a:chOff x="204" y="2432"/>
            <a:chExt cx="5216" cy="1637"/>
          </a:xfrm>
        </p:grpSpPr>
        <p:pic>
          <p:nvPicPr>
            <p:cNvPr id="20" name="Picture 7" descr="529299_w640_h640_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16" y="2478"/>
              <a:ext cx="984" cy="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8" descr="159504_w640_h640_41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68" y="2523"/>
              <a:ext cx="952" cy="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4" descr="13q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5" y="2432"/>
              <a:ext cx="984" cy="9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5" descr="getrennter_fuss_radwe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55" y="2478"/>
              <a:ext cx="953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 Box 20"/>
            <p:cNvSpPr txBox="1">
              <a:spLocks noChangeArrowheads="1"/>
            </p:cNvSpPr>
            <p:nvPr/>
          </p:nvSpPr>
          <p:spPr bwMode="auto">
            <a:xfrm>
              <a:off x="3152" y="3475"/>
              <a:ext cx="81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Велосипедная      дорожка</a:t>
              </a:r>
            </a:p>
          </p:txBody>
        </p:sp>
        <p:sp>
          <p:nvSpPr>
            <p:cNvPr id="25" name="Text Box 21"/>
            <p:cNvSpPr txBox="1">
              <a:spLocks noChangeArrowheads="1"/>
            </p:cNvSpPr>
            <p:nvPr/>
          </p:nvSpPr>
          <p:spPr bwMode="auto">
            <a:xfrm>
              <a:off x="4558" y="3566"/>
              <a:ext cx="81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Пешеходная дорожка</a:t>
              </a:r>
            </a:p>
          </p:txBody>
        </p:sp>
        <p:sp>
          <p:nvSpPr>
            <p:cNvPr id="26" name="Text Box 22"/>
            <p:cNvSpPr txBox="1">
              <a:spLocks noChangeArrowheads="1"/>
            </p:cNvSpPr>
            <p:nvPr/>
          </p:nvSpPr>
          <p:spPr bwMode="auto">
            <a:xfrm>
              <a:off x="1701" y="3475"/>
              <a:ext cx="95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Дорожка                      для пешеходов                     и                    велосипедистов</a:t>
              </a:r>
            </a:p>
          </p:txBody>
        </p:sp>
        <p:sp>
          <p:nvSpPr>
            <p:cNvPr id="27" name="Text Box 24"/>
            <p:cNvSpPr txBox="1">
              <a:spLocks noChangeArrowheads="1"/>
            </p:cNvSpPr>
            <p:nvPr/>
          </p:nvSpPr>
          <p:spPr bwMode="auto">
            <a:xfrm>
              <a:off x="204" y="3566"/>
              <a:ext cx="10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налево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339166" cy="18034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>
                <a:solidFill>
                  <a:schemeClr val="tx1"/>
                </a:solidFill>
              </a:rPr>
              <a:t>Информационные - предоставляют водителям и пешеходам дополнительные сведения.</a:t>
            </a:r>
            <a:br>
              <a:rPr lang="ru-RU" dirty="0"/>
            </a:br>
            <a:endParaRPr lang="ru-RU" dirty="0"/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57158" y="1500174"/>
            <a:ext cx="8480425" cy="2101850"/>
            <a:chOff x="204" y="754"/>
            <a:chExt cx="5342" cy="1324"/>
          </a:xfrm>
        </p:grpSpPr>
        <p:pic>
          <p:nvPicPr>
            <p:cNvPr id="5" name="Picture 31" descr="1252921760_peshekhodnyjj-perekhod-nadzemnyjj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754"/>
              <a:ext cx="997" cy="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2" descr="1252921760_peshekhodnyjj-perekhod-nadzemnyjj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9" y="754"/>
              <a:ext cx="997" cy="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8" descr="228_larg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04" y="754"/>
              <a:ext cx="942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9" descr="228_larg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4" y="754"/>
              <a:ext cx="943" cy="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41"/>
            <p:cNvSpPr txBox="1">
              <a:spLocks noChangeArrowheads="1"/>
            </p:cNvSpPr>
            <p:nvPr/>
          </p:nvSpPr>
          <p:spPr bwMode="auto">
            <a:xfrm>
              <a:off x="431" y="1752"/>
              <a:ext cx="181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Подземный пешеходный переход                         (место перехода через дорогу)</a:t>
              </a:r>
            </a:p>
          </p:txBody>
        </p:sp>
        <p:sp>
          <p:nvSpPr>
            <p:cNvPr id="10" name="Text Box 42"/>
            <p:cNvSpPr txBox="1">
              <a:spLocks noChangeArrowheads="1"/>
            </p:cNvSpPr>
            <p:nvPr/>
          </p:nvSpPr>
          <p:spPr bwMode="auto">
            <a:xfrm>
              <a:off x="3742" y="1752"/>
              <a:ext cx="1633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Пешеходный переход                             (место перехода через дорогу)</a:t>
              </a:r>
            </a:p>
          </p:txBody>
        </p:sp>
      </p:grpSp>
      <p:grpSp>
        <p:nvGrpSpPr>
          <p:cNvPr id="11" name="Group 18"/>
          <p:cNvGrpSpPr>
            <a:grpSpLocks/>
          </p:cNvGrpSpPr>
          <p:nvPr/>
        </p:nvGrpSpPr>
        <p:grpSpPr bwMode="auto">
          <a:xfrm>
            <a:off x="285720" y="3751262"/>
            <a:ext cx="8643998" cy="3106738"/>
            <a:chOff x="249" y="2160"/>
            <a:chExt cx="5182" cy="1957"/>
          </a:xfrm>
        </p:grpSpPr>
        <p:pic>
          <p:nvPicPr>
            <p:cNvPr id="12" name="Picture 33" descr="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9" y="2205"/>
              <a:ext cx="996" cy="1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34" descr="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55" y="2205"/>
              <a:ext cx="997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5" descr="1243666301_tralejbus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77" y="2160"/>
              <a:ext cx="1054" cy="1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6" descr="ukazateli_032_bi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016" y="2205"/>
              <a:ext cx="999" cy="1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 Box 43"/>
            <p:cNvSpPr txBox="1">
              <a:spLocks noChangeArrowheads="1"/>
            </p:cNvSpPr>
            <p:nvPr/>
          </p:nvSpPr>
          <p:spPr bwMode="auto">
            <a:xfrm>
              <a:off x="385" y="3612"/>
              <a:ext cx="72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Место остановки трамвая</a:t>
              </a:r>
            </a:p>
          </p:txBody>
        </p:sp>
        <p:sp>
          <p:nvSpPr>
            <p:cNvPr id="17" name="Text Box 44"/>
            <p:cNvSpPr txBox="1">
              <a:spLocks noChangeArrowheads="1"/>
            </p:cNvSpPr>
            <p:nvPr/>
          </p:nvSpPr>
          <p:spPr bwMode="auto">
            <a:xfrm>
              <a:off x="3152" y="3612"/>
              <a:ext cx="72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Место остановки   автобусов</a:t>
              </a:r>
            </a:p>
          </p:txBody>
        </p:sp>
        <p:sp>
          <p:nvSpPr>
            <p:cNvPr id="18" name="Text Box 45"/>
            <p:cNvSpPr txBox="1">
              <a:spLocks noChangeArrowheads="1"/>
            </p:cNvSpPr>
            <p:nvPr/>
          </p:nvSpPr>
          <p:spPr bwMode="auto">
            <a:xfrm>
              <a:off x="4513" y="3657"/>
              <a:ext cx="81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Место остановки троллейбусов</a:t>
              </a:r>
            </a:p>
          </p:txBody>
        </p:sp>
        <p:sp>
          <p:nvSpPr>
            <p:cNvPr id="19" name="Text Box 46"/>
            <p:cNvSpPr txBox="1">
              <a:spLocks noChangeArrowheads="1"/>
            </p:cNvSpPr>
            <p:nvPr/>
          </p:nvSpPr>
          <p:spPr bwMode="auto">
            <a:xfrm>
              <a:off x="1791" y="3612"/>
              <a:ext cx="72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Место остановки такси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381</TotalTime>
  <Words>537</Words>
  <Application>Microsoft Office PowerPoint</Application>
  <PresentationFormat>Экран (4:3)</PresentationFormat>
  <Paragraphs>97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a_PlakatTitulOtl</vt:lpstr>
      <vt:lpstr>a_RubricaCn</vt:lpstr>
      <vt:lpstr>Comic Sans MS</vt:lpstr>
      <vt:lpstr>Franklin Gothic Book</vt:lpstr>
      <vt:lpstr>Franklin Gothic Medium</vt:lpstr>
      <vt:lpstr>Sylfaen</vt:lpstr>
      <vt:lpstr>Wingdings</vt:lpstr>
      <vt:lpstr>Wingdings 2</vt:lpstr>
      <vt:lpstr>Трек</vt:lpstr>
      <vt:lpstr>Берегись автомобиля! Школа безопасности </vt:lpstr>
      <vt:lpstr>Презентация PowerPoint</vt:lpstr>
      <vt:lpstr>Пешеход должен знать и всегда соблюдать правила перехода улицы.  В этом ему помогают светофор и дорожные знаки.</vt:lpstr>
      <vt:lpstr>Начинаем разговор про трехглазый ….</vt:lpstr>
      <vt:lpstr>Полосатая дорога –  всегда для пешехода подмога. Перейти дорогу можно лишь по ней на осторожно.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Части дороги!</vt:lpstr>
      <vt:lpstr>Если тротуары отсутствуют, нужно идти по обочине.</vt:lpstr>
      <vt:lpstr>Вне населенных пунктов при движении по проезжей части пешеходы должны идти навстречу движению транспортных средств.</vt:lpstr>
      <vt:lpstr>Если ты хочешь перейти дорогу необходимо найти пешеходный переход</vt:lpstr>
      <vt:lpstr>Если рядом есть подземный или надземный переход переходить дорогу по проезжей части нельзя!</vt:lpstr>
      <vt:lpstr>При переходе  нерегулируемого участка дороги надо посмотреть вначале налево, затем направо, дойти до середины дороги и посмотреть налево.  Переходить дорогу можно при полном отсутствии машин</vt:lpstr>
      <vt:lpstr>Если приближается машина, подожди, пока машина проедет или остановится.</vt:lpstr>
      <vt:lpstr>Островок безопасности предназначен для остановки пешеходов , не успевших закончить переход</vt:lpstr>
      <vt:lpstr>С водителями не играй в прятки –  не выбегай на дорогу!</vt:lpstr>
      <vt:lpstr>Если на остановке стоит автобус (троллейбус), не обходи его ни спереди, ни сзади.  Надо дождаться, пока он отъедет, и только тогда начинать переход.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Берегись автомобиля!</dc:title>
  <dc:creator>Вася</dc:creator>
  <cp:lastModifiedBy>USER</cp:lastModifiedBy>
  <cp:revision>37</cp:revision>
  <dcterms:created xsi:type="dcterms:W3CDTF">2018-01-29T15:47:34Z</dcterms:created>
  <dcterms:modified xsi:type="dcterms:W3CDTF">2023-01-26T10:14:19Z</dcterms:modified>
</cp:coreProperties>
</file>