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theme/themeOverride7.xml" ContentType="application/vnd.openxmlformats-officedocument.themeOverride+xml"/>
  <Override PartName="/ppt/charts/chart12.xml" ContentType="application/vnd.openxmlformats-officedocument.drawingml.chart+xml"/>
  <Override PartName="/ppt/theme/themeOverride8.xml" ContentType="application/vnd.openxmlformats-officedocument.themeOverrid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3674B"/>
    <a:srgbClr val="E85234"/>
    <a:srgbClr val="BC381E"/>
    <a:srgbClr val="6DC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Лист2!$B$51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4CD-4D8D-B0FB-14AC8E74BA4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4CD-4D8D-B0FB-14AC8E74BA48}"/>
              </c:ext>
            </c:extLst>
          </c:dPt>
          <c:dPt>
            <c:idx val="2"/>
            <c:invertIfNegative val="0"/>
            <c:bubble3D val="0"/>
            <c:spPr>
              <a:solidFill>
                <a:srgbClr val="F3674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4CD-4D8D-B0FB-14AC8E74BA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Лист2!$A$52:$A$54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Лист2!$B$52:$B$54</c:f>
              <c:numCache>
                <c:formatCode>General</c:formatCode>
                <c:ptCount val="3"/>
                <c:pt idx="0">
                  <c:v>351</c:v>
                </c:pt>
                <c:pt idx="1">
                  <c:v>357</c:v>
                </c:pt>
                <c:pt idx="2">
                  <c:v>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CD-4D8D-B0FB-14AC8E74BA4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25227672"/>
        <c:axId val="14078496"/>
      </c:barChart>
      <c:catAx>
        <c:axId val="125227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+mn-cs"/>
              </a:defRPr>
            </a:pPr>
            <a:endParaRPr lang="ru-RU"/>
          </a:p>
        </c:txPr>
        <c:crossAx val="14078496"/>
        <c:crosses val="autoZero"/>
        <c:auto val="1"/>
        <c:lblAlgn val="ctr"/>
        <c:lblOffset val="100"/>
        <c:noMultiLvlLbl val="0"/>
      </c:catAx>
      <c:valAx>
        <c:axId val="140784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227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egoe Print" panose="02000600000000000000" pitchFamily="2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3674B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AA68-4D75-9D43-0DFAAD25D9A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AA68-4D75-9D43-0DFAAD25D9A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AA68-4D75-9D43-0DFAAD25D9A9}"/>
              </c:ext>
            </c:extLst>
          </c:dPt>
          <c:dLbls>
            <c:dLbl>
              <c:idx val="0"/>
              <c:layout>
                <c:manualLayout>
                  <c:x val="1.94444444444445E-2"/>
                  <c:y val="-4.1666666666666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68-4D75-9D43-0DFAAD25D9A9}"/>
                </c:ext>
              </c:extLst>
            </c:dLbl>
            <c:dLbl>
              <c:idx val="1"/>
              <c:layout>
                <c:manualLayout>
                  <c:x val="1.6666666666666701E-2"/>
                  <c:y val="-5.092592592592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A68-4D75-9D43-0DFAAD25D9A9}"/>
                </c:ext>
              </c:extLst>
            </c:dLbl>
            <c:dLbl>
              <c:idx val="2"/>
              <c:layout>
                <c:manualLayout>
                  <c:x val="2.7777777777777801E-2"/>
                  <c:y val="-4.6296296296296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A68-4D75-9D43-0DFAAD25D9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Лист2!$L$75:$L$77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указали</c:v>
                </c:pt>
              </c:strCache>
            </c:strRef>
          </c:cat>
          <c:val>
            <c:numRef>
              <c:f>Лист2!$M$75:$M$77</c:f>
              <c:numCache>
                <c:formatCode>General</c:formatCode>
                <c:ptCount val="3"/>
                <c:pt idx="0">
                  <c:v>16</c:v>
                </c:pt>
                <c:pt idx="1">
                  <c:v>34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A68-4D75-9D43-0DFAAD25D9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26323384"/>
        <c:axId val="126322600"/>
        <c:axId val="0"/>
      </c:bar3DChart>
      <c:catAx>
        <c:axId val="1263233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egoe Print" panose="02000600000000000000" pitchFamily="2" charset="0"/>
                <a:ea typeface="+mn-ea"/>
                <a:cs typeface="+mn-cs"/>
              </a:defRPr>
            </a:pPr>
            <a:endParaRPr lang="ru-RU"/>
          </a:p>
        </c:txPr>
        <c:crossAx val="126322600"/>
        <c:crosses val="autoZero"/>
        <c:auto val="1"/>
        <c:lblAlgn val="ctr"/>
        <c:lblOffset val="100"/>
        <c:noMultiLvlLbl val="0"/>
      </c:catAx>
      <c:valAx>
        <c:axId val="126322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6323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ED7D31">
                  <a:lumMod val="75000"/>
                </a:srgb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B94-49CF-8BE8-B7540751EA0E}"/>
              </c:ext>
            </c:extLst>
          </c:dPt>
          <c:dPt>
            <c:idx val="2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 w="25400" cap="flat" cmpd="sng" algn="ctr">
                <a:solidFill>
                  <a:schemeClr val="accent3">
                    <a:lumMod val="50000"/>
                  </a:schemeClr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94-49CF-8BE8-B7540751EA0E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Лист2!$E$81:$E$83</c:f>
              <c:strCache>
                <c:ptCount val="3"/>
                <c:pt idx="1">
                  <c:v>да</c:v>
                </c:pt>
                <c:pt idx="2">
                  <c:v>нет</c:v>
                </c:pt>
              </c:strCache>
            </c:strRef>
          </c:cat>
          <c:val>
            <c:numRef>
              <c:f>Лист2!$F$81:$F$83</c:f>
              <c:numCache>
                <c:formatCode>General</c:formatCode>
                <c:ptCount val="3"/>
                <c:pt idx="1">
                  <c:v>21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94-49CF-8BE8-B7540751EA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6322208"/>
        <c:axId val="126322992"/>
      </c:barChart>
      <c:catAx>
        <c:axId val="12632220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26322992"/>
        <c:crosses val="autoZero"/>
        <c:auto val="1"/>
        <c:lblAlgn val="ctr"/>
        <c:lblOffset val="100"/>
        <c:noMultiLvlLbl val="0"/>
      </c:catAx>
      <c:valAx>
        <c:axId val="12632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6322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183-496D-BC5F-E8FAD00626D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183-496D-BC5F-E8FAD00626D3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Лист2!$H$81:$H$83</c:f>
              <c:strCache>
                <c:ptCount val="3"/>
                <c:pt idx="0">
                  <c:v>вредные привычки</c:v>
                </c:pt>
                <c:pt idx="1">
                  <c:v>да</c:v>
                </c:pt>
                <c:pt idx="2">
                  <c:v>нет</c:v>
                </c:pt>
              </c:strCache>
            </c:strRef>
          </c:cat>
          <c:val>
            <c:numRef>
              <c:f>Лист2!$I$81:$I$83</c:f>
              <c:numCache>
                <c:formatCode>General</c:formatCode>
                <c:ptCount val="3"/>
                <c:pt idx="1">
                  <c:v>36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83-496D-BC5F-E8FAD00626D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ln>
      <a:solidFill>
        <a:sysClr val="window" lastClr="FFFFFF"/>
      </a:solidFill>
    </a:ln>
  </c:spPr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DAF-4811-A332-960B480F63F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DAF-4811-A332-960B480F63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Лист2!$J$82:$J$83</c:f>
              <c:strCache>
                <c:ptCount val="2"/>
                <c:pt idx="0">
                  <c:v>нормальный ИМТ</c:v>
                </c:pt>
                <c:pt idx="1">
                  <c:v>избыточная масса тела</c:v>
                </c:pt>
              </c:strCache>
            </c:strRef>
          </c:cat>
          <c:val>
            <c:numRef>
              <c:f>Лист2!$K$82:$K$83</c:f>
              <c:numCache>
                <c:formatCode>General</c:formatCode>
                <c:ptCount val="2"/>
                <c:pt idx="0">
                  <c:v>22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AF-4811-A332-960B480F63F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Segoe Print" panose="020006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E8523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86C0-4EFB-9F93-C2171EA01237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86C0-4EFB-9F93-C2171EA01237}"/>
              </c:ext>
            </c:extLst>
          </c:dPt>
          <c:dLbls>
            <c:dLbl>
              <c:idx val="0"/>
              <c:layout>
                <c:manualLayout>
                  <c:x val="-0.18202584124506721"/>
                  <c:y val="-0.1495187460818016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tx1"/>
                        </a:solidFill>
                        <a:latin typeface="Segoe Print" panose="02000600000000000000" pitchFamily="2" charset="0"/>
                        <a:ea typeface="+mn-ea"/>
                        <a:cs typeface="+mn-cs"/>
                      </a:defRPr>
                    </a:pPr>
                    <a:r>
                      <a:rPr lang="ru-RU" sz="1400"/>
                      <a:t>Женщины 
55% (591)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tx1"/>
                      </a:solidFill>
                      <a:latin typeface="Segoe Print" panose="020006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23712444090145"/>
                      <c:h val="0.2625357188735952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86C0-4EFB-9F93-C2171EA01237}"/>
                </c:ext>
              </c:extLst>
            </c:dLbl>
            <c:dLbl>
              <c:idx val="1"/>
              <c:layout>
                <c:manualLayout>
                  <c:x val="0.20212725225758127"/>
                  <c:y val="2.372955655022128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tx1"/>
                        </a:solidFill>
                        <a:latin typeface="Segoe Print" panose="02000600000000000000" pitchFamily="2" charset="0"/>
                        <a:ea typeface="+mn-ea"/>
                        <a:cs typeface="+mn-cs"/>
                      </a:defRPr>
                    </a:pPr>
                    <a:r>
                      <a:rPr lang="ru-RU" sz="1400"/>
                      <a:t>Мужчины
45% (486)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tx1"/>
                      </a:solidFill>
                      <a:latin typeface="Segoe Print" panose="020006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30297298215833"/>
                      <c:h val="0.2437402063540079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86C0-4EFB-9F93-C2171EA012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spc="0" baseline="0">
                    <a:solidFill>
                      <a:schemeClr val="tx1"/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Лист2!$B$1:$B$2</c:f>
              <c:strCache>
                <c:ptCount val="2"/>
                <c:pt idx="0">
                  <c:v>Женщины </c:v>
                </c:pt>
                <c:pt idx="1">
                  <c:v>Мужчины</c:v>
                </c:pt>
              </c:strCache>
            </c:strRef>
          </c:cat>
          <c:val>
            <c:numRef>
              <c:f>Лист2!$C$1:$C$2</c:f>
              <c:numCache>
                <c:formatCode>General</c:formatCode>
                <c:ptCount val="2"/>
                <c:pt idx="0">
                  <c:v>591</c:v>
                </c:pt>
                <c:pt idx="1">
                  <c:v>486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C0-4EFB-9F93-C2171EA0123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Segoe Print" panose="02000600000000000000" pitchFamily="2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Лист2!$M$22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>
              <a:solidFill>
                <a:srgbClr val="70AD47">
                  <a:lumMod val="75000"/>
                </a:srgb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 w="9525" cap="flat" cmpd="sng" algn="ctr">
                <a:solidFill>
                  <a:srgbClr val="70AD47">
                    <a:lumMod val="7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835-4D4E-B8A4-8BF03C9FACFE}"/>
              </c:ext>
            </c:extLst>
          </c:dPt>
          <c:dPt>
            <c:idx val="1"/>
            <c:invertIfNegative val="0"/>
            <c:bubble3D val="0"/>
            <c:spPr>
              <a:solidFill>
                <a:srgbClr val="CC00FF"/>
              </a:solidFill>
              <a:ln w="9525" cap="flat" cmpd="sng" algn="ctr">
                <a:solidFill>
                  <a:srgbClr val="70AD47">
                    <a:lumMod val="7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835-4D4E-B8A4-8BF03C9FACFE}"/>
              </c:ext>
            </c:extLst>
          </c:dPt>
          <c:dPt>
            <c:idx val="2"/>
            <c:invertIfNegative val="0"/>
            <c:bubble3D val="0"/>
            <c:spPr>
              <a:solidFill>
                <a:srgbClr val="F3674B"/>
              </a:solidFill>
              <a:ln w="9525" cap="flat" cmpd="sng" algn="ctr">
                <a:solidFill>
                  <a:srgbClr val="70AD47">
                    <a:lumMod val="7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835-4D4E-B8A4-8BF03C9FACFE}"/>
              </c:ext>
            </c:extLst>
          </c:dPt>
          <c:dPt>
            <c:idx val="3"/>
            <c:invertIfNegative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  <a:ln w="9525" cap="flat" cmpd="sng" algn="ctr">
                <a:solidFill>
                  <a:srgbClr val="70AD47">
                    <a:lumMod val="7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835-4D4E-B8A4-8BF03C9FACFE}"/>
              </c:ext>
            </c:extLst>
          </c:dPt>
          <c:cat>
            <c:strRef>
              <c:f>Лист2!$L$23:$L$26</c:f>
              <c:strCache>
                <c:ptCount val="4"/>
                <c:pt idx="0">
                  <c:v>15-25</c:v>
                </c:pt>
                <c:pt idx="1">
                  <c:v>25-45</c:v>
                </c:pt>
                <c:pt idx="2">
                  <c:v>45-65</c:v>
                </c:pt>
                <c:pt idx="3">
                  <c:v>выше</c:v>
                </c:pt>
              </c:strCache>
            </c:strRef>
          </c:cat>
          <c:val>
            <c:numRef>
              <c:f>Лист2!$M$23:$M$26</c:f>
              <c:numCache>
                <c:formatCode>General</c:formatCode>
                <c:ptCount val="4"/>
                <c:pt idx="0" formatCode="0">
                  <c:v>15</c:v>
                </c:pt>
                <c:pt idx="1">
                  <c:v>243</c:v>
                </c:pt>
                <c:pt idx="2">
                  <c:v>642</c:v>
                </c:pt>
                <c:pt idx="3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35-4D4E-B8A4-8BF03C9FACFE}"/>
            </c:ext>
          </c:extLst>
        </c:ser>
        <c:ser>
          <c:idx val="1"/>
          <c:order val="1"/>
          <c:tx>
            <c:strRef>
              <c:f>Лист2!$N$22</c:f>
              <c:strCache>
                <c:ptCount val="1"/>
                <c:pt idx="0">
                  <c:v>Проценты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4636427488817E-2"/>
                  <c:y val="4.39121756487026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835-4D4E-B8A4-8BF03C9FACFE}"/>
                </c:ext>
              </c:extLst>
            </c:dLbl>
            <c:dLbl>
              <c:idx val="1"/>
              <c:layout>
                <c:manualLayout>
                  <c:x val="4.90791467967912E-2"/>
                  <c:y val="4.39121756487026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835-4D4E-B8A4-8BF03C9FACFE}"/>
                </c:ext>
              </c:extLst>
            </c:dLbl>
            <c:dLbl>
              <c:idx val="2"/>
              <c:layout>
                <c:manualLayout>
                  <c:x val="0.17547854053454601"/>
                  <c:y val="4.89705149826289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835-4D4E-B8A4-8BF03C9FACFE}"/>
                </c:ext>
              </c:extLst>
            </c:dLbl>
            <c:dLbl>
              <c:idx val="3"/>
              <c:layout>
                <c:manualLayout>
                  <c:x val="3.0358581937821101E-2"/>
                  <c:y val="4.79041916167664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835-4D4E-B8A4-8BF03C9FACFE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Лист2!$L$23:$L$26</c:f>
              <c:strCache>
                <c:ptCount val="4"/>
                <c:pt idx="0">
                  <c:v>15-25</c:v>
                </c:pt>
                <c:pt idx="1">
                  <c:v>25-45</c:v>
                </c:pt>
                <c:pt idx="2">
                  <c:v>45-65</c:v>
                </c:pt>
                <c:pt idx="3">
                  <c:v>выше</c:v>
                </c:pt>
              </c:strCache>
            </c:strRef>
          </c:cat>
          <c:val>
            <c:numRef>
              <c:f>Лист2!$N$23:$N$26</c:f>
              <c:numCache>
                <c:formatCode>0.0%</c:formatCode>
                <c:ptCount val="4"/>
                <c:pt idx="0">
                  <c:v>1.0999999999999999E-2</c:v>
                </c:pt>
                <c:pt idx="1">
                  <c:v>0.22500000000000001</c:v>
                </c:pt>
                <c:pt idx="2">
                  <c:v>0.6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835-4D4E-B8A4-8BF03C9FA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4077712"/>
        <c:axId val="14076536"/>
      </c:barChart>
      <c:catAx>
        <c:axId val="1407771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4076536"/>
        <c:crosses val="autoZero"/>
        <c:auto val="1"/>
        <c:lblAlgn val="ctr"/>
        <c:lblOffset val="100"/>
        <c:noMultiLvlLbl val="0"/>
      </c:catAx>
      <c:valAx>
        <c:axId val="14076536"/>
        <c:scaling>
          <c:orientation val="minMax"/>
        </c:scaling>
        <c:delete val="1"/>
        <c:axPos val="b"/>
        <c:majorGridlines/>
        <c:numFmt formatCode="0" sourceLinked="1"/>
        <c:majorTickMark val="none"/>
        <c:minorTickMark val="none"/>
        <c:tickLblPos val="nextTo"/>
        <c:crossAx val="14077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Segoe Print" panose="02000600000000000000" pitchFamily="2" charset="0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665686000917603E-2"/>
          <c:y val="3.1558287590030355E-2"/>
          <c:w val="0.82971442830209596"/>
          <c:h val="0.56702832600470399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5DE-481A-A56D-8BF405FBB160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5DE-481A-A56D-8BF405FBB160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65DE-481A-A56D-8BF405FBB160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65DE-481A-A56D-8BF405FBB160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65DE-481A-A56D-8BF405FBB160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65DE-481A-A56D-8BF405FBB160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dk1">
                      <a:shade val="51000"/>
                      <a:satMod val="130000"/>
                    </a:schemeClr>
                  </a:gs>
                  <a:gs pos="80000">
                    <a:schemeClr val="dk1">
                      <a:shade val="93000"/>
                      <a:satMod val="130000"/>
                    </a:schemeClr>
                  </a:gs>
                  <a:gs pos="100000">
                    <a:schemeClr val="dk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65DE-481A-A56D-8BF405FBB1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Лист2!$K$1:$K$7</c:f>
              <c:strCache>
                <c:ptCount val="7"/>
                <c:pt idx="0">
                  <c:v>Пенсионеры</c:v>
                </c:pt>
                <c:pt idx="1">
                  <c:v>Рабочие</c:v>
                </c:pt>
                <c:pt idx="2">
                  <c:v>Служащие</c:v>
                </c:pt>
                <c:pt idx="3">
                  <c:v>Инвалиды</c:v>
                </c:pt>
                <c:pt idx="4">
                  <c:v>Неработающие</c:v>
                </c:pt>
                <c:pt idx="5">
                  <c:v>ИТР</c:v>
                </c:pt>
                <c:pt idx="6">
                  <c:v>ИП</c:v>
                </c:pt>
              </c:strCache>
            </c:strRef>
          </c:cat>
          <c:val>
            <c:numRef>
              <c:f>Лист2!$L$1:$L$7</c:f>
              <c:numCache>
                <c:formatCode>General</c:formatCode>
                <c:ptCount val="7"/>
                <c:pt idx="0">
                  <c:v>289</c:v>
                </c:pt>
                <c:pt idx="1">
                  <c:v>379</c:v>
                </c:pt>
                <c:pt idx="2">
                  <c:v>198</c:v>
                </c:pt>
                <c:pt idx="3">
                  <c:v>91</c:v>
                </c:pt>
                <c:pt idx="4">
                  <c:v>55</c:v>
                </c:pt>
                <c:pt idx="5">
                  <c:v>43</c:v>
                </c:pt>
                <c:pt idx="6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5DE-481A-A56D-8BF405FBB1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076928"/>
        <c:axId val="126325736"/>
        <c:axId val="0"/>
      </c:bar3DChart>
      <c:catAx>
        <c:axId val="1407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6325736"/>
        <c:crosses val="autoZero"/>
        <c:auto val="1"/>
        <c:lblAlgn val="ctr"/>
        <c:lblOffset val="100"/>
        <c:noMultiLvlLbl val="0"/>
      </c:catAx>
      <c:valAx>
        <c:axId val="126325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0769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solidFill>
        <a:sysClr val="window" lastClr="FFFFFF"/>
      </a:solidFill>
    </a:ln>
  </c:spPr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0"/>
      <c:rotY val="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9E-4956-A383-E1A61030BEEB}"/>
              </c:ext>
            </c:extLst>
          </c:dPt>
          <c:dLbls>
            <c:dLbl>
              <c:idx val="0"/>
              <c:layout>
                <c:manualLayout>
                  <c:x val="0"/>
                  <c:y val="-0.421296296296296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/>
                      <a:t>1034 (96%)</a:t>
                    </a:r>
                  </a:p>
                </c:rich>
              </c:tx>
              <c:numFmt formatCode="General" sourceLinked="0"/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C9E-4956-A383-E1A61030BEEB}"/>
                </c:ext>
              </c:extLst>
            </c:dLbl>
            <c:dLbl>
              <c:idx val="1"/>
              <c:layout>
                <c:manualLayout>
                  <c:x val="-1.1111111111111099E-2"/>
                  <c:y val="-0.14351888305628499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/>
                      <a:t>42 (4%)</a:t>
                    </a:r>
                  </a:p>
                </c:rich>
              </c:tx>
              <c:numFmt formatCode="General" sourceLinked="0"/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C9E-4956-A383-E1A61030BEEB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Лист2!$B$23:$B$24</c:f>
              <c:strCache>
                <c:ptCount val="2"/>
                <c:pt idx="0">
                  <c:v>Улучшение </c:v>
                </c:pt>
                <c:pt idx="1">
                  <c:v>Выздоровление</c:v>
                </c:pt>
              </c:strCache>
            </c:strRef>
          </c:cat>
          <c:val>
            <c:numRef>
              <c:f>Лист2!$C$23:$C$24</c:f>
              <c:numCache>
                <c:formatCode>General</c:formatCode>
                <c:ptCount val="2"/>
                <c:pt idx="0">
                  <c:v>1034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9E-4956-A383-E1A61030BE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126324560"/>
        <c:axId val="126326520"/>
        <c:axId val="0"/>
      </c:bar3DChart>
      <c:catAx>
        <c:axId val="12632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6326520"/>
        <c:crosses val="autoZero"/>
        <c:auto val="1"/>
        <c:lblAlgn val="ctr"/>
        <c:lblOffset val="100"/>
        <c:noMultiLvlLbl val="0"/>
      </c:catAx>
      <c:valAx>
        <c:axId val="126326520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126324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latin typeface="Segoe Print" panose="02000600000000000000" pitchFamily="2" charset="0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Эффект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CE8-426F-8480-AC7F1A4D54A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CE8-426F-8480-AC7F1A4D54A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CE8-426F-8480-AC7F1A4D54A6}"/>
              </c:ext>
            </c:extLst>
          </c:dPt>
          <c:dPt>
            <c:idx val="3"/>
            <c:bubble3D val="0"/>
            <c:explosion val="18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CE8-426F-8480-AC7F1A4D54A6}"/>
              </c:ext>
            </c:extLst>
          </c:dPt>
          <c:dLbls>
            <c:dLbl>
              <c:idx val="2"/>
              <c:layout>
                <c:manualLayout>
                  <c:x val="-3.7313432835820899E-2"/>
                  <c:y val="1.06382978723403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E8-426F-8480-AC7F1A4D54A6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Отличный</c:v>
                </c:pt>
                <c:pt idx="1">
                  <c:v>Хороший</c:v>
                </c:pt>
                <c:pt idx="2">
                  <c:v>Удовлетворительный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0.158</c:v>
                </c:pt>
                <c:pt idx="1">
                  <c:v>0.80200000000000005</c:v>
                </c:pt>
                <c:pt idx="2">
                  <c:v>2.8000000000000001E-2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E8-426F-8480-AC7F1A4D54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Print" panose="020006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Segoe Print" panose="02000600000000000000" pitchFamily="2" charset="0"/>
        </a:defRPr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Улучшение самочувствия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08C-4A4A-A3F4-7705AD2DF4E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08C-4A4A-A3F4-7705AD2DF4E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08C-4A4A-A3F4-7705AD2DF4E4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 7-10-й день</c:v>
                </c:pt>
                <c:pt idx="1">
                  <c:v>На 14-й день</c:v>
                </c:pt>
                <c:pt idx="2">
                  <c:v>На 21-й день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0.752</c:v>
                </c:pt>
                <c:pt idx="1">
                  <c:v>0.19800000000000001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08C-4A4A-A3F4-7705AD2DF4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Print" panose="020006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Segoe Print" panose="02000600000000000000" pitchFamily="2" charset="0"/>
        </a:defRPr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BBC-4026-8B9B-2538520378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BBC-4026-8B9B-2538520378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BBC-4026-8B9B-25385203785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BBBC-4026-8B9B-25385203785F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/>
                        </a:solidFill>
                        <a:latin typeface="Segoe Print" panose="02000600000000000000" pitchFamily="2" charset="0"/>
                        <a:ea typeface="+mn-ea"/>
                        <a:cs typeface="+mn-cs"/>
                      </a:defRPr>
                    </a:pPr>
                    <a:r>
                      <a:rPr lang="ru-RU" sz="1300">
                        <a:solidFill>
                          <a:schemeClr val="tx1"/>
                        </a:solidFill>
                        <a:latin typeface="Segoe Print" panose="02000600000000000000" pitchFamily="2" charset="0"/>
                        <a:cs typeface="Times New Roman" panose="02020603050405020304" pitchFamily="18" charset="0"/>
                      </a:rPr>
                      <a:t>да
64%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Segoe Print" panose="020006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BBC-4026-8B9B-25385203785F}"/>
                </c:ext>
              </c:extLst>
            </c:dLbl>
            <c:dLbl>
              <c:idx val="2"/>
              <c:layout>
                <c:manualLayout>
                  <c:x val="-1.2345679012345689E-2"/>
                  <c:y val="-0.14651886960731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/>
                        </a:solidFill>
                        <a:latin typeface="Segoe Print" panose="02000600000000000000" pitchFamily="2" charset="0"/>
                        <a:ea typeface="+mn-ea"/>
                        <a:cs typeface="+mn-cs"/>
                      </a:defRPr>
                    </a:pPr>
                    <a:r>
                      <a:rPr lang="ru-RU" sz="1300">
                        <a:solidFill>
                          <a:schemeClr val="tx1"/>
                        </a:solidFill>
                        <a:latin typeface="Segoe Print" panose="02000600000000000000" pitchFamily="2" charset="0"/>
                        <a:cs typeface="Times New Roman" panose="02020603050405020304" pitchFamily="18" charset="0"/>
                      </a:rPr>
                      <a:t>нет
36%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/>
                      </a:solidFill>
                      <a:latin typeface="Segoe Print" panose="020006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BBBC-4026-8B9B-2538520378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Лист2!$E$74:$E$76</c:f>
              <c:strCache>
                <c:ptCount val="3"/>
                <c:pt idx="0">
                  <c:v>знаете ли вы что такое аг</c:v>
                </c:pt>
                <c:pt idx="1">
                  <c:v>да</c:v>
                </c:pt>
                <c:pt idx="2">
                  <c:v>нет</c:v>
                </c:pt>
              </c:strCache>
            </c:strRef>
          </c:cat>
          <c:val>
            <c:numRef>
              <c:f>Лист2!$F$74:$F$76</c:f>
              <c:numCache>
                <c:formatCode>General</c:formatCode>
                <c:ptCount val="3"/>
                <c:pt idx="1">
                  <c:v>32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BC-4026-8B9B-25385203785F}"/>
            </c:ext>
          </c:extLst>
        </c:ser>
        <c:ser>
          <c:idx val="1"/>
          <c:order val="1"/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BBBC-4026-8B9B-2538520378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BBBC-4026-8B9B-2538520378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BBBC-4026-8B9B-25385203785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8-BBBC-4026-8B9B-25385203785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A-BBBC-4026-8B9B-25385203785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C-BBBC-4026-8B9B-25385203785F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Лист2!$E$74:$E$76</c:f>
              <c:strCache>
                <c:ptCount val="3"/>
                <c:pt idx="0">
                  <c:v>знаете ли вы что такое аг</c:v>
                </c:pt>
                <c:pt idx="1">
                  <c:v>да</c:v>
                </c:pt>
                <c:pt idx="2">
                  <c:v>нет</c:v>
                </c:pt>
              </c:strCache>
            </c:strRef>
          </c:cat>
          <c:val>
            <c:numRef>
              <c:f>Лист2!$G$74:$G$76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D-BBBC-4026-8B9B-25385203785F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DD-4F90-9779-7DFED1059E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DD-4F90-9779-7DFED1059E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DD-4F90-9779-7DFED1059E1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4DD-4F90-9779-7DFED1059E1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Segoe Print" panose="020006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Лист2!$I$74:$I$77</c:f>
              <c:strCache>
                <c:ptCount val="4"/>
                <c:pt idx="0">
                  <c:v>цифры ад</c:v>
                </c:pt>
                <c:pt idx="1">
                  <c:v>да</c:v>
                </c:pt>
                <c:pt idx="2">
                  <c:v>нет</c:v>
                </c:pt>
                <c:pt idx="3">
                  <c:v>указали цифры АД</c:v>
                </c:pt>
              </c:strCache>
            </c:strRef>
          </c:cat>
          <c:val>
            <c:numRef>
              <c:f>Лист2!$J$74:$J$77</c:f>
              <c:numCache>
                <c:formatCode>General</c:formatCode>
                <c:ptCount val="4"/>
                <c:pt idx="1">
                  <c:v>20</c:v>
                </c:pt>
                <c:pt idx="2">
                  <c:v>30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DD-4F90-9779-7DFED1059E1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Segoe Print" panose="020006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latin typeface="Segoe Print" panose="02000600000000000000" pitchFamily="2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3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37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02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87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5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1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0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69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06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D33E6-3AC0-4F46-91B2-C07E7095E997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F6A7A-8FCF-42E9-81A4-5CF282286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44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837" y="361967"/>
            <a:ext cx="9144000" cy="610184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КРАЕВОЕ ГОСУДАРСТВЕННОЕ БЮДЖЕТНОЕ ПРОФЕССИОНАЛЬНОЕ ОБРАЗОВАТЕЛЬНОЕ  УЧРЕЖДЕНИЕ</a:t>
            </a:r>
            <a:br>
              <a:rPr lang="ru-RU" sz="1600" b="1" dirty="0"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«Норильский медицинский техникум»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837" y="1368976"/>
            <a:ext cx="9144000" cy="2346376"/>
          </a:xfrm>
        </p:spPr>
        <p:txBody>
          <a:bodyPr>
            <a:noAutofit/>
          </a:bodyPr>
          <a:lstStyle/>
          <a:p>
            <a:endParaRPr lang="ru-RU" sz="16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endParaRPr lang="ru-RU" sz="19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r>
              <a:rPr lang="ru-RU" b="1" dirty="0">
                <a:effectLst/>
                <a:latin typeface="Segoe Print" panose="02000600000000000000" pitchFamily="2" charset="0"/>
                <a:ea typeface="Calibri" panose="020F0502020204030204" pitchFamily="34" charset="0"/>
              </a:rPr>
              <a:t>Роль медицинской сестры при уходе за больными с артериальной гипертензией, вызванной нарушениями эндокринной системе</a:t>
            </a:r>
            <a:endParaRPr lang="ru-RU" b="1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19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6198" y="6371924"/>
            <a:ext cx="2233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Print" panose="02000600000000000000" pitchFamily="2" charset="0"/>
                <a:cs typeface="Times New Roman" panose="02020603050405020304" pitchFamily="18" charset="0"/>
              </a:rPr>
              <a:t>Норильск </a:t>
            </a:r>
          </a:p>
        </p:txBody>
      </p:sp>
    </p:spTree>
    <p:extLst>
      <p:ext uri="{BB962C8B-B14F-4D97-AF65-F5344CB8AC3E}">
        <p14:creationId xmlns:p14="http://schemas.microsoft.com/office/powerpoint/2010/main" val="31753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76412"/>
            <a:ext cx="5736657" cy="5481587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Половое соотношение пациентов с артериальной гипертензией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085221" y="36576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97754556"/>
              </p:ext>
            </p:extLst>
          </p:nvPr>
        </p:nvGraphicFramePr>
        <p:xfrm>
          <a:off x="0" y="2646949"/>
          <a:ext cx="5438273" cy="3927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52674" y="1376412"/>
            <a:ext cx="5236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Распределение  пациентов с диагнозом артериальная гипертензия по возрасту</a:t>
            </a:r>
            <a:endParaRPr lang="ru-RU" sz="110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61848748"/>
              </p:ext>
            </p:extLst>
          </p:nvPr>
        </p:nvGraphicFramePr>
        <p:xfrm>
          <a:off x="6468177" y="2483318"/>
          <a:ext cx="5332396" cy="4004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498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-135273" y="1203158"/>
            <a:ext cx="5997575" cy="1224914"/>
          </a:xfrm>
        </p:spPr>
        <p:txBody>
          <a:bodyPr>
            <a:norm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Соотношение больных по социальному статусу</a:t>
            </a:r>
            <a:endParaRPr lang="ru-RU" sz="1400" b="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862302" y="1203158"/>
            <a:ext cx="6019800" cy="1068404"/>
          </a:xfrm>
        </p:spPr>
        <p:txBody>
          <a:bodyPr>
            <a:normAutofit fontScale="92500" lnSpcReduction="10000"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лечения на момент выписки из стационара</a:t>
            </a:r>
            <a:endParaRPr lang="ru-RU" sz="1400" b="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38505756"/>
              </p:ext>
            </p:extLst>
          </p:nvPr>
        </p:nvGraphicFramePr>
        <p:xfrm>
          <a:off x="-1" y="1982804"/>
          <a:ext cx="6294923" cy="4783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58580184"/>
              </p:ext>
            </p:extLst>
          </p:nvPr>
        </p:nvGraphicFramePr>
        <p:xfrm>
          <a:off x="6246797" y="2079056"/>
          <a:ext cx="5945204" cy="4778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7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17897"/>
            <a:ext cx="5910948" cy="1176788"/>
          </a:xfrm>
        </p:spPr>
        <p:txBody>
          <a:bodyPr>
            <a:norm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sz="2000" b="0" dirty="0"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Субъективная оценка пациентов эффективности проведенного лечения</a:t>
            </a:r>
            <a:endParaRPr lang="ru-RU" sz="2000" b="0" dirty="0">
              <a:effectLst/>
              <a:latin typeface="Segoe Print" panose="020006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10948" y="703850"/>
            <a:ext cx="6131861" cy="1203158"/>
          </a:xfrm>
        </p:spPr>
        <p:txBody>
          <a:bodyPr>
            <a:norm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sz="2000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Субъективная оценка пациентов об улучшении самочувствия</a:t>
            </a:r>
            <a:endParaRPr lang="ru-RU" sz="2000" b="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42542253"/>
              </p:ext>
            </p:extLst>
          </p:nvPr>
        </p:nvGraphicFramePr>
        <p:xfrm>
          <a:off x="0" y="1907008"/>
          <a:ext cx="6497052" cy="4950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10375075"/>
              </p:ext>
            </p:extLst>
          </p:nvPr>
        </p:nvGraphicFramePr>
        <p:xfrm>
          <a:off x="5910949" y="1907008"/>
          <a:ext cx="6281052" cy="4934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59263" y="0"/>
            <a:ext cx="9201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latin typeface="Segoe Print" panose="02000600000000000000" pitchFamily="2" charset="0"/>
              </a:rPr>
              <a:t>Результаты анализа проведенной беседы с пациентами</a:t>
            </a:r>
          </a:p>
        </p:txBody>
      </p:sp>
    </p:spTree>
    <p:extLst>
      <p:ext uri="{BB962C8B-B14F-4D97-AF65-F5344CB8AC3E}">
        <p14:creationId xmlns:p14="http://schemas.microsoft.com/office/powerpoint/2010/main" val="14428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08246" y="-40290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>
                <a:latin typeface="Segoe Print" panose="02000600000000000000" pitchFamily="2" charset="0"/>
              </a:rPr>
              <a:t>Результаты анализа данных анкетирования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0" y="1799924"/>
            <a:ext cx="5881036" cy="693019"/>
          </a:xfrm>
        </p:spPr>
        <p:txBody>
          <a:bodyPr>
            <a:no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sz="1800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информированности пациентов об определении артериальной гипертензии</a:t>
            </a:r>
            <a:endParaRPr lang="ru-RU" sz="1800" b="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endParaRPr lang="ru-RU" sz="18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0" y="3465095"/>
            <a:ext cx="5881036" cy="3392905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информированности пациентов о цифрах своего артериального давления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784783" y="1066837"/>
            <a:ext cx="6320589" cy="1466173"/>
          </a:xfrm>
        </p:spPr>
        <p:txBody>
          <a:bodyPr>
            <a:norm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sz="1800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информированности пациентов об осложнениях артериальной гипертензии</a:t>
            </a:r>
            <a:endParaRPr lang="ru-RU" sz="1800" b="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11032926"/>
              </p:ext>
            </p:extLst>
          </p:nvPr>
        </p:nvGraphicFramePr>
        <p:xfrm>
          <a:off x="818147" y="1799924"/>
          <a:ext cx="3955983" cy="210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47197387"/>
              </p:ext>
            </p:extLst>
          </p:nvPr>
        </p:nvGraphicFramePr>
        <p:xfrm>
          <a:off x="972151" y="4668253"/>
          <a:ext cx="3792353" cy="218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73439329"/>
              </p:ext>
            </p:extLst>
          </p:nvPr>
        </p:nvGraphicFramePr>
        <p:xfrm>
          <a:off x="7107854" y="2239628"/>
          <a:ext cx="4567589" cy="3930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2500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44897" y="1289785"/>
            <a:ext cx="5997575" cy="1157538"/>
          </a:xfrm>
        </p:spPr>
        <p:txBody>
          <a:bodyPr>
            <a:noAutofit/>
          </a:bodyPr>
          <a:lstStyle/>
          <a:p>
            <a:pPr marL="228600" lvl="0" algn="ctr">
              <a:lnSpc>
                <a:spcPct val="150000"/>
              </a:lnSpc>
            </a:pPr>
            <a:r>
              <a:rPr lang="ru-RU" sz="1800" b="0" dirty="0">
                <a:solidFill>
                  <a:prstClr val="black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мнения пациентов о необходимости регулярного применения, назначенных врачом </a:t>
            </a:r>
            <a:r>
              <a:rPr lang="ru-RU" sz="1800" b="0" dirty="0" err="1">
                <a:solidFill>
                  <a:prstClr val="black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антигипертензивных</a:t>
            </a:r>
            <a:r>
              <a:rPr lang="ru-RU" sz="1800" b="0" dirty="0">
                <a:solidFill>
                  <a:prstClr val="black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препаратов</a:t>
            </a: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" y="3917482"/>
            <a:ext cx="5707780" cy="2940518"/>
          </a:xfrm>
        </p:spPr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latin typeface="Segoe Print" panose="02000600000000000000" pitchFamily="2" charset="0"/>
                <a:ea typeface="Times New Roman" panose="02020603050405020304" pitchFamily="18" charset="0"/>
              </a:rPr>
              <a:t>Наличие вредных привычек у респондентов</a:t>
            </a:r>
            <a:endParaRPr lang="ru-RU" sz="180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97575" y="1289785"/>
            <a:ext cx="6194425" cy="1215290"/>
          </a:xfrm>
        </p:spPr>
        <p:txBody>
          <a:bodyPr>
            <a:normAutofit/>
          </a:bodyPr>
          <a:lstStyle/>
          <a:p>
            <a:pPr indent="274320" algn="ctr">
              <a:lnSpc>
                <a:spcPct val="150000"/>
              </a:lnSpc>
              <a:spcAft>
                <a:spcPts val="0"/>
              </a:spcAft>
            </a:pPr>
            <a:r>
              <a:rPr lang="ru-RU" sz="1800" b="0" dirty="0">
                <a:latin typeface="Segoe Print" panose="02000600000000000000" pitchFamily="2" charset="0"/>
                <a:ea typeface="Times New Roman" panose="02020603050405020304" pitchFamily="18" charset="0"/>
              </a:rPr>
              <a:t>Расчет индекса массы тела (ИМТ) по данным роста и веса опрашиваемых</a:t>
            </a:r>
            <a:endParaRPr lang="ru-RU" sz="1800" b="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03553768"/>
              </p:ext>
            </p:extLst>
          </p:nvPr>
        </p:nvGraphicFramePr>
        <p:xfrm>
          <a:off x="601178" y="2292316"/>
          <a:ext cx="3886200" cy="1657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52520173"/>
              </p:ext>
            </p:extLst>
          </p:nvPr>
        </p:nvGraphicFramePr>
        <p:xfrm>
          <a:off x="818146" y="4539049"/>
          <a:ext cx="4141031" cy="2318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38366661"/>
              </p:ext>
            </p:extLst>
          </p:nvPr>
        </p:nvGraphicFramePr>
        <p:xfrm>
          <a:off x="5997575" y="2505075"/>
          <a:ext cx="6194425" cy="4352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002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68692" y="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Segoe Print" panose="02000600000000000000" pitchFamily="2" charset="0"/>
              </a:rPr>
              <a:t>Выводы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0" y="1087655"/>
            <a:ext cx="12358838" cy="5770345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dirty="0">
                <a:latin typeface="Segoe Print" panose="02000600000000000000" pitchFamily="2" charset="0"/>
              </a:rPr>
              <a:t>Сложность и особенность сестринского процесса при данной разновидности заболевания заключается в том, что уход должен иметь поэтапный и </a:t>
            </a:r>
            <a:r>
              <a:rPr lang="ru-RU" dirty="0" err="1">
                <a:latin typeface="Segoe Print" panose="02000600000000000000" pitchFamily="2" charset="0"/>
              </a:rPr>
              <a:t>мультидисциплинарный</a:t>
            </a:r>
            <a:r>
              <a:rPr lang="ru-RU" dirty="0">
                <a:latin typeface="Segoe Print" panose="02000600000000000000" pitchFamily="2" charset="0"/>
              </a:rPr>
              <a:t> подход.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dirty="0">
                <a:latin typeface="Segoe Print" panose="02000600000000000000" pitchFamily="2" charset="0"/>
              </a:rPr>
              <a:t>Важна преемственность между стационаром и амбулаторией, чтобы пациенты, достигнувшие улучшения в стационаре, в большинстве получили полное выздоровление на амбулаторном этапе.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dirty="0">
                <a:latin typeface="Segoe Print" panose="02000600000000000000" pitchFamily="2" charset="0"/>
                <a:ea typeface="Times New Roman" panose="02020603050405020304" pitchFamily="18" charset="0"/>
              </a:rPr>
              <a:t>Чтобы восполнить дефицит информации об артериальной гипертензии необходимо повышать уровень санитарно-просветительской работы с населением.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dirty="0">
                <a:latin typeface="Segoe Print" panose="02000600000000000000" pitchFamily="2" charset="0"/>
                <a:ea typeface="Times New Roman" panose="02020603050405020304" pitchFamily="18" charset="0"/>
              </a:rPr>
              <a:t>Необходимо проводить беседы с людьми, попадающими в группу риска по заболеваемости артериальной гипертензией.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dirty="0">
                <a:latin typeface="Segoe Print" panose="02000600000000000000" pitchFamily="2" charset="0"/>
                <a:ea typeface="Times New Roman" panose="02020603050405020304" pitchFamily="18" charset="0"/>
              </a:rPr>
              <a:t>Объяснять пациентам с артериальной гипертензией о необходимости следить за своим здоровьем, регулярно измерять артериальное давление и выполнять назначения врача.</a:t>
            </a:r>
            <a:endParaRPr lang="ru-RU" sz="1600" dirty="0"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57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676400" y="557630"/>
            <a:ext cx="7063339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Segoe Print" panose="02000600000000000000" pitchFamily="2" charset="0"/>
              </a:rPr>
              <a:t>Это важно знать!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597568" y="1970004"/>
            <a:ext cx="797854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8" y="1662355"/>
            <a:ext cx="8257674" cy="4966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01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211" y="4262537"/>
            <a:ext cx="10515600" cy="2595463"/>
          </a:xfrm>
        </p:spPr>
        <p:txBody>
          <a:bodyPr>
            <a:normAutofit/>
          </a:bodyPr>
          <a:lstStyle/>
          <a:p>
            <a:r>
              <a:rPr lang="ru-RU" sz="6600" dirty="0">
                <a:latin typeface="Segoe Print" panose="02000600000000000000" pitchFamily="2" charset="0"/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062" y="1118686"/>
            <a:ext cx="4047022" cy="2699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40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9292"/>
            <a:ext cx="12192000" cy="5298707"/>
          </a:xfrm>
        </p:spPr>
        <p:txBody>
          <a:bodyPr>
            <a:normAutofit/>
          </a:bodyPr>
          <a:lstStyle/>
          <a:p>
            <a:pPr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Segoe Print" panose="02000600000000000000" pitchFamily="2" charset="0"/>
              </a:rPr>
              <a:t>	</a:t>
            </a:r>
            <a:r>
              <a:rPr lang="ru-RU" sz="2400" b="1" u="sng" dirty="0">
                <a:latin typeface="Segoe Print" panose="02000600000000000000" pitchFamily="2" charset="0"/>
              </a:rPr>
              <a:t>Актуальность</a:t>
            </a:r>
            <a:r>
              <a:rPr lang="ru-RU" sz="2400" dirty="0">
                <a:latin typeface="Segoe Print" panose="02000600000000000000" pitchFamily="2" charset="0"/>
              </a:rPr>
              <a:t> выбранной темы имеет большую значимость, так как население нашего региона наиболее подвержено факторам риска данного заболевания, в связи с особенностями климата, экологии и образа жизни. </a:t>
            </a:r>
            <a:r>
              <a:rPr lang="ru-RU" sz="2400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Данная тема выбрана для более глубокого и детального исследования особенностей сестринской помощи.</a:t>
            </a:r>
          </a:p>
          <a:p>
            <a:pPr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Segoe Print" panose="02000600000000000000" pitchFamily="2" charset="0"/>
              </a:rPr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041" y="4042611"/>
            <a:ext cx="3222600" cy="2146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6146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68918"/>
            <a:ext cx="12192000" cy="5289082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b="1" u="sng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– лечебный процесс при вторичной артериальной гипертензии.</a:t>
            </a:r>
            <a:endParaRPr lang="ru-RU" sz="2000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b="1" u="sng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b="1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– объем сестринских вмешательств при заболевании вторичной артериальной гипертензией связанной с эндокринными нарушениями.</a:t>
            </a:r>
            <a:endParaRPr lang="ru-RU" sz="2000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b="1" u="sng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исследования: </a:t>
            </a:r>
            <a:r>
              <a:rPr lang="ru-RU" dirty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медицинской статистики, историй болезни, анкетирование,  беседа.</a:t>
            </a:r>
            <a:endParaRPr lang="ru-RU" sz="2000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88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39528"/>
            <a:ext cx="12192000" cy="5818472"/>
          </a:xfrm>
        </p:spPr>
        <p:txBody>
          <a:bodyPr>
            <a:normAutofit fontScale="77500" lnSpcReduction="20000"/>
          </a:bodyPr>
          <a:lstStyle/>
          <a:p>
            <a:pPr lvl="0" indent="457200" algn="just">
              <a:lnSpc>
                <a:spcPct val="150000"/>
              </a:lnSpc>
            </a:pPr>
            <a:endParaRPr lang="ru-RU" sz="1900" b="1" u="sng" dirty="0">
              <a:solidFill>
                <a:prstClr val="black"/>
              </a:solidFill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0" algn="just">
              <a:lnSpc>
                <a:spcPct val="150000"/>
              </a:lnSpc>
              <a:buNone/>
            </a:pPr>
            <a:r>
              <a:rPr lang="ru-RU" sz="1900" b="1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300" b="1" u="sng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исследования</a:t>
            </a:r>
            <a:r>
              <a:rPr lang="ru-RU" sz="2300" u="sng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– определить роль медицинской сестры в уходе за пациентами  с артериальной гипертензией. Показать необходимость сестринского ухода при данном заболевании. </a:t>
            </a:r>
          </a:p>
          <a:p>
            <a:pPr marL="0" lvl="0" indent="0">
              <a:buNone/>
            </a:pPr>
            <a:endParaRPr lang="ru-RU" sz="2300" dirty="0">
              <a:solidFill>
                <a:prstClr val="black"/>
              </a:solidFill>
            </a:endParaRPr>
          </a:p>
          <a:p>
            <a:pPr lvl="0" indent="0" algn="just">
              <a:lnSpc>
                <a:spcPct val="150000"/>
              </a:lnSpc>
              <a:buNone/>
            </a:pPr>
            <a:r>
              <a:rPr lang="ru-RU" sz="2300" b="1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300" b="1" u="sng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исследования:</a:t>
            </a:r>
            <a:endParaRPr lang="ru-RU" sz="2300" u="sng" dirty="0">
              <a:solidFill>
                <a:prstClr val="black"/>
              </a:solidFill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00100" algn="l"/>
              </a:tabLst>
            </a:pPr>
            <a:r>
              <a:rPr lang="ru-RU" sz="2300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теоретических данных по симптоматической артериальной гипертензии.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00100" algn="l"/>
              </a:tabLst>
            </a:pPr>
            <a:r>
              <a:rPr lang="ru-RU" sz="2300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особенности клинического состояния при вторичной артериальной гипертензии, обусловленной нарушениями в эндокринной системе. 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00100" algn="l"/>
              </a:tabLst>
            </a:pPr>
            <a:r>
              <a:rPr lang="ru-RU" sz="2300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Раскрыть особенности сестринского ухода при  симптоматической артериальной гипертензии.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  <a:tabLst>
                <a:tab pos="800100" algn="l"/>
              </a:tabLst>
            </a:pPr>
            <a:r>
              <a:rPr lang="ru-RU" sz="2300" dirty="0">
                <a:solidFill>
                  <a:prstClr val="black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причины рецидивов заболевания, сделать выводы. Разработать рекомендации по профилактике.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9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77" y="1607418"/>
            <a:ext cx="12124623" cy="5250581"/>
          </a:xfrm>
        </p:spPr>
        <p:txBody>
          <a:bodyPr>
            <a:normAutofit fontScale="925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Артериальная гипертензия</a:t>
            </a:r>
            <a:r>
              <a:rPr lang="ru-RU" sz="2600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(АГ) - это заболевание, характеризующееся стабильным повышением систолического артериального давления (САД) до и выше 140 мм рт. ст. и/или диастолического артериального давления (ДАД) до и выше 90 мм рт. ст. у лиц, не принимающих </a:t>
            </a:r>
            <a:r>
              <a:rPr lang="ru-RU" sz="2600" dirty="0" err="1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антигипертензивных</a:t>
            </a:r>
            <a:r>
              <a:rPr lang="ru-RU" sz="2600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препаратов (определение экспертов ВОЗ). </a:t>
            </a:r>
            <a:endParaRPr lang="ru-RU" sz="2600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Симптоматическая артериальная гипертензия (САГ)</a:t>
            </a:r>
            <a:r>
              <a:rPr lang="ru-RU" sz="2600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— повышение АД, </a:t>
            </a:r>
            <a:r>
              <a:rPr lang="ru-RU" sz="2600" dirty="0" err="1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этиологически</a:t>
            </a:r>
            <a:r>
              <a:rPr lang="ru-RU" sz="2600" dirty="0">
                <a:solidFill>
                  <a:srgbClr val="000000"/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связанное с определёнными, как правило, клинически хорошо очерченными заболеваниями органов или систем, участвующих в регуляции АД. </a:t>
            </a:r>
            <a:endParaRPr lang="ru-RU" sz="2600" dirty="0"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2000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16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18893" y="790545"/>
            <a:ext cx="333693" cy="6292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01376" y="250256"/>
            <a:ext cx="5024388" cy="539015"/>
          </a:xfrm>
          <a:prstGeom prst="rect">
            <a:avLst/>
          </a:prstGeom>
          <a:solidFill>
            <a:srgbClr val="6DC3B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Общие звенья патогенеза эндокринных артериальных гипертензий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3688621" y="798895"/>
            <a:ext cx="332724" cy="577517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419796"/>
            <a:ext cx="5913570" cy="23474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Гиперпродукция</a:t>
            </a:r>
            <a:r>
              <a:rPr lang="ru-RU" b="1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гормонов с гипертензивным действием: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Катехоламинов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Вазопрессина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АТГК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Минералкортикоидов</a:t>
            </a: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Эндотелина</a:t>
            </a:r>
            <a:endParaRPr lang="ru-RU" dirty="0">
              <a:solidFill>
                <a:schemeClr val="tx1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Тиреоидных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99654" y="1419795"/>
            <a:ext cx="5692346" cy="18112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Segoe Print" panose="02000600000000000000" pitchFamily="2" charset="0"/>
              </a:rPr>
              <a:t>Повышение чувствительности рецепторов сердца и сосудов к гормонам с гипертензивным действием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7911956" y="3230313"/>
            <a:ext cx="240630" cy="1016682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8259" y="3787458"/>
            <a:ext cx="270577" cy="45953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44777" y="4267200"/>
            <a:ext cx="5519137" cy="139536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tx1"/>
                </a:solidFill>
                <a:latin typeface="Segoe Print" panose="02000600000000000000" pitchFamily="2" charset="0"/>
              </a:rPr>
              <a:t>Увеличение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</a:rPr>
              <a:t>Общего периферического сосудистого сопротивления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</a:rPr>
              <a:t>ОЦК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Segoe Print" panose="02000600000000000000" pitchFamily="2" charset="0"/>
              </a:rPr>
              <a:t>Сердечного выброса крови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5913570" y="5662561"/>
            <a:ext cx="409077" cy="298383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23548" y="5960944"/>
            <a:ext cx="4389123" cy="895149"/>
          </a:xfrm>
          <a:prstGeom prst="rect">
            <a:avLst/>
          </a:prstGeom>
          <a:solidFill>
            <a:srgbClr val="BC38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Segoe Print" panose="02000600000000000000" pitchFamily="2" charset="0"/>
              </a:rPr>
              <a:t>АРТЕРИАЛЬНАЯ ГИПЕРТЕНЗИЯ</a:t>
            </a:r>
          </a:p>
        </p:txBody>
      </p:sp>
    </p:spTree>
    <p:extLst>
      <p:ext uri="{BB962C8B-B14F-4D97-AF65-F5344CB8AC3E}">
        <p14:creationId xmlns:p14="http://schemas.microsoft.com/office/powerpoint/2010/main" val="291087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91916"/>
            <a:ext cx="12192000" cy="53660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Segoe Print" panose="02000600000000000000" pitchFamily="2" charset="0"/>
              </a:rPr>
              <a:t>	</a:t>
            </a:r>
            <a:r>
              <a:rPr lang="ru-RU" sz="2000" b="1" dirty="0">
                <a:latin typeface="Segoe Print" panose="02000600000000000000" pitchFamily="2" charset="0"/>
              </a:rPr>
              <a:t>Факторы, позволяющие отличить вторичную АГ от первичной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1.</a:t>
            </a:r>
            <a:r>
              <a:rPr lang="ru-RU" sz="2000" dirty="0">
                <a:latin typeface="Segoe Print" panose="02000600000000000000" pitchFamily="2" charset="0"/>
              </a:rPr>
              <a:t>Возрастной фактор (к данному недугу особенно склонны пациенты в возрасте до 20 или старше 60 лет).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2.</a:t>
            </a:r>
            <a:r>
              <a:rPr lang="ru-RU" sz="2000" dirty="0">
                <a:latin typeface="Segoe Print" panose="02000600000000000000" pitchFamily="2" charset="0"/>
              </a:rPr>
              <a:t>Внезапное, резкое развитие гипертонической болезни.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3.</a:t>
            </a:r>
            <a:r>
              <a:rPr lang="ru-RU" sz="2000" dirty="0">
                <a:latin typeface="Segoe Print" panose="02000600000000000000" pitchFamily="2" charset="0"/>
              </a:rPr>
              <a:t>Повышенное диастолическое давление.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4.</a:t>
            </a:r>
            <a:r>
              <a:rPr lang="ru-RU" sz="2000" dirty="0">
                <a:latin typeface="Segoe Print" panose="02000600000000000000" pitchFamily="2" charset="0"/>
              </a:rPr>
              <a:t>Быстрое прогрессирование патологического процесса.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5.</a:t>
            </a:r>
            <a:r>
              <a:rPr lang="ru-RU" sz="2000" dirty="0">
                <a:latin typeface="Segoe Print" panose="02000600000000000000" pitchFamily="2" charset="0"/>
              </a:rPr>
              <a:t>Отсутствие эффективности традиционных препаратов, предназначенных для снижения артериального давления.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6.</a:t>
            </a:r>
            <a:r>
              <a:rPr lang="ru-RU" sz="2000" dirty="0">
                <a:latin typeface="Segoe Print" panose="02000600000000000000" pitchFamily="2" charset="0"/>
              </a:rPr>
              <a:t>Наличие симпато-адреналовых кризов.</a:t>
            </a:r>
          </a:p>
          <a:p>
            <a:pPr marL="0" indent="0">
              <a:buNone/>
            </a:pPr>
            <a:r>
              <a:rPr lang="ru-RU" sz="2000" b="1" dirty="0">
                <a:latin typeface="Segoe Print" panose="02000600000000000000" pitchFamily="2" charset="0"/>
              </a:rPr>
              <a:t>7.</a:t>
            </a:r>
            <a:r>
              <a:rPr lang="ru-RU" sz="2000" dirty="0">
                <a:latin typeface="Segoe Print" panose="02000600000000000000" pitchFamily="2" charset="0"/>
              </a:rPr>
              <a:t>Общая </a:t>
            </a:r>
            <a:r>
              <a:rPr lang="ru-RU" sz="2000" dirty="0" err="1">
                <a:latin typeface="Segoe Print" panose="02000600000000000000" pitchFamily="2" charset="0"/>
              </a:rPr>
              <a:t>ослабленность</a:t>
            </a:r>
            <a:r>
              <a:rPr lang="ru-RU" sz="2000" dirty="0">
                <a:latin typeface="Segoe Print" panose="02000600000000000000" pitchFamily="2" charset="0"/>
              </a:rPr>
              <a:t> организма.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04" y="4174958"/>
            <a:ext cx="2940948" cy="2587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691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88656" y="0"/>
            <a:ext cx="6814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Segoe Print" panose="02000600000000000000" pitchFamily="2" charset="0"/>
              </a:rPr>
              <a:t>Осложнения артериальной гипертензии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81" y="1077218"/>
            <a:ext cx="7279586" cy="5380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129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82880"/>
            <a:ext cx="12272211" cy="66751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Результаты </a:t>
            </a:r>
            <a:r>
              <a:rPr lang="ru-RU" b="1" u="sng" dirty="0">
                <a:latin typeface="Segoe Print" panose="02000600000000000000" pitchFamily="2" charset="0"/>
                <a:ea typeface="Times New Roman" panose="02020603050405020304" pitchFamily="18" charset="0"/>
              </a:rPr>
              <a:t>анализа статистических данных </a:t>
            </a:r>
          </a:p>
          <a:p>
            <a:pPr marL="0" indent="0" algn="ctr">
              <a:buNone/>
            </a:pPr>
            <a:r>
              <a:rPr lang="ru-RU" b="1" u="sng" dirty="0">
                <a:latin typeface="Segoe Print" panose="02000600000000000000" pitchFamily="2" charset="0"/>
                <a:ea typeface="Times New Roman" panose="02020603050405020304" pitchFamily="18" charset="0"/>
              </a:rPr>
              <a:t>КГБУЗ «Норильская межрайонная больница №1»</a:t>
            </a:r>
          </a:p>
          <a:p>
            <a:pPr marL="0" indent="0" algn="ctr">
              <a:buNone/>
            </a:pPr>
            <a:r>
              <a:rPr lang="ru-RU" dirty="0"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Распространенность артериальной гипертензии различного генеза в г. Норильске за 2014-2016гг.</a:t>
            </a:r>
          </a:p>
          <a:p>
            <a:pPr marL="0" indent="0" algn="ctr">
              <a:buNone/>
            </a:pPr>
            <a:endParaRPr lang="ru-RU" dirty="0">
              <a:latin typeface="Segoe Print" panose="02000600000000000000" pitchFamily="2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44907246"/>
              </p:ext>
            </p:extLst>
          </p:nvPr>
        </p:nvGraphicFramePr>
        <p:xfrm>
          <a:off x="1491916" y="2021306"/>
          <a:ext cx="9269128" cy="4649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5259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659</Words>
  <Application>Microsoft Office PowerPoint</Application>
  <PresentationFormat>Широкоэкранный</PresentationFormat>
  <Paragraphs>74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Segoe Print</vt:lpstr>
      <vt:lpstr>Times New Roman</vt:lpstr>
      <vt:lpstr>Тема Office</vt:lpstr>
      <vt:lpstr>КРАЕВОЕ ГОСУДАРСТВЕННОЕ БЮДЖЕТНОЕ ПРОФЕССИОНАЛЬНОЕ ОБРАЗОВАТЕЛЬНОЕ  УЧРЕЖДЕНИЕ «Норильский медицинский техникум»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анализа данных анкетирования</vt:lpstr>
      <vt:lpstr>Презентация PowerPoint</vt:lpstr>
      <vt:lpstr>Выводы</vt:lpstr>
      <vt:lpstr>Это важно знать!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КРАЕВОЕ ГОСУДАРСТВЕННОЕ БЮДЖЕТНОЕ ПРОФЕССИОНАЛЬНОЕ ОБРАЗОВАТЕЛЬНОЕ  УЧРЕЖДЕНИЕ «Норильский медицинский техникум»</dc:title>
  <dc:creator>Юлия</dc:creator>
  <cp:lastModifiedBy>User</cp:lastModifiedBy>
  <cp:revision>36</cp:revision>
  <dcterms:created xsi:type="dcterms:W3CDTF">2017-06-01T08:07:41Z</dcterms:created>
  <dcterms:modified xsi:type="dcterms:W3CDTF">2023-02-13T12:10:50Z</dcterms:modified>
</cp:coreProperties>
</file>