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75" r:id="rId2"/>
    <p:sldId id="272" r:id="rId3"/>
    <p:sldId id="271" r:id="rId4"/>
    <p:sldId id="270" r:id="rId5"/>
    <p:sldId id="274" r:id="rId6"/>
    <p:sldId id="276" r:id="rId7"/>
    <p:sldId id="273" r:id="rId8"/>
    <p:sldId id="277" r:id="rId9"/>
    <p:sldId id="259" r:id="rId10"/>
    <p:sldId id="278" r:id="rId11"/>
    <p:sldId id="279" r:id="rId12"/>
    <p:sldId id="280" r:id="rId13"/>
    <p:sldId id="260" r:id="rId14"/>
    <p:sldId id="281" r:id="rId15"/>
    <p:sldId id="261" r:id="rId16"/>
    <p:sldId id="262" r:id="rId17"/>
    <p:sldId id="263" r:id="rId18"/>
    <p:sldId id="264" r:id="rId19"/>
    <p:sldId id="265" r:id="rId20"/>
    <p:sldId id="282" r:id="rId21"/>
    <p:sldId id="283" r:id="rId22"/>
    <p:sldId id="284" r:id="rId23"/>
    <p:sldId id="267" r:id="rId24"/>
    <p:sldId id="285" r:id="rId25"/>
    <p:sldId id="266" r:id="rId26"/>
    <p:sldId id="287" r:id="rId27"/>
    <p:sldId id="288" r:id="rId28"/>
    <p:sldId id="290" r:id="rId29"/>
    <p:sldId id="291" r:id="rId30"/>
    <p:sldId id="292" r:id="rId31"/>
    <p:sldId id="294" r:id="rId32"/>
    <p:sldId id="268" r:id="rId33"/>
    <p:sldId id="293" r:id="rId34"/>
    <p:sldId id="296" r:id="rId35"/>
    <p:sldId id="295" r:id="rId36"/>
    <p:sldId id="297" r:id="rId37"/>
    <p:sldId id="298" r:id="rId38"/>
    <p:sldId id="299" r:id="rId39"/>
    <p:sldId id="301" r:id="rId40"/>
    <p:sldId id="300" r:id="rId41"/>
    <p:sldId id="302" r:id="rId42"/>
    <p:sldId id="269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7E4BD"/>
    <a:srgbClr val="EB6E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0" autoAdjust="0"/>
  </p:normalViewPr>
  <p:slideViewPr>
    <p:cSldViewPr>
      <p:cViewPr varScale="1">
        <p:scale>
          <a:sx n="69" d="100"/>
          <a:sy n="69" d="100"/>
        </p:scale>
        <p:origin x="141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0B3BA23-ADBA-4E36-BFC9-2B9D3C018BD7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B92EE80-43A7-4768-BBEA-26F59D1FC6B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4298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500174"/>
            <a:ext cx="8715436" cy="107157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3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952D-DD04-4F82-9CC9-2CF035F03A16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6F295-5AD7-46FD-BF2D-313B01DC8B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106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FC107-1F16-40B5-98EB-006A50CDB0C9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F590BD-4919-4318-A06A-72FB10AF8C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7998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60"/>
            <a:ext cx="2057400" cy="4840304"/>
          </a:xfrm>
        </p:spPr>
        <p:txBody>
          <a:bodyPr vert="eaVert"/>
          <a:lstStyle>
            <a:lvl1pPr>
              <a:defRPr>
                <a:solidFill>
                  <a:srgbClr val="EB6E07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357298"/>
            <a:ext cx="6019800" cy="4768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18744-FBEB-4F52-B53B-9145B9F5161B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32045-7F11-417B-AD98-174DC19C4F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7579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D09ED-1A33-40C6-85C4-B0D74A32A0BC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F7D3D-2A6E-4797-9D5B-E3408924D48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8902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50BBF-F021-44B5-9535-856A97949905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57851-479B-470F-87C8-D2EB2703A60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9986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C4FB3-A722-47C7-B8D3-566B83BD2836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11748-1170-46C5-9FF0-741A53998D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7347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0B5E7-C713-416C-96B8-AFD35179A460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4BC76-1639-48E9-AD1A-ABAB1ABB497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7303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DB919-C8D2-4251-A95B-5C08FAD3246D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E4500-352C-48C8-AD8F-43DE51E0E04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7273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0E489-C69B-4CEF-B31A-4E3E152DDE1C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FD3B-80FF-4841-9533-335129EC37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5429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7572428" cy="1162050"/>
          </a:xfrm>
        </p:spPr>
        <p:txBody>
          <a:bodyPr anchor="b"/>
          <a:lstStyle>
            <a:lvl1pPr algn="l">
              <a:defRPr sz="5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357298"/>
            <a:ext cx="5111751" cy="47688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9B58A-A50A-48D1-8D6B-2713FD501077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E8173-34FE-45B8-B9D3-C28AFD5CDD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0328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42852"/>
            <a:ext cx="7786710" cy="928694"/>
          </a:xfrm>
        </p:spPr>
        <p:txBody>
          <a:bodyPr anchor="b"/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71538" y="2214554"/>
            <a:ext cx="6929486" cy="408465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85918" y="1214422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83EE8-2422-4855-9268-C46E03E72738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C6F78-E96B-4CBA-A6FB-4959E3242B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2537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06363"/>
            <a:ext cx="9144000" cy="1071562"/>
          </a:xfrm>
          <a:prstGeom prst="rect">
            <a:avLst/>
          </a:prstGeom>
          <a:solidFill>
            <a:srgbClr val="EB6E0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Рисунок 6" descr="1653554_1189793300_Autumn_Leaves_New_York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0" y="53975"/>
            <a:ext cx="1214438" cy="1341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095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285750" y="1600200"/>
            <a:ext cx="835818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42875" y="6356350"/>
            <a:ext cx="2324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A55683-9A6F-4D23-B7DA-24C4F4AD1A94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28813" y="6356350"/>
            <a:ext cx="5224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548313" y="6356350"/>
            <a:ext cx="20955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084249B-1D62-49F2-A2EE-E4A841AF703B}" type="slidenum">
              <a:rPr lang="ru-RU" altLang="ru-RU"/>
              <a:pPr/>
              <a:t>‹#›</a:t>
            </a:fld>
            <a:endParaRPr lang="ru-RU" altLang="ru-RU"/>
          </a:p>
        </p:txBody>
      </p:sp>
      <p:pic>
        <p:nvPicPr>
          <p:cNvPr id="1033" name="Рисунок 10" descr="qqqqqqqq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4857750"/>
            <a:ext cx="17145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3200" kern="1200">
          <a:solidFill>
            <a:srgbClr val="4F6228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4F6228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400" kern="1200">
          <a:solidFill>
            <a:srgbClr val="4F6228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4F6228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4F622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88639"/>
            <a:ext cx="9144000" cy="86409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А.И. Куприн</a:t>
            </a:r>
            <a:br>
              <a:rPr lang="ru-RU" dirty="0" smtClean="0"/>
            </a:br>
            <a:r>
              <a:rPr lang="ru-RU" dirty="0" smtClean="0"/>
              <a:t>повесть «Поединок»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.ytimg.com/vi/_DNWb0dm1R0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5" y="1500174"/>
            <a:ext cx="8863631" cy="49857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572375" cy="11620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Образы офицеров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3453681" y="2055813"/>
            <a:ext cx="4829175" cy="4768850"/>
          </a:xfrm>
        </p:spPr>
        <p:txBody>
          <a:bodyPr/>
          <a:lstStyle/>
          <a:p>
            <a:pPr algn="ctr" eaLnBrk="1" hangingPunct="1"/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Куприн прекрасно знал армейскую среду по своему многолетнему опыту. Образы офицеров даны точно. Реалистично, с беспощадной достоверностью. Почти все офицеры в «Поединке» - ничтожества, пьяницы, тупые и жестокие карьеристы и невежды. </a:t>
            </a:r>
          </a:p>
          <a:p>
            <a:pPr eaLnBrk="1" hangingPunct="1"/>
            <a:endParaRPr lang="ru-RU" altLang="ru-RU" sz="2400" b="1" dirty="0" smtClean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sp>
        <p:nvSpPr>
          <p:cNvPr id="12292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2293" name="Picture 2" descr="C:\Users\User\Desktop\Поединок картинки\0013-015-Povest-Poedinok-19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3663"/>
            <a:ext cx="3635375" cy="5259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572375" cy="11620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Образы офицеров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179512" y="1700808"/>
            <a:ext cx="8401050" cy="3286125"/>
          </a:xfrm>
        </p:spPr>
        <p:txBody>
          <a:bodyPr/>
          <a:lstStyle/>
          <a:p>
            <a:pPr algn="ctr" eaLnBrk="1" hangingPunct="1"/>
            <a:r>
              <a:rPr lang="ru-RU" altLang="ru-RU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Причём, они уверены в своём сословном и моральном превосходстве, презрительно относятся к штатским, которых именуют «рябчиками», «шпаками», «штафирками». Даже Пушкин для них «какой-то шпак». Среди них считается «молодечеством изругать или побить ни с того ни с сего штатского человека, потушить об его нос зажжённую папироску, надвинуть ему на уши цилиндр». </a:t>
            </a:r>
          </a:p>
          <a:p>
            <a:pPr algn="just" eaLnBrk="1" hangingPunct="1">
              <a:buFontTx/>
              <a:buNone/>
            </a:pPr>
            <a:endParaRPr lang="ru-RU" altLang="ru-RU" sz="24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eaLnBrk="1" hangingPunct="1"/>
            <a:endParaRPr lang="ru-RU" altLang="ru-RU" sz="2400" b="1" dirty="0" smtClean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572375" cy="11620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Образы офицеров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285750" y="1500188"/>
            <a:ext cx="8401050" cy="4500562"/>
          </a:xfrm>
        </p:spPr>
        <p:txBody>
          <a:bodyPr/>
          <a:lstStyle/>
          <a:p>
            <a:pPr algn="just" eaLnBrk="1" hangingPunct="1"/>
            <a:r>
              <a:rPr lang="ru-RU" altLang="ru-RU" sz="2400" smtClean="0">
                <a:solidFill>
                  <a:schemeClr val="tx1"/>
                </a:solidFill>
                <a:latin typeface="Georgia" panose="02040502050405020303" pitchFamily="18" charset="0"/>
              </a:rPr>
              <a:t>Ни на чём не основанное высокомерие, извращённые представления о «чести мундира» и чести вообще, хамство – следствие изоляции, оторванности от общества, бездеятельности, отупляющей муштры. В безобразных кутежах, пьянстве, нелепых выходках выражался какой-то слепой, животный, бессмысленный бунт против смертной тоски и однообразия. Офицеры не привыкли думать и рассуждать, некоторые всерьёз считают, что на военной службе вообще «думать не полагается» (подобные мысли посещали Н. Ростова).</a:t>
            </a:r>
          </a:p>
          <a:p>
            <a:pPr algn="just" eaLnBrk="1" hangingPunct="1">
              <a:buFontTx/>
              <a:buNone/>
            </a:pPr>
            <a:endParaRPr lang="ru-RU" altLang="ru-RU" sz="240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eaLnBrk="1" hangingPunct="1"/>
            <a:endParaRPr lang="ru-RU" altLang="ru-RU" sz="2400" b="1" smtClean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572375" cy="11620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Образы офицеров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3500002" y="1608931"/>
            <a:ext cx="5111750" cy="4768850"/>
          </a:xfrm>
        </p:spPr>
        <p:txBody>
          <a:bodyPr/>
          <a:lstStyle/>
          <a:p>
            <a:pPr algn="ctr" eaLnBrk="1" hangingPunct="1"/>
            <a:r>
              <a:rPr lang="ru-RU" alt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«Офицеры полка имеют единое «типовое» лицо с чёткими признаками  бессмысленной жестокости, цинизма, пошлости и чванливости. Каждый офицер хоть на момент показывается таким, каким он мог бы стать, если бы не губительное воздействие армии» </a:t>
            </a:r>
          </a:p>
        </p:txBody>
      </p:sp>
      <p:sp>
        <p:nvSpPr>
          <p:cNvPr id="1536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5365" name="Picture 2" descr="C:\Users\User\Desktop\Поединок картинки\0013-015-Povest-Poedinok-19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3663"/>
            <a:ext cx="3635375" cy="5259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572375" cy="11620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Образы офицеров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3575050" y="1357313"/>
            <a:ext cx="5283200" cy="476885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altLang="ru-RU" sz="2400" smtClean="0">
                <a:solidFill>
                  <a:schemeClr val="tx1"/>
                </a:solidFill>
                <a:latin typeface="Georgia" panose="02040502050405020303" pitchFamily="18" charset="0"/>
              </a:rPr>
              <a:t>	</a:t>
            </a:r>
            <a:r>
              <a:rPr lang="ru-RU" altLang="ru-RU" sz="2200" smtClean="0">
                <a:solidFill>
                  <a:schemeClr val="tx1"/>
                </a:solidFill>
                <a:latin typeface="Georgia" panose="02040502050405020303" pitchFamily="18" charset="0"/>
              </a:rPr>
              <a:t>Писатель показывает офицерскую среду в вертикальном разрезе: ефрейторы, младшие офицеры, старшие офицеры, высший командный состав. </a:t>
            </a:r>
            <a:r>
              <a:rPr lang="ru-RU" altLang="ru-RU" sz="2200" i="1" smtClean="0">
                <a:solidFill>
                  <a:schemeClr val="tx1"/>
                </a:solidFill>
                <a:latin typeface="Georgia" panose="02040502050405020303" pitchFamily="18" charset="0"/>
              </a:rPr>
              <a:t>«За исключением немногих честолюбцев и карьеристов, все офицеры несли службу как принудительную, неприятную, опротивевшую барщину, томясь ею и не любя её».</a:t>
            </a:r>
            <a:r>
              <a:rPr lang="ru-RU" altLang="ru-RU" sz="2200" smtClean="0">
                <a:solidFill>
                  <a:schemeClr val="tx1"/>
                </a:solidFill>
                <a:latin typeface="Georgia" panose="02040502050405020303" pitchFamily="18" charset="0"/>
              </a:rPr>
              <a:t> Страшна картина «безобразного повального кутежа» офицеров. (гл. 18). </a:t>
            </a:r>
          </a:p>
        </p:txBody>
      </p:sp>
      <p:sp>
        <p:nvSpPr>
          <p:cNvPr id="16388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6389" name="Picture 2" descr="C:\Users\User\Desktop\Поединок картинки\0013-015-Povest-Poedinok-19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3663"/>
            <a:ext cx="3635375" cy="5259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572375" cy="116205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latin typeface="Georgia" pitchFamily="18" charset="0"/>
              </a:rPr>
              <a:t>Осадчий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500063" y="1571625"/>
            <a:ext cx="814387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Зловещ образ </a:t>
            </a:r>
            <a:r>
              <a:rPr lang="ru-RU" altLang="ru-RU" sz="2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Осадчего</a:t>
            </a:r>
            <a:r>
              <a:rPr lang="ru-RU" altLang="ru-RU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. «</a:t>
            </a:r>
            <a:r>
              <a:rPr lang="ru-RU" altLang="ru-RU" sz="2000" i="1" dirty="0">
                <a:latin typeface="Georgia" panose="02040502050405020303" pitchFamily="18" charset="0"/>
                <a:cs typeface="Times New Roman" panose="02020603050405020304" pitchFamily="18" charset="0"/>
              </a:rPr>
              <a:t>Он жестокий человек»,</a:t>
            </a:r>
            <a:r>
              <a:rPr lang="ru-RU" altLang="ru-RU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 - говорит о нём Ромашов. Жестокость Осадчего постоянно испытывали на себе солдаты, трепетавшие от его громоподобного голоса и нечеловеческой силы ударов. В роте Осадчего чаще, чем в других, случались самоубийства солдат Звероподобный, кровожадный Осадчий в спорах о поединке настаивает на необходимости смертельного исхода дуэли – «</a:t>
            </a:r>
            <a:r>
              <a:rPr lang="ru-RU" altLang="ru-RU" sz="2000" i="1" dirty="0">
                <a:latin typeface="Georgia" panose="02040502050405020303" pitchFamily="18" charset="0"/>
                <a:cs typeface="Times New Roman" panose="02020603050405020304" pitchFamily="18" charset="0"/>
              </a:rPr>
              <a:t>иначе это будет только дурацкая жалость… комедия».</a:t>
            </a:r>
            <a:r>
              <a:rPr lang="ru-RU" altLang="ru-RU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 На пикнике он произносит тост «</a:t>
            </a:r>
            <a:r>
              <a:rPr lang="ru-RU" altLang="ru-RU" sz="2000" i="1" dirty="0">
                <a:latin typeface="Georgia" panose="02040502050405020303" pitchFamily="18" charset="0"/>
                <a:cs typeface="Times New Roman" panose="02020603050405020304" pitchFamily="18" charset="0"/>
              </a:rPr>
              <a:t>за радость прежних войн, за весёлую кровавую жестокость</a:t>
            </a:r>
            <a:r>
              <a:rPr lang="ru-RU" altLang="ru-RU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». В кровавом бою он находит наслаждение, его пьянит запах крови, он готов всю жизнь рубить, колоть, стрелять – всё равно кого и за что (</a:t>
            </a:r>
            <a:r>
              <a:rPr lang="ru-RU" altLang="ru-RU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гл. 8, 14)</a:t>
            </a:r>
            <a:endParaRPr lang="ru-RU" altLang="ru-RU" sz="2000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Капитан Слива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500063" y="1571625"/>
            <a:ext cx="814387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400" i="1">
                <a:latin typeface="Georgia" panose="02040502050405020303" pitchFamily="18" charset="0"/>
                <a:cs typeface="Times New Roman" panose="02020603050405020304" pitchFamily="18" charset="0"/>
              </a:rPr>
              <a:t>«Даже в полку, который благодаря условиям дикой провинциальной жизни не отличался особенно гуманным направлением, он являлся каким-то диковинным памятником этой свирепой военной старины». </a:t>
            </a:r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Он не прочёл ни одной книги, ни одной газеты, и презирал всё, что выходило за пределы строя, устава и роты. Это вялый, опустившийся человек, он жестоко, до крови, избивает солдат, однако внимателен </a:t>
            </a:r>
            <a:r>
              <a:rPr lang="ru-RU" altLang="ru-RU" sz="2400" i="1">
                <a:latin typeface="Georgia" panose="02040502050405020303" pitchFamily="18" charset="0"/>
                <a:cs typeface="Times New Roman" panose="02020603050405020304" pitchFamily="18" charset="0"/>
              </a:rPr>
              <a:t>«к солдатским нуждам: не задерживает денег, следит лично за ротным котлом» </a:t>
            </a:r>
            <a:r>
              <a:rPr lang="ru-RU" altLang="ru-RU" sz="2400" b="1">
                <a:latin typeface="Georgia" panose="02040502050405020303" pitchFamily="18" charset="0"/>
                <a:cs typeface="Times New Roman" panose="02020603050405020304" pitchFamily="18" charset="0"/>
              </a:rPr>
              <a:t>(гл.10)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Georgia" pitchFamily="18" charset="0"/>
              </a:rPr>
              <a:t>Капитан </a:t>
            </a:r>
            <a:r>
              <a:rPr lang="ru-RU" dirty="0" err="1" smtClean="0">
                <a:latin typeface="Georgia" pitchFamily="18" charset="0"/>
              </a:rPr>
              <a:t>Стельковский</a:t>
            </a:r>
            <a:r>
              <a:rPr lang="ru-RU" dirty="0" smtClean="0">
                <a:latin typeface="Georgia" pitchFamily="18" charset="0"/>
              </a:rPr>
              <a:t/>
            </a:r>
            <a:br>
              <a:rPr lang="ru-RU" dirty="0" smtClean="0">
                <a:latin typeface="Georgia" pitchFamily="18" charset="0"/>
              </a:rPr>
            </a:br>
            <a:endParaRPr lang="ru-RU" dirty="0">
              <a:latin typeface="Georgia" pitchFamily="18" charset="0"/>
            </a:endParaRPr>
          </a:p>
        </p:txBody>
      </p:sp>
      <p:pic>
        <p:nvPicPr>
          <p:cNvPr id="19459" name="Picture 2" descr="C:\Users\User\Desktop\Поединок картинки\a0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14938" y="1643063"/>
            <a:ext cx="3500437" cy="3141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214313" y="1800225"/>
            <a:ext cx="500062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Лишь образ </a:t>
            </a:r>
            <a:r>
              <a:rPr lang="ru-RU" altLang="ru-RU" sz="2000" b="1">
                <a:latin typeface="Georgia" panose="02040502050405020303" pitchFamily="18" charset="0"/>
                <a:cs typeface="Times New Roman" panose="02020603050405020304" pitchFamily="18" charset="0"/>
              </a:rPr>
              <a:t>капитана Стельковского 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– терпеливого, хладнокровного, настойчивого – не вызывает отвращения</a:t>
            </a:r>
            <a:r>
              <a:rPr lang="ru-RU" altLang="ru-RU" sz="2000" i="1">
                <a:latin typeface="Georgia" panose="02040502050405020303" pitchFamily="18" charset="0"/>
                <a:cs typeface="Times New Roman" panose="02020603050405020304" pitchFamily="18" charset="0"/>
              </a:rPr>
              <a:t>,  «солдаты же 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i="1">
                <a:latin typeface="Georgia" panose="02040502050405020303" pitchFamily="18" charset="0"/>
                <a:cs typeface="Times New Roman" panose="02020603050405020304" pitchFamily="18" charset="0"/>
              </a:rPr>
              <a:t>любили воистину: пример, может быть, единственный в русской армии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» (гл. 15). </a:t>
            </a:r>
            <a:r>
              <a:rPr lang="ru-RU" altLang="ru-RU" sz="2000" i="1">
                <a:latin typeface="Georgia" panose="02040502050405020303" pitchFamily="18" charset="0"/>
                <a:cs typeface="Times New Roman" panose="02020603050405020304" pitchFamily="18" charset="0"/>
              </a:rPr>
              <a:t>«В роте у него не дрались и даже не ругались, хотя и не особенно нежничали, и всё же рота по великолепному внешнему виду и выучке не уступала любой гвардейской части».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 Это его рота на майском смотре вызывает слёзы своей  у корпусного командира.</a:t>
            </a:r>
            <a:endParaRPr lang="ru-RU" altLang="ru-RU" sz="200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Полковник </a:t>
            </a:r>
            <a:r>
              <a:rPr lang="ru-RU" dirty="0" err="1" smtClean="0">
                <a:latin typeface="Georgia" pitchFamily="18" charset="0"/>
              </a:rPr>
              <a:t>Рафальский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>
          <a:xfrm>
            <a:off x="285750" y="1857375"/>
            <a:ext cx="4572000" cy="2516188"/>
          </a:xfrm>
        </p:spPr>
        <p:txBody>
          <a:bodyPr/>
          <a:lstStyle/>
          <a:p>
            <a:pPr algn="just" eaLnBrk="1" hangingPunct="1"/>
            <a:r>
              <a:rPr lang="ru-RU" altLang="ru-RU" smtClean="0">
                <a:solidFill>
                  <a:schemeClr val="tx1"/>
                </a:solidFill>
                <a:latin typeface="Georgia" panose="02040502050405020303" pitchFamily="18" charset="0"/>
              </a:rPr>
              <a:t>Любит животных и всё свободное время  отдаёт собиранию редкостного домашнего зверинца.</a:t>
            </a:r>
          </a:p>
        </p:txBody>
      </p:sp>
      <p:pic>
        <p:nvPicPr>
          <p:cNvPr id="20484" name="Picture 2" descr="C:\Users\User\Desktop\Поединок картинки\kinopoisk.ru-Kuprin-Poedinok-20938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1"/>
          <a:stretch>
            <a:fillRect/>
          </a:stretch>
        </p:blipFill>
        <p:spPr>
          <a:xfrm>
            <a:off x="5148263" y="1284288"/>
            <a:ext cx="3887787" cy="5573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latin typeface="Georgia" pitchFamily="18" charset="0"/>
              </a:rPr>
              <a:t>Бек-Агамалов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0244" name="Picture 4" descr="C:\Users\User\Desktop\Поединок картинки\db8df16c084ad9c85f20fc7cf00fd25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22500" y="1428654"/>
            <a:ext cx="4699000" cy="2271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971600" y="3937395"/>
            <a:ext cx="748883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Хвастается умением рубить, с сожалением говорит, что человека пополам, пожалуй, не разрубит: «</a:t>
            </a:r>
            <a:r>
              <a:rPr lang="ru-RU" altLang="ru-RU" sz="2000" i="1" dirty="0">
                <a:latin typeface="Georgia" panose="02040502050405020303" pitchFamily="18" charset="0"/>
                <a:cs typeface="Times New Roman" panose="02020603050405020304" pitchFamily="18" charset="0"/>
              </a:rPr>
              <a:t>Голову снесу к чёрту, это я знаю, а так, чтобы наискось… нет» Мой отец это делал легко</a:t>
            </a:r>
            <a:r>
              <a:rPr lang="ru-RU" altLang="ru-RU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…» («</a:t>
            </a:r>
            <a:r>
              <a:rPr lang="ru-RU" altLang="ru-RU" sz="2000" i="1" dirty="0">
                <a:latin typeface="Georgia" panose="02040502050405020303" pitchFamily="18" charset="0"/>
                <a:cs typeface="Times New Roman" panose="02020603050405020304" pitchFamily="18" charset="0"/>
              </a:rPr>
              <a:t>Да, были люди в наше время</a:t>
            </a:r>
            <a:r>
              <a:rPr lang="ru-RU" altLang="ru-RU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…»). С его злобными глазами, с горбатым носом и оскаленными зубами он «</a:t>
            </a:r>
            <a:r>
              <a:rPr lang="ru-RU" altLang="ru-RU" sz="2000" i="1" dirty="0">
                <a:latin typeface="Georgia" panose="02040502050405020303" pitchFamily="18" charset="0"/>
                <a:cs typeface="Times New Roman" panose="02020603050405020304" pitchFamily="18" charset="0"/>
              </a:rPr>
              <a:t>был похож на какую-то хищную, злую и гордую птицу»</a:t>
            </a:r>
            <a:r>
              <a:rPr lang="ru-RU" altLang="ru-RU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 (гл.1)</a:t>
            </a:r>
            <a:endParaRPr lang="ru-RU" altLang="ru-RU" sz="2000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latin typeface="Georgia" pitchFamily="18" charset="0"/>
              </a:rPr>
              <a:t>История создания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251520" y="1556792"/>
            <a:ext cx="8391847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400" dirty="0">
                <a:latin typeface="Georgia" panose="02040502050405020303" pitchFamily="18" charset="0"/>
                <a:cs typeface="Times New Roman" panose="02020603050405020304" pitchFamily="18" charset="0"/>
              </a:rPr>
              <a:t> Замысел повести вынашивался Куприным более 10 лет.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400" dirty="0">
                <a:latin typeface="Georgia" panose="02040502050405020303" pitchFamily="18" charset="0"/>
                <a:cs typeface="Times New Roman" panose="02020603050405020304" pitchFamily="18" charset="0"/>
              </a:rPr>
              <a:t> Создавалась повесть в 1902 – 1905 гг.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400" dirty="0">
                <a:latin typeface="Georgia" panose="02040502050405020303" pitchFamily="18" charset="0"/>
                <a:cs typeface="Times New Roman" panose="02020603050405020304" pitchFamily="18" charset="0"/>
              </a:rPr>
              <a:t>Повесть «</a:t>
            </a:r>
            <a:r>
              <a:rPr lang="ru-RU" altLang="ru-RU" sz="2400" b="1" dirty="0">
                <a:latin typeface="Georgia" panose="02040502050405020303" pitchFamily="18" charset="0"/>
                <a:cs typeface="Times New Roman" panose="02020603050405020304" pitchFamily="18" charset="0"/>
              </a:rPr>
              <a:t>Поединок»</a:t>
            </a:r>
            <a:r>
              <a:rPr lang="ru-RU" altLang="ru-RU" sz="2400" dirty="0">
                <a:latin typeface="Georgia" panose="02040502050405020303" pitchFamily="18" charset="0"/>
                <a:cs typeface="Times New Roman" panose="02020603050405020304" pitchFamily="18" charset="0"/>
              </a:rPr>
              <a:t> вышла в мае 1905 г., в дни разгрома русского флота при Цусиме. Изображение отсталой, небоеспособной армии, разложившихся офицеров, забитых солдат имело важный общественно-политический смысл: это был ответ на вопрос о причинах дальневосточной катастрофы. Жёсткими штрихами, как бы рассчитываясь с прошлым, Куприн рисует армию, которой он отдал годы юности.</a:t>
            </a:r>
            <a:endParaRPr lang="ru-RU" altLang="ru-RU" sz="2400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Georgia" pitchFamily="18" charset="0"/>
              </a:rPr>
              <a:t>Звероподобность многих офицеров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571500" y="1300163"/>
            <a:ext cx="8215313" cy="449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Во время скандала в публичном доме эта звериная суть проступает особенно ярко: в выкатившихся глазах Бек-Агамалова </a:t>
            </a:r>
            <a:r>
              <a:rPr lang="ru-RU" altLang="ru-RU" sz="2200" i="1">
                <a:latin typeface="Georgia" panose="02040502050405020303" pitchFamily="18" charset="0"/>
                <a:cs typeface="Times New Roman" panose="02020603050405020304" pitchFamily="18" charset="0"/>
              </a:rPr>
              <a:t>«страшно сверкали обнажившиеся круглые белки», голова его «была низко и грозно опущена», «в глазах загорался зловещий жёлтый блеск». «И в то же время он всё ниже и ниже сгибал ноги, весь съёживался и вбирал в себя шею, как зверь, готовый сделать прыжок». 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После этого скандала, кончившегося дракой и вызовом на дуэль, </a:t>
            </a:r>
            <a:r>
              <a:rPr lang="ru-RU" altLang="ru-RU" sz="2200" i="1">
                <a:latin typeface="Georgia" panose="02040502050405020303" pitchFamily="18" charset="0"/>
                <a:cs typeface="Times New Roman" panose="02020603050405020304" pitchFamily="18" charset="0"/>
              </a:rPr>
              <a:t>«все расходились смущённые, подавленные, избегая глядеть друг на друга. Каждый боялся прочесть в чужих глазах свой собственный ужас, свою рабскую, виноватую тоску – ужас и тоску маленьких, злых и грязных животных» (гл. 19).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Georgia" pitchFamily="18" charset="0"/>
              </a:rPr>
              <a:t>Звероподобность многих офицеров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571500" y="1838325"/>
            <a:ext cx="821531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Обратим внимание на контраст этого описания с идущим следом описанием рассвета </a:t>
            </a:r>
            <a:r>
              <a:rPr lang="ru-RU" altLang="ru-RU" sz="2400" i="1">
                <a:latin typeface="Georgia" panose="02040502050405020303" pitchFamily="18" charset="0"/>
                <a:cs typeface="Times New Roman" panose="02020603050405020304" pitchFamily="18" charset="0"/>
              </a:rPr>
              <a:t>«с ясным, детски-чистым небом и неподвижным прохладным воздухом. Деревья, влажные, окутанные чуть видным паром, молчаливо просыпались от своих тёмных, загадочных ночных снов». </a:t>
            </a:r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Ромашов чувствует себя </a:t>
            </a:r>
            <a:r>
              <a:rPr lang="ru-RU" altLang="ru-RU" sz="2400" i="1">
                <a:latin typeface="Georgia" panose="02040502050405020303" pitchFamily="18" charset="0"/>
                <a:cs typeface="Times New Roman" panose="02020603050405020304" pitchFamily="18" charset="0"/>
              </a:rPr>
              <a:t>«низеньким, гадким, уродливым и бесконечно чужим среди этой невинной прелести утра, улыбавшегося спросонок» (гл. 19).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Georgia" pitchFamily="18" charset="0"/>
              </a:rPr>
              <a:t>Звероподобность многих офицеров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500063" y="1785938"/>
            <a:ext cx="8215312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400" i="1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Как говорит рупор Куприна – </a:t>
            </a:r>
            <a:r>
              <a:rPr lang="ru-RU" altLang="ru-RU" sz="2400" b="1">
                <a:latin typeface="Georgia" panose="02040502050405020303" pitchFamily="18" charset="0"/>
                <a:cs typeface="Times New Roman" panose="02020603050405020304" pitchFamily="18" charset="0"/>
              </a:rPr>
              <a:t>Назанский</a:t>
            </a:r>
            <a:r>
              <a:rPr lang="ru-RU" altLang="ru-RU" sz="2400" i="1">
                <a:latin typeface="Georgia" panose="02040502050405020303" pitchFamily="18" charset="0"/>
                <a:cs typeface="Times New Roman" panose="02020603050405020304" pitchFamily="18" charset="0"/>
              </a:rPr>
              <a:t>, «все они, даже самые лучшие, самые нежные из них, прекрасные отцы и внимательные мужья, - все они на службе делаются низменными, трусливыми, глупыми зверюшками. Вы спросите: почему? Да именно потому, что никто из них в службу не верит и разумной цели этой службы не видит».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Полковые дамы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1268" name="Picture 2" descr="C:\Users\User\Desktop\Поединок картинки\00006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692775" y="1357313"/>
            <a:ext cx="3303588" cy="4357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42875" y="1500188"/>
            <a:ext cx="542925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Жёны офицеров такие же хищные и кровожадные, как и их мужья. Злы, глупы, невежественны, лицемерны. Полковые дамы – олицетворение крайнего убожества. Их будни сотканы из сплетен, провинциальной игры в светскость, скучных и пошлых связей. Наиболее отталкивающий образ – Раиса Петерсон, жена капитана Тальмана. Злая, тупая, развратная и мстительная. «</a:t>
            </a:r>
            <a:r>
              <a:rPr lang="ru-RU" altLang="ru-RU" sz="2000" i="1">
                <a:latin typeface="Georgia" panose="02040502050405020303" pitchFamily="18" charset="0"/>
                <a:cs typeface="Times New Roman" panose="02020603050405020304" pitchFamily="18" charset="0"/>
              </a:rPr>
              <a:t>О, какая она противная!»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 - с отвращением думает о ней Ромашов. «</a:t>
            </a:r>
            <a:r>
              <a:rPr lang="ru-RU" altLang="ru-RU" sz="2000" i="1">
                <a:latin typeface="Georgia" panose="02040502050405020303" pitchFamily="18" charset="0"/>
                <a:cs typeface="Times New Roman" panose="02020603050405020304" pitchFamily="18" charset="0"/>
              </a:rPr>
              <a:t>И от мысли о прежней физической близости с этой женщиной у него было такое ощущение, точно он не мылся несколько месяцев и не переменял белья» (гл. 9). </a:t>
            </a:r>
            <a:endParaRPr lang="ru-RU" altLang="ru-RU" sz="200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Полковые дамы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1268" name="Picture 2" descr="C:\Users\User\Desktop\Поединок картинки\00006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692775" y="1357313"/>
            <a:ext cx="3303588" cy="4357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142875" y="1930400"/>
            <a:ext cx="5429250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Не лучше и остальные «дамы». Даже у внешне обаятельной Шурочки Николаевой проявляются черты вроде бы не похожего на него Осадчего: она ратует за поединки со смертельным исходом, говорит: </a:t>
            </a:r>
            <a:r>
              <a:rPr lang="ru-RU" altLang="ru-RU" sz="2400" i="1">
                <a:latin typeface="Georgia" panose="02040502050405020303" pitchFamily="18" charset="0"/>
                <a:cs typeface="Times New Roman" panose="02020603050405020304" pitchFamily="18" charset="0"/>
              </a:rPr>
              <a:t>«Я бы таких людей стреляла, как бешеных собак». </a:t>
            </a:r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Истинно женского в ней не осталось: </a:t>
            </a:r>
            <a:r>
              <a:rPr lang="ru-RU" altLang="ru-RU" sz="2400" i="1">
                <a:latin typeface="Georgia" panose="02040502050405020303" pitchFamily="18" charset="0"/>
                <a:cs typeface="Times New Roman" panose="02020603050405020304" pitchFamily="18" charset="0"/>
              </a:rPr>
              <a:t>«Я не хочу ребёнка. Фу, какая гадость!» </a:t>
            </a:r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- признаётся она Ромашову (гл. 14).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Образы солдат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4071938" y="1643063"/>
            <a:ext cx="4572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342900" indent="-3429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just"/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Изображены массой, пёстрой по национальному составу, но серой по сути. Солдаты полностью бесправны: офицеры срывают на них злость, бьют, крошат зубы, разбивают барабанные перепонки</a:t>
            </a:r>
            <a:r>
              <a:rPr lang="ru-RU" altLang="ru-RU" sz="1400">
                <a:cs typeface="Times New Roman" panose="02020603050405020304" pitchFamily="18" charset="0"/>
              </a:rPr>
              <a:t>. </a:t>
            </a:r>
            <a:endParaRPr lang="ru-RU" altLang="ru-RU"/>
          </a:p>
        </p:txBody>
      </p:sp>
      <p:pic>
        <p:nvPicPr>
          <p:cNvPr id="8" name="Рисунок 7" descr="slide-9.jpg"/>
          <p:cNvPicPr>
            <a:picLocks noChangeAspect="1"/>
          </p:cNvPicPr>
          <p:nvPr/>
        </p:nvPicPr>
        <p:blipFill>
          <a:blip r:embed="rId2"/>
          <a:srcRect r="37057"/>
          <a:stretch>
            <a:fillRect/>
          </a:stretch>
        </p:blipFill>
        <p:spPr>
          <a:xfrm>
            <a:off x="285750" y="1428750"/>
            <a:ext cx="3643313" cy="507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Образы солдат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28675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2132856"/>
            <a:ext cx="4281488" cy="4900613"/>
          </a:xfrm>
        </p:spPr>
        <p:txBody>
          <a:bodyPr/>
          <a:lstStyle/>
          <a:p>
            <a:pPr algn="ctr" eaLnBrk="1" hangingPunct="1"/>
            <a:r>
              <a:rPr lang="ru-RU" altLang="ru-RU" sz="32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Плохо соображающий, недогадливый </a:t>
            </a:r>
            <a:r>
              <a:rPr lang="ru-RU" alt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Бондаренко.</a:t>
            </a:r>
          </a:p>
        </p:txBody>
      </p:sp>
      <p:pic>
        <p:nvPicPr>
          <p:cNvPr id="28676" name="Содержимое 5" descr="a10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75" y="1643063"/>
            <a:ext cx="4954588" cy="4000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Образы солдат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29699" name="Содержимое 3"/>
          <p:cNvSpPr>
            <a:spLocks noGrp="1"/>
          </p:cNvSpPr>
          <p:nvPr>
            <p:ph sz="half" idx="2"/>
          </p:nvPr>
        </p:nvSpPr>
        <p:spPr>
          <a:xfrm>
            <a:off x="214313" y="1428750"/>
            <a:ext cx="3714750" cy="4900613"/>
          </a:xfrm>
        </p:spPr>
        <p:txBody>
          <a:bodyPr/>
          <a:lstStyle/>
          <a:p>
            <a:pPr algn="ctr" eaLnBrk="1" hangingPunct="1"/>
            <a:r>
              <a:rPr lang="ru-RU" altLang="ru-RU" sz="32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запуганный, оглушённый окриками </a:t>
            </a:r>
            <a:r>
              <a:rPr lang="ru-RU" altLang="ru-RU" sz="3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Архипов</a:t>
            </a:r>
            <a:r>
              <a:rPr lang="ru-RU" altLang="ru-RU" sz="3200" dirty="0" smtClean="0">
                <a:solidFill>
                  <a:schemeClr val="tx1"/>
                </a:solidFill>
                <a:latin typeface="Georgia" panose="02040502050405020303" pitchFamily="18" charset="0"/>
              </a:rPr>
              <a:t>, который «не понимает и не может заучить самых простых вещей». </a:t>
            </a:r>
          </a:p>
          <a:p>
            <a:pPr eaLnBrk="1" hangingPunct="1"/>
            <a:endParaRPr lang="ru-RU" altLang="ru-RU" sz="32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29700" name="Содержимое 5" descr="a10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48150" y="1357313"/>
            <a:ext cx="4778375" cy="3857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Образы солдат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1747" name="Содержимое 3"/>
          <p:cNvSpPr>
            <a:spLocks noGrp="1"/>
          </p:cNvSpPr>
          <p:nvPr>
            <p:ph sz="half" idx="2"/>
          </p:nvPr>
        </p:nvSpPr>
        <p:spPr>
          <a:xfrm>
            <a:off x="214313" y="1428750"/>
            <a:ext cx="8286750" cy="4900613"/>
          </a:xfrm>
        </p:spPr>
        <p:txBody>
          <a:bodyPr/>
          <a:lstStyle/>
          <a:p>
            <a:pPr algn="just" eaLnBrk="1" hangingPunct="1"/>
            <a:r>
              <a:rPr lang="ru-RU" altLang="ru-RU" sz="2400" smtClean="0">
                <a:solidFill>
                  <a:schemeClr val="tx1"/>
                </a:solidFill>
                <a:latin typeface="Georgia" panose="02040502050405020303" pitchFamily="18" charset="0"/>
              </a:rPr>
              <a:t>Неудачник </a:t>
            </a:r>
            <a:r>
              <a:rPr lang="ru-RU" altLang="ru-RU" sz="2400" b="1" smtClean="0">
                <a:solidFill>
                  <a:schemeClr val="tx1"/>
                </a:solidFill>
                <a:latin typeface="Georgia" panose="02040502050405020303" pitchFamily="18" charset="0"/>
              </a:rPr>
              <a:t>Хлебников, </a:t>
            </a:r>
            <a:r>
              <a:rPr lang="ru-RU" altLang="ru-RU" sz="2400" smtClean="0">
                <a:solidFill>
                  <a:schemeClr val="tx1"/>
                </a:solidFill>
                <a:latin typeface="Georgia" panose="02040502050405020303" pitchFamily="18" charset="0"/>
              </a:rPr>
              <a:t>образ которого более других детализирован. Разорённый, безземельный и обнищавший русский мужик, «забритый в солдаты». Солдатская доля Хлебникова мучительна и жалка. Телесные наказания и постоянные унижения – вот его удел. Больной и слабосильный, с лицом «в кулачок», на котором нелепо торчал вздёрнутый кверху грязный нос, с глазами, в которых «застыл тупой, покорный ужас», этот солдатик стал в роте всеобщим посмешищем и объектом для издевательства и ругани. </a:t>
            </a:r>
            <a:endParaRPr lang="ru-RU" altLang="ru-RU" sz="2400" b="1" smtClean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Образы солдат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2771" name="Содержимое 3"/>
          <p:cNvSpPr>
            <a:spLocks noGrp="1"/>
          </p:cNvSpPr>
          <p:nvPr>
            <p:ph sz="half" idx="2"/>
          </p:nvPr>
        </p:nvSpPr>
        <p:spPr>
          <a:xfrm>
            <a:off x="214313" y="1428750"/>
            <a:ext cx="8286750" cy="4900613"/>
          </a:xfrm>
        </p:spPr>
        <p:txBody>
          <a:bodyPr/>
          <a:lstStyle/>
          <a:p>
            <a:pPr algn="just" eaLnBrk="1" hangingPunct="1"/>
            <a:r>
              <a:rPr lang="ru-RU" altLang="ru-RU" sz="2200" smtClean="0">
                <a:solidFill>
                  <a:schemeClr val="tx1"/>
                </a:solidFill>
                <a:latin typeface="Georgia" panose="02040502050405020303" pitchFamily="18" charset="0"/>
              </a:rPr>
              <a:t>Его доводят до мысли о самоубийстве, от которого его спасает Ромашов, увидевший в Хлебникове брата-человека. Жалея Хлебникова, Ромашов говорит: </a:t>
            </a:r>
            <a:r>
              <a:rPr lang="ru-RU" altLang="ru-RU" sz="2200" i="1" smtClean="0">
                <a:solidFill>
                  <a:schemeClr val="tx1"/>
                </a:solidFill>
                <a:latin typeface="Georgia" panose="02040502050405020303" pitchFamily="18" charset="0"/>
              </a:rPr>
              <a:t>«Хлебников, тебе плохо? И мне нехорошо, голубчик… Я ничего не понимаю из того, что делается на свете. Все – какая-то дикая, бессмысленная, жестокая чепуха! Но надо терпеть, мой милый, надо терпеть…» </a:t>
            </a:r>
            <a:r>
              <a:rPr lang="ru-RU" altLang="ru-RU" sz="2200" smtClean="0">
                <a:solidFill>
                  <a:schemeClr val="tx1"/>
                </a:solidFill>
                <a:latin typeface="Georgia" panose="02040502050405020303" pitchFamily="18" charset="0"/>
              </a:rPr>
              <a:t>Хлебников, хотя и видит в Ромашове доброго человека, по-человечески относящегося к простому солдату, но, прежде всего, видит в нём барина. Жестокость, несправедливость, нелепость жизнеустройства становятся очевидны, но выхода из этого ужаса, кроме терпения, герой не видит.</a:t>
            </a:r>
          </a:p>
          <a:p>
            <a:pPr eaLnBrk="1" hangingPunct="1"/>
            <a:endParaRPr lang="ru-RU" altLang="ru-RU" sz="1800" b="1" smtClean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539552" y="2492896"/>
            <a:ext cx="835818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3600" dirty="0">
                <a:latin typeface="Georgia" panose="02040502050405020303" pitchFamily="18" charset="0"/>
                <a:cs typeface="Times New Roman" panose="02020603050405020304" pitchFamily="18" charset="0"/>
              </a:rPr>
              <a:t>Повесть «Поединок» можно определить как </a:t>
            </a:r>
            <a:r>
              <a:rPr lang="ru-RU" altLang="ru-RU" sz="36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психологическую и философскую</a:t>
            </a:r>
            <a:r>
              <a:rPr lang="ru-RU" altLang="ru-RU" sz="3600" dirty="0">
                <a:latin typeface="Georgia" panose="02040502050405020303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1357313" y="357188"/>
            <a:ext cx="7143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chemeClr val="bg1"/>
                </a:solidFill>
                <a:latin typeface="Georgia" panose="02040502050405020303" pitchFamily="18" charset="0"/>
              </a:rPr>
              <a:t>Жанровое своеобразие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Образы солдат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3795" name="Содержимое 3"/>
          <p:cNvSpPr>
            <a:spLocks noGrp="1"/>
          </p:cNvSpPr>
          <p:nvPr>
            <p:ph sz="half" idx="2"/>
          </p:nvPr>
        </p:nvSpPr>
        <p:spPr>
          <a:xfrm>
            <a:off x="285750" y="1428750"/>
            <a:ext cx="4429125" cy="4900613"/>
          </a:xfrm>
        </p:spPr>
        <p:txBody>
          <a:bodyPr/>
          <a:lstStyle/>
          <a:p>
            <a:pPr algn="ctr" eaLnBrk="1" hangingPunct="1"/>
            <a:r>
              <a:rPr lang="ru-RU" altLang="ru-RU" sz="2200" dirty="0" smtClean="0">
                <a:solidFill>
                  <a:schemeClr val="tx1"/>
                </a:solidFill>
                <a:latin typeface="Georgia" panose="02040502050405020303" pitchFamily="18" charset="0"/>
              </a:rPr>
              <a:t> Изображая серых, обезличенных, придавленных «</a:t>
            </a:r>
            <a:r>
              <a:rPr lang="ru-RU" altLang="ru-RU" sz="2200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собственным невежеством, общим рабством, начальническим равнодушием, произволом и насилием</a:t>
            </a:r>
            <a:r>
              <a:rPr lang="ru-RU" altLang="ru-RU" sz="2200" dirty="0" smtClean="0">
                <a:solidFill>
                  <a:schemeClr val="tx1"/>
                </a:solidFill>
                <a:latin typeface="Georgia" panose="02040502050405020303" pitchFamily="18" charset="0"/>
              </a:rPr>
              <a:t>» солдат, Куприн вызывает в читателе сострадание к ним, показывает, что на самом  деле это живые люди, а не безликие «</a:t>
            </a:r>
            <a:r>
              <a:rPr lang="ru-RU" altLang="ru-RU" sz="2200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винтики</a:t>
            </a:r>
            <a:r>
              <a:rPr lang="ru-RU" altLang="ru-RU" sz="2200" dirty="0" smtClean="0">
                <a:solidFill>
                  <a:schemeClr val="tx1"/>
                </a:solidFill>
                <a:latin typeface="Georgia" panose="02040502050405020303" pitchFamily="18" charset="0"/>
              </a:rPr>
              <a:t>» военной машины..</a:t>
            </a:r>
          </a:p>
          <a:p>
            <a:pPr eaLnBrk="1" hangingPunct="1"/>
            <a:endParaRPr lang="ru-RU" altLang="ru-RU" sz="18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33796" name="Содержимое 5" descr="a10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33975" y="1357313"/>
            <a:ext cx="3892550" cy="40719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latin typeface="Georgia" pitchFamily="18" charset="0"/>
              </a:rPr>
              <a:t>Назанский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Содержимое 6" descr="illjustracija-poedinok-kuprin-nazanskij-hudozhnik-p-pinkisevich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57188" y="1571625"/>
            <a:ext cx="3144837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3786188" y="1285875"/>
            <a:ext cx="500062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Назанский, которого считают рупором Куприна, проповедует равенство и счастье, воспевает разум человека.</a:t>
            </a:r>
            <a:endParaRPr lang="ru-RU" altLang="ru-RU" sz="2200">
              <a:latin typeface="Georgia" panose="02040502050405020303" pitchFamily="18" charset="0"/>
            </a:endParaRPr>
          </a:p>
          <a:p>
            <a:pPr algn="just"/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     В страстных речах Назанского </a:t>
            </a:r>
            <a:r>
              <a:rPr lang="ru-RU" altLang="ru-RU" sz="2200" u="sng">
                <a:latin typeface="Georgia" panose="02040502050405020303" pitchFamily="18" charset="0"/>
                <a:cs typeface="Times New Roman" panose="02020603050405020304" pitchFamily="18" charset="0"/>
              </a:rPr>
              <a:t>много желчи и злости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200" u="sng">
                <a:latin typeface="Georgia" panose="02040502050405020303" pitchFamily="18" charset="0"/>
                <a:cs typeface="Times New Roman" panose="02020603050405020304" pitchFamily="18" charset="0"/>
              </a:rPr>
              <a:t>мысли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u="sng">
                <a:latin typeface="Georgia" panose="02040502050405020303" pitchFamily="18" charset="0"/>
                <a:cs typeface="Times New Roman" panose="02020603050405020304" pitchFamily="18" charset="0"/>
              </a:rPr>
              <a:t>о необходимости борьбы против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 «двухголового чудовища» - царского самодержавия и </a:t>
            </a:r>
            <a:r>
              <a:rPr lang="ru-RU" altLang="ru-RU" sz="2200" u="sng">
                <a:latin typeface="Georgia" panose="02040502050405020303" pitchFamily="18" charset="0"/>
                <a:cs typeface="Times New Roman" panose="02020603050405020304" pitchFamily="18" charset="0"/>
              </a:rPr>
              <a:t>полицейского режима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 в стране, </a:t>
            </a:r>
            <a:r>
              <a:rPr lang="ru-RU" altLang="ru-RU" sz="2200" u="sng">
                <a:latin typeface="Georgia" panose="02040502050405020303" pitchFamily="18" charset="0"/>
                <a:cs typeface="Times New Roman" panose="02020603050405020304" pitchFamily="18" charset="0"/>
              </a:rPr>
              <a:t>предчувствий неотвратимости глубоких социальных потрясений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: Верит в грядущую жизнь.</a:t>
            </a:r>
            <a:endParaRPr lang="ru-RU" altLang="ru-RU" sz="2200">
              <a:latin typeface="Georgia" panose="02040502050405020303" pitchFamily="18" charset="0"/>
            </a:endParaRPr>
          </a:p>
          <a:p>
            <a:pPr algn="just"/>
            <a:r>
              <a:rPr lang="ru-RU" altLang="ru-RU" sz="2000" b="1">
                <a:latin typeface="Georgia" panose="02040502050405020303" pitchFamily="18" charset="0"/>
                <a:cs typeface="Times New Roman" panose="02020603050405020304" pitchFamily="18" charset="0"/>
              </a:rPr>
              <a:t>     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endParaRPr lang="ru-RU" altLang="ru-RU" sz="200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latin typeface="Georgia" pitchFamily="18" charset="0"/>
              </a:rPr>
              <a:t>Назанский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Содержимое 6" descr="illjustracija-poedinok-kuprin-nazanskij-hudozhnik-p-pinkisevich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57188" y="1571625"/>
            <a:ext cx="3144837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3786188" y="1643063"/>
            <a:ext cx="5000625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Он </a:t>
            </a:r>
            <a:r>
              <a:rPr lang="ru-RU" altLang="ru-RU" sz="2000" u="sng">
                <a:latin typeface="Georgia" panose="02040502050405020303" pitchFamily="18" charset="0"/>
                <a:cs typeface="Times New Roman" panose="02020603050405020304" pitchFamily="18" charset="0"/>
              </a:rPr>
              <a:t>противник военной службы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 и вообще армии, </a:t>
            </a:r>
            <a:r>
              <a:rPr lang="ru-RU" altLang="ru-RU" sz="2000" u="sng">
                <a:latin typeface="Georgia" panose="02040502050405020303" pitchFamily="18" charset="0"/>
                <a:cs typeface="Times New Roman" panose="02020603050405020304" pitchFamily="18" charset="0"/>
              </a:rPr>
              <a:t>осуждает зверское обращение с солдатами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sz="2000" b="1">
                <a:latin typeface="Georgia" panose="02040502050405020303" pitchFamily="18" charset="0"/>
                <a:cs typeface="Times New Roman" panose="02020603050405020304" pitchFamily="18" charset="0"/>
              </a:rPr>
              <a:t>гл.21)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. Обличительные речи Назанского исполнены открытого пафоса. Это своеобразный </a:t>
            </a:r>
            <a:r>
              <a:rPr lang="ru-RU" altLang="ru-RU" sz="2000" b="1">
                <a:latin typeface="Georgia" panose="02040502050405020303" pitchFamily="18" charset="0"/>
                <a:cs typeface="Times New Roman" panose="02020603050405020304" pitchFamily="18" charset="0"/>
              </a:rPr>
              <a:t>поединок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 героя </a:t>
            </a:r>
            <a:r>
              <a:rPr lang="ru-RU" altLang="ru-RU" sz="2000" u="sng">
                <a:latin typeface="Georgia" panose="02040502050405020303" pitchFamily="18" charset="0"/>
                <a:cs typeface="Times New Roman" panose="02020603050405020304" pitchFamily="18" charset="0"/>
              </a:rPr>
              <a:t>с бессмысленной и жестокой системой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. Некоторые высказывания этого героя, как позднее сказал сам Куприн, «</a:t>
            </a:r>
            <a:r>
              <a:rPr lang="ru-RU" altLang="ru-RU" sz="2000" i="1">
                <a:latin typeface="Georgia" panose="02040502050405020303" pitchFamily="18" charset="0"/>
                <a:cs typeface="Times New Roman" panose="02020603050405020304" pitchFamily="18" charset="0"/>
              </a:rPr>
              <a:t>звучат как граммофон», 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но они дороги писателю, который вложил в Назанского многое, что волновало его самого.</a:t>
            </a:r>
            <a:endParaRPr lang="ru-RU" altLang="ru-RU" sz="200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Ромашов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3316" name="Picture 2" descr="C:\Users\User\Desktop\Поединок картинки\0013-014-Povest-Poedinok-19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1357313"/>
            <a:ext cx="4217988" cy="511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68" name="Rectangle 1"/>
          <p:cNvSpPr>
            <a:spLocks noChangeArrowheads="1"/>
          </p:cNvSpPr>
          <p:nvPr/>
        </p:nvSpPr>
        <p:spPr bwMode="auto">
          <a:xfrm>
            <a:off x="4643438" y="1285875"/>
            <a:ext cx="4214812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300" dirty="0">
                <a:latin typeface="Georgia" panose="02040502050405020303" pitchFamily="18" charset="0"/>
                <a:cs typeface="Times New Roman" panose="02020603050405020304" pitchFamily="18" charset="0"/>
              </a:rPr>
              <a:t>Поручик Ромашов, главный герой «Поединка». Это типичный </a:t>
            </a:r>
            <a:r>
              <a:rPr lang="ru-RU" altLang="ru-RU" sz="2300" dirty="0" err="1">
                <a:latin typeface="Georgia" panose="02040502050405020303" pitchFamily="18" charset="0"/>
                <a:cs typeface="Times New Roman" panose="02020603050405020304" pitchFamily="18" charset="0"/>
              </a:rPr>
              <a:t>купринский</a:t>
            </a:r>
            <a:r>
              <a:rPr lang="ru-RU" altLang="ru-RU" sz="2300" dirty="0">
                <a:latin typeface="Georgia" panose="02040502050405020303" pitchFamily="18" charset="0"/>
                <a:cs typeface="Times New Roman" panose="02020603050405020304" pitchFamily="18" charset="0"/>
              </a:rPr>
              <a:t> образ правдоискателя и гуманиста. Ромашов </a:t>
            </a:r>
            <a:r>
              <a:rPr lang="ru-RU" altLang="ru-RU" sz="2300" u="sng" dirty="0">
                <a:latin typeface="Georgia" panose="02040502050405020303" pitchFamily="18" charset="0"/>
                <a:cs typeface="Times New Roman" panose="02020603050405020304" pitchFamily="18" charset="0"/>
              </a:rPr>
              <a:t>дан в непрестанном движении</a:t>
            </a:r>
            <a:r>
              <a:rPr lang="ru-RU" altLang="ru-RU" sz="2300" dirty="0">
                <a:latin typeface="Georgia" panose="02040502050405020303" pitchFamily="18" charset="0"/>
                <a:cs typeface="Times New Roman" panose="02020603050405020304" pitchFamily="18" charset="0"/>
              </a:rPr>
              <a:t>, в процессе его внутреннего изменения и духовного роста. Куприн воспроизводит </a:t>
            </a:r>
            <a:r>
              <a:rPr lang="ru-RU" altLang="ru-RU" sz="2300" u="sng" dirty="0">
                <a:latin typeface="Georgia" panose="02040502050405020303" pitchFamily="18" charset="0"/>
                <a:cs typeface="Times New Roman" panose="02020603050405020304" pitchFamily="18" charset="0"/>
              </a:rPr>
              <a:t>не всю</a:t>
            </a:r>
            <a:r>
              <a:rPr lang="ru-RU" altLang="ru-RU" sz="2300" dirty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300" u="sng" dirty="0">
                <a:latin typeface="Georgia" panose="02040502050405020303" pitchFamily="18" charset="0"/>
                <a:cs typeface="Times New Roman" panose="02020603050405020304" pitchFamily="18" charset="0"/>
              </a:rPr>
              <a:t>биографию</a:t>
            </a:r>
            <a:r>
              <a:rPr lang="ru-RU" altLang="ru-RU" sz="2300" dirty="0">
                <a:latin typeface="Georgia" panose="02040502050405020303" pitchFamily="18" charset="0"/>
                <a:cs typeface="Times New Roman" panose="02020603050405020304" pitchFamily="18" charset="0"/>
              </a:rPr>
              <a:t> героя, </a:t>
            </a:r>
            <a:r>
              <a:rPr lang="ru-RU" altLang="ru-RU" sz="2300" u="sng" dirty="0">
                <a:latin typeface="Georgia" panose="02040502050405020303" pitchFamily="18" charset="0"/>
                <a:cs typeface="Times New Roman" panose="02020603050405020304" pitchFamily="18" charset="0"/>
              </a:rPr>
              <a:t>а важнейший момент</a:t>
            </a:r>
            <a:r>
              <a:rPr lang="ru-RU" altLang="ru-RU" sz="2300" dirty="0">
                <a:latin typeface="Georgia" panose="02040502050405020303" pitchFamily="18" charset="0"/>
                <a:cs typeface="Times New Roman" panose="02020603050405020304" pitchFamily="18" charset="0"/>
              </a:rPr>
              <a:t> в ней, без начала, но с трагическим концом. </a:t>
            </a:r>
            <a:endParaRPr lang="ru-RU" altLang="ru-RU" sz="2300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Ромашов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3316" name="Picture 2" descr="C:\Users\User\Desktop\Поединок картинки\0013-014-Povest-Poedinok-19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220072" y="1444220"/>
            <a:ext cx="3571875" cy="4760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892" name="Rectangle 1"/>
          <p:cNvSpPr>
            <a:spLocks noChangeArrowheads="1"/>
          </p:cNvSpPr>
          <p:nvPr/>
        </p:nvSpPr>
        <p:spPr bwMode="auto">
          <a:xfrm>
            <a:off x="214313" y="1462088"/>
            <a:ext cx="4786312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200" b="1">
                <a:latin typeface="Georgia" panose="02040502050405020303" pitchFamily="18" charset="0"/>
                <a:cs typeface="Times New Roman" panose="02020603050405020304" pitchFamily="18" charset="0"/>
              </a:rPr>
              <a:t>Портрет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 героя внешне выразителен: (</a:t>
            </a:r>
            <a:r>
              <a:rPr lang="ru-RU" altLang="ru-RU" sz="2200" b="1" i="1">
                <a:latin typeface="Georgia" panose="02040502050405020303" pitchFamily="18" charset="0"/>
                <a:cs typeface="Times New Roman" panose="02020603050405020304" pitchFamily="18" charset="0"/>
              </a:rPr>
              <a:t>гл. 1)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, порой бесхитростен. Однако в действиях Ромашова чувствуется </a:t>
            </a:r>
            <a:r>
              <a:rPr lang="ru-RU" altLang="ru-RU" sz="2200" u="sng">
                <a:latin typeface="Georgia" panose="02040502050405020303" pitchFamily="18" charset="0"/>
                <a:cs typeface="Times New Roman" panose="02020603050405020304" pitchFamily="18" charset="0"/>
              </a:rPr>
              <a:t>внутренняя сила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, идущая от чувства правоты и справедливости. Например, он неожиданно для самого себя защищает татарина Шарафутдинова, не понимающего по-русски, от оскорбляющего его полковника (гл.1).</a:t>
            </a:r>
            <a:endParaRPr lang="ru-RU" altLang="ru-RU" sz="2200">
              <a:latin typeface="Georgia" panose="02040502050405020303" pitchFamily="18" charset="0"/>
            </a:endParaRPr>
          </a:p>
          <a:p>
            <a:pPr algn="just"/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     </a:t>
            </a:r>
            <a:endParaRPr lang="ru-RU" altLang="ru-RU" sz="200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Ромашов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3316" name="Picture 2" descr="C:\Users\User\Desktop\Поединок картинки\0013-014-Povest-Poedinok-19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286500" y="1357313"/>
            <a:ext cx="28575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916" name="Rectangle 1"/>
          <p:cNvSpPr>
            <a:spLocks noChangeArrowheads="1"/>
          </p:cNvSpPr>
          <p:nvPr/>
        </p:nvSpPr>
        <p:spPr bwMode="auto">
          <a:xfrm>
            <a:off x="142875" y="1670050"/>
            <a:ext cx="5929313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Он заступается за солдата Хлебникова, когда его хочет избить  унтер-офицер (</a:t>
            </a:r>
            <a:r>
              <a:rPr lang="ru-RU" altLang="ru-RU" sz="2200" b="1">
                <a:latin typeface="Georgia" panose="02040502050405020303" pitchFamily="18" charset="0"/>
                <a:cs typeface="Times New Roman" panose="02020603050405020304" pitchFamily="18" charset="0"/>
              </a:rPr>
              <a:t>гл.10).</a:t>
            </a:r>
            <a:endParaRPr lang="ru-RU" altLang="ru-RU" sz="2200">
              <a:latin typeface="Georgia" panose="02040502050405020303" pitchFamily="18" charset="0"/>
            </a:endParaRPr>
          </a:p>
          <a:p>
            <a:pPr algn="just"/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     Он одерживает верх даже над звероподобным Бек-Агамаловым, когда тот едва не зарубил шашкой женщину из публичного дома, где кутили офицеры (</a:t>
            </a:r>
            <a:r>
              <a:rPr lang="ru-RU" altLang="ru-RU" sz="2200" b="1">
                <a:latin typeface="Georgia" panose="02040502050405020303" pitchFamily="18" charset="0"/>
                <a:cs typeface="Times New Roman" panose="02020603050405020304" pitchFamily="18" charset="0"/>
              </a:rPr>
              <a:t>гл.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>
                <a:latin typeface="Georgia" panose="02040502050405020303" pitchFamily="18" charset="0"/>
                <a:cs typeface="Times New Roman" panose="02020603050405020304" pitchFamily="18" charset="0"/>
              </a:rPr>
              <a:t>18)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. Бек-Агамалов благодарен Ромашову за то, что тот не дал ему, озверевшему от пьянства, зарубить женщину</a:t>
            </a:r>
            <a:endParaRPr lang="ru-RU" altLang="ru-RU" sz="2200">
              <a:latin typeface="Georgia" panose="02040502050405020303" pitchFamily="18" charset="0"/>
            </a:endParaRPr>
          </a:p>
          <a:p>
            <a:pPr algn="just"/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     Во всех этих </a:t>
            </a:r>
            <a:r>
              <a:rPr lang="ru-RU" altLang="ru-RU" sz="2200" b="1">
                <a:latin typeface="Georgia" panose="02040502050405020303" pitchFamily="18" charset="0"/>
                <a:cs typeface="Times New Roman" panose="02020603050405020304" pitchFamily="18" charset="0"/>
              </a:rPr>
              <a:t>поединках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 Ромашов оказывается на высоте.</a:t>
            </a:r>
            <a:endParaRPr lang="ru-RU" altLang="ru-RU" sz="220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 жизни Ромашова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3316" name="Picture 2" descr="C:\Users\User\Desktop\Поединок картинки\0013-014-Povest-Poedinok-19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428750"/>
            <a:ext cx="3571875" cy="47609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940" name="Rectangle 1"/>
          <p:cNvSpPr>
            <a:spLocks noChangeArrowheads="1"/>
          </p:cNvSpPr>
          <p:nvPr/>
        </p:nvSpPr>
        <p:spPr bwMode="auto">
          <a:xfrm>
            <a:off x="4286250" y="1857375"/>
            <a:ext cx="4214813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800">
                <a:latin typeface="Georgia" panose="02040502050405020303" pitchFamily="18" charset="0"/>
                <a:cs typeface="Times New Roman" panose="02020603050405020304" pitchFamily="18" charset="0"/>
              </a:rPr>
              <a:t> Скучно,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800">
                <a:latin typeface="Georgia" panose="02040502050405020303" pitchFamily="18" charset="0"/>
                <a:cs typeface="Times New Roman" panose="02020603050405020304" pitchFamily="18" charset="0"/>
              </a:rPr>
              <a:t> пьянство,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800">
                <a:latin typeface="Georgia" panose="02040502050405020303" pitchFamily="18" charset="0"/>
                <a:cs typeface="Times New Roman" panose="02020603050405020304" pitchFamily="18" charset="0"/>
              </a:rPr>
              <a:t> одиночество,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800">
                <a:latin typeface="Georgia" panose="02040502050405020303" pitchFamily="18" charset="0"/>
                <a:cs typeface="Times New Roman" panose="02020603050405020304" pitchFamily="18" charset="0"/>
              </a:rPr>
              <a:t>находится в связи с нелюбимой женщиной.</a:t>
            </a:r>
            <a:endParaRPr lang="ru-RU" altLang="ru-RU" sz="280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Планы и мечты Ромашова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3316" name="Picture 2" descr="C:\Users\User\Desktop\Поединок картинки\0013-014-Povest-Poedinok-19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57813" y="1357313"/>
            <a:ext cx="3571875" cy="476091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964" name="Rectangle 1"/>
          <p:cNvSpPr>
            <a:spLocks noChangeArrowheads="1"/>
          </p:cNvSpPr>
          <p:nvPr/>
        </p:nvSpPr>
        <p:spPr bwMode="auto">
          <a:xfrm>
            <a:off x="357188" y="1970088"/>
            <a:ext cx="421481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 Обширные </a:t>
            </a:r>
            <a:r>
              <a:rPr lang="ru-RU" altLang="ru-RU" sz="2400" b="1">
                <a:latin typeface="Georgia" panose="02040502050405020303" pitchFamily="18" charset="0"/>
                <a:cs typeface="Times New Roman" panose="02020603050405020304" pitchFamily="18" charset="0"/>
              </a:rPr>
              <a:t>планы</a:t>
            </a:r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 по самообразованию, изучению языков, литературы, искусства. Но остаются лишь планами.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>
                <a:latin typeface="Georgia" panose="02040502050405020303" pitchFamily="18" charset="0"/>
                <a:cs typeface="Times New Roman" panose="02020603050405020304" pitchFamily="18" charset="0"/>
              </a:rPr>
              <a:t>Мечтает</a:t>
            </a:r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 о блестящей карьере, видит себя выдающимся полководцем. Мечты его поэтические, но растрачиваются впустую.</a:t>
            </a:r>
            <a:endParaRPr lang="ru-RU" altLang="ru-RU" sz="240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Планы и мечты Ромашова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3316" name="Picture 2" descr="C:\Users\User\Desktop\Поединок картинки\0013-014-Povest-Poedinok-19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57813" y="1357313"/>
            <a:ext cx="3571875" cy="476091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988" name="Rectangle 1"/>
          <p:cNvSpPr>
            <a:spLocks noChangeArrowheads="1"/>
          </p:cNvSpPr>
          <p:nvPr/>
        </p:nvSpPr>
        <p:spPr bwMode="auto">
          <a:xfrm>
            <a:off x="357188" y="1909763"/>
            <a:ext cx="485775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Char char="•"/>
            </a:pPr>
            <a:r>
              <a:rPr lang="ru-RU" altLang="ru-RU" sz="2800" dirty="0">
                <a:latin typeface="Georgia" panose="02040502050405020303" pitchFamily="18" charset="0"/>
                <a:cs typeface="Times New Roman" panose="02020603050405020304" pitchFamily="18" charset="0"/>
              </a:rPr>
              <a:t>Ромашов любит ходить  на вокзал встречать поезда (гл.2). Его сердце стремится к красоте. Железная дорога прочитывается как тема дали, тема поиска  жизненного выхода.</a:t>
            </a:r>
          </a:p>
          <a:p>
            <a:pPr algn="just"/>
            <a:endParaRPr lang="ru-RU" altLang="ru-RU" sz="2400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  Ромашова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357188" y="1431925"/>
            <a:ext cx="8501062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2200" dirty="0">
                <a:latin typeface="Georgia" pitchFamily="18" charset="0"/>
              </a:rPr>
              <a:t>Ромашов постепенно </a:t>
            </a:r>
            <a:r>
              <a:rPr lang="ru-RU" sz="2200" u="words" dirty="0">
                <a:latin typeface="Georgia" pitchFamily="18" charset="0"/>
              </a:rPr>
              <a:t>освобождается  от фальшивого понимания чести</a:t>
            </a:r>
            <a:r>
              <a:rPr lang="ru-RU" sz="2200" dirty="0">
                <a:latin typeface="Georgia" pitchFamily="18" charset="0"/>
              </a:rPr>
              <a:t> офицерского мундира. Поворотным моментом явились размышления героя над положением человеческой личности в обществе, его внутренний монолог в защиту прав, достоинств и свободы человека. Ромашова «</a:t>
            </a:r>
            <a:r>
              <a:rPr lang="ru-RU" sz="2200" i="1" dirty="0">
                <a:latin typeface="Georgia" pitchFamily="18" charset="0"/>
              </a:rPr>
              <a:t>ошеломило и потрясло неожиданно-яркое сознание своей индивидуальности»</a:t>
            </a:r>
            <a:r>
              <a:rPr lang="ru-RU" sz="2200" dirty="0">
                <a:latin typeface="Georgia" pitchFamily="18" charset="0"/>
              </a:rPr>
              <a:t>, и он по-своему восстал </a:t>
            </a:r>
            <a:r>
              <a:rPr lang="ru-RU" sz="2200" u="sng" dirty="0">
                <a:latin typeface="Georgia" pitchFamily="18" charset="0"/>
              </a:rPr>
              <a:t>против</a:t>
            </a:r>
            <a:r>
              <a:rPr lang="ru-RU" sz="2200" dirty="0">
                <a:latin typeface="Georgia" pitchFamily="18" charset="0"/>
              </a:rPr>
              <a:t> </a:t>
            </a:r>
            <a:r>
              <a:rPr lang="ru-RU" sz="2200" u="sng" dirty="0">
                <a:latin typeface="Georgia" pitchFamily="18" charset="0"/>
              </a:rPr>
              <a:t>обезличивания человека на военной службе</a:t>
            </a:r>
            <a:r>
              <a:rPr lang="ru-RU" sz="2200" dirty="0">
                <a:latin typeface="Georgia" pitchFamily="18" charset="0"/>
              </a:rPr>
              <a:t>, в защиту рядового солдата. Он негодует на полковое начальство, которое поддерживает состояние вражды между солдатами и офицерами. Но порывы к протесту у него сменяются совершенной апатией и равнодушием, душу нередко охватывает подавленность: «</a:t>
            </a:r>
            <a:r>
              <a:rPr lang="ru-RU" sz="2200" i="1" dirty="0">
                <a:latin typeface="Georgia" pitchFamily="18" charset="0"/>
              </a:rPr>
              <a:t>Пропала моя жизнь!»</a:t>
            </a:r>
            <a:endParaRPr lang="ru-RU" sz="2200" dirty="0">
              <a:latin typeface="Georgia" pitchFamily="18" charset="0"/>
            </a:endParaRPr>
          </a:p>
          <a:p>
            <a:pPr algn="just">
              <a:defRPr/>
            </a:pPr>
            <a:r>
              <a:rPr lang="ru-RU" dirty="0">
                <a:latin typeface="Georgia" pitchFamily="18" charset="0"/>
              </a:rPr>
              <a:t>     </a:t>
            </a:r>
            <a:endParaRPr lang="ru-RU" sz="24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Тема повести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571500" y="1857375"/>
            <a:ext cx="80724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1" dirty="0">
                <a:latin typeface="Georgia" panose="02040502050405020303" pitchFamily="18" charset="0"/>
                <a:cs typeface="Times New Roman" panose="02020603050405020304" pitchFamily="18" charset="0"/>
              </a:rPr>
              <a:t>Основная тема </a:t>
            </a:r>
            <a:r>
              <a:rPr lang="ru-RU" altLang="ru-RU" sz="2400" dirty="0">
                <a:latin typeface="Georgia" panose="02040502050405020303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4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кризис России, всех сфер русской жизни.</a:t>
            </a:r>
            <a:r>
              <a:rPr lang="ru-RU" altLang="ru-RU" sz="2400" dirty="0">
                <a:latin typeface="Georgia" panose="02040502050405020303" pitchFamily="18" charset="0"/>
                <a:cs typeface="Times New Roman" panose="02020603050405020304" pitchFamily="18" charset="0"/>
              </a:rPr>
              <a:t> Критическую направленность повести отметил Горький, причислив «Поединок» к гражданственной, революционной прозе. Повесть имела широкий резонанс, принесла Куприну всероссийскую славу, стала поводом для полемики в прессе о судьбе русской армии. Проблемы армии всегда отражают и общие проблемы общества. В этом смысле повесть Куприна актуальна и сейчас.</a:t>
            </a:r>
            <a:endParaRPr lang="ru-RU" altLang="ru-RU" sz="2400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  Ромашова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357188" y="1785938"/>
            <a:ext cx="850106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2400" dirty="0">
                <a:latin typeface="Georgia" pitchFamily="18" charset="0"/>
              </a:rPr>
              <a:t>Чувство нелепости, сумбурности, непонятности жизни угнетает его. Во время разговора с больным, изуродованным </a:t>
            </a:r>
            <a:r>
              <a:rPr lang="ru-RU" sz="2400" b="1" dirty="0" err="1">
                <a:latin typeface="Georgia" pitchFamily="18" charset="0"/>
              </a:rPr>
              <a:t>Хлебниковым</a:t>
            </a:r>
            <a:r>
              <a:rPr lang="ru-RU" sz="2400" dirty="0">
                <a:latin typeface="Georgia" pitchFamily="18" charset="0"/>
              </a:rPr>
              <a:t> Ромашов испытывает </a:t>
            </a:r>
            <a:r>
              <a:rPr lang="ru-RU" sz="2400" u="words" dirty="0">
                <a:latin typeface="Georgia" pitchFamily="18" charset="0"/>
              </a:rPr>
              <a:t>острую жалость и сострадание к нему</a:t>
            </a:r>
            <a:r>
              <a:rPr lang="ru-RU" sz="2400" dirty="0">
                <a:latin typeface="Georgia" pitchFamily="18" charset="0"/>
              </a:rPr>
              <a:t> (</a:t>
            </a:r>
            <a:r>
              <a:rPr lang="ru-RU" sz="2400" b="1" dirty="0">
                <a:latin typeface="Georgia" pitchFamily="18" charset="0"/>
              </a:rPr>
              <a:t>гл. 16</a:t>
            </a:r>
            <a:r>
              <a:rPr lang="ru-RU" sz="2400" dirty="0">
                <a:latin typeface="Georgia" pitchFamily="18" charset="0"/>
              </a:rPr>
              <a:t>). Он, воспитанный в духе превосходства над солдатской массой, равнодушия к тяжёлой солдатской судьбе, начинает понимать, что Хлебников и его товарищи обезличены и придавлены собственным невежеством, общим рабством, произволом и насилием, что солдаты тоже люди, имеющие право на сочувствие. </a:t>
            </a:r>
          </a:p>
          <a:p>
            <a:pPr algn="just" eaLnBrk="0" hangingPunct="0">
              <a:defRPr/>
            </a:pPr>
            <a:endParaRPr lang="ru-RU" sz="24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Образ Ромашова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3316" name="Picture 2" descr="C:\Users\User\Desktop\Поединок картинки\0013-014-Povest-Poedinok-19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57813" y="1357313"/>
            <a:ext cx="3571875" cy="476091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5060" name="Rectangle 1"/>
          <p:cNvSpPr>
            <a:spLocks noChangeArrowheads="1"/>
          </p:cNvSpPr>
          <p:nvPr/>
        </p:nvSpPr>
        <p:spPr bwMode="auto">
          <a:xfrm>
            <a:off x="357188" y="1555750"/>
            <a:ext cx="4857750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80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>
                <a:latin typeface="Georgia" panose="02040502050405020303" pitchFamily="18" charset="0"/>
                <a:cs typeface="Times New Roman" panose="02020603050405020304" pitchFamily="18" charset="0"/>
              </a:rPr>
              <a:t>Скромная личность вырастает духовно, открывает извечные ценности бытия. Куприн видит в юности героя надежду на будущее преображение мира. Служба на него производит отталкивающее впечатление именно своей  противоестественностью и античеловечностью. Однако Ромашов не успевает осуществить своей мечты и гибнет в результате предательства.</a:t>
            </a:r>
          </a:p>
          <a:p>
            <a:pPr algn="just"/>
            <a:endParaRPr lang="ru-RU" altLang="ru-RU" sz="240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Смысл названия повести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46083" name="Содержимое 3"/>
          <p:cNvSpPr>
            <a:spLocks noGrp="1"/>
          </p:cNvSpPr>
          <p:nvPr>
            <p:ph sz="half" idx="2"/>
          </p:nvPr>
        </p:nvSpPr>
        <p:spPr>
          <a:xfrm>
            <a:off x="3708400" y="1268413"/>
            <a:ext cx="5435600" cy="485775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Georgia" panose="02040502050405020303" pitchFamily="18" charset="0"/>
              </a:rPr>
              <a:t>Поединок Ромашова с тем дурным, что есть в нём самом.</a:t>
            </a:r>
          </a:p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Georgia" panose="02040502050405020303" pitchFamily="18" charset="0"/>
              </a:rPr>
              <a:t>Знак самой действительности, разобщённость людей.</a:t>
            </a:r>
          </a:p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Georgia" panose="02040502050405020303" pitchFamily="18" charset="0"/>
              </a:rPr>
              <a:t>Штатские – офицеры.</a:t>
            </a:r>
          </a:p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Georgia" panose="02040502050405020303" pitchFamily="18" charset="0"/>
              </a:rPr>
              <a:t>Офицерство и солдаты.</a:t>
            </a:r>
          </a:p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Georgia" panose="02040502050405020303" pitchFamily="18" charset="0"/>
              </a:rPr>
              <a:t>Поединок Куприна со всей армией, убивающей в человеке личность.</a:t>
            </a:r>
          </a:p>
        </p:txBody>
      </p:sp>
      <p:pic>
        <p:nvPicPr>
          <p:cNvPr id="46084" name="Picture 2" descr="C:\Users\User\Desktop\Поединок картинки\cover_408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125538"/>
            <a:ext cx="3427412" cy="55467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/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   Посвящение М. Горькому</a:t>
            </a:r>
            <a:br>
              <a:rPr lang="ru-RU" dirty="0" smtClean="0">
                <a:latin typeface="Georgia" pitchFamily="18" charset="0"/>
              </a:rPr>
            </a:br>
            <a:endParaRPr lang="ru-RU" dirty="0">
              <a:latin typeface="Georgia" pitchFamily="18" charset="0"/>
            </a:endParaRPr>
          </a:p>
        </p:txBody>
      </p:sp>
      <p:sp>
        <p:nvSpPr>
          <p:cNvPr id="7171" name="Rectangle 1"/>
          <p:cNvSpPr>
            <a:spLocks noChangeArrowheads="1"/>
          </p:cNvSpPr>
          <p:nvPr/>
        </p:nvSpPr>
        <p:spPr bwMode="auto">
          <a:xfrm>
            <a:off x="3786188" y="1857375"/>
            <a:ext cx="4929187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Посвятив «Поединок» в её первой публикации Горькому, Куприн писал ему: «</a:t>
            </a:r>
            <a:r>
              <a:rPr lang="ru-RU" altLang="ru-RU" sz="2400" i="1">
                <a:latin typeface="Georgia" panose="02040502050405020303" pitchFamily="18" charset="0"/>
                <a:cs typeface="Times New Roman" panose="02020603050405020304" pitchFamily="18" charset="0"/>
              </a:rPr>
              <a:t>Теперь, наконец, когда уже всё кончено, я могу сказать, что всё </a:t>
            </a:r>
            <a:r>
              <a:rPr lang="ru-RU" altLang="ru-RU" sz="2400" b="1" i="1">
                <a:latin typeface="Georgia" panose="02040502050405020303" pitchFamily="18" charset="0"/>
                <a:cs typeface="Times New Roman" panose="02020603050405020304" pitchFamily="18" charset="0"/>
              </a:rPr>
              <a:t>смелое и буйное</a:t>
            </a:r>
            <a:r>
              <a:rPr lang="ru-RU" altLang="ru-RU" sz="2400" i="1">
                <a:latin typeface="Georgia" panose="02040502050405020303" pitchFamily="18" charset="0"/>
                <a:cs typeface="Times New Roman" panose="02020603050405020304" pitchFamily="18" charset="0"/>
              </a:rPr>
              <a:t> в моей повести принадлежит Вам. Если бы Вы знали, как многому я научился от Васи, как я признателен Вам за это</a:t>
            </a:r>
            <a:r>
              <a:rPr lang="ru-RU" altLang="ru-RU" sz="2400">
                <a:latin typeface="Georgia" panose="02040502050405020303" pitchFamily="18" charset="0"/>
                <a:cs typeface="Times New Roman" panose="02020603050405020304" pitchFamily="18" charset="0"/>
              </a:rPr>
              <a:t>».</a:t>
            </a:r>
          </a:p>
        </p:txBody>
      </p:sp>
      <p:pic>
        <p:nvPicPr>
          <p:cNvPr id="4" name="Рисунок 3" descr="152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1625"/>
            <a:ext cx="3211513" cy="442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«Смелое и буйное в повести»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357188" y="1335088"/>
            <a:ext cx="8358187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От отрицания мелочных обрядов (держать руки по швам и каблуки вместе в разговоре с начальством, тянуть носок вниз при маршировке, кричать «На плечо!», 9 гл., с. 336.) главный герой «Поединка» Ромашов приходит к отрицанию того, что в разумно устроенном обществе не должно быть войн: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2000" i="1">
                <a:latin typeface="Georgia" panose="02040502050405020303" pitchFamily="18" charset="0"/>
                <a:cs typeface="Times New Roman" panose="02020603050405020304" pitchFamily="18" charset="0"/>
              </a:rPr>
              <a:t>Может быть, всё это какая-то общая ошибка, какое-то всемирное заблуждение, помешательство? Разве естественно убивать?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»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2000" i="1">
                <a:latin typeface="Georgia" panose="02040502050405020303" pitchFamily="18" charset="0"/>
                <a:cs typeface="Times New Roman" panose="02020603050405020304" pitchFamily="18" charset="0"/>
              </a:rPr>
              <a:t>Положим, завтра, положим, сию секунду эта мысль пришла в голову всем: русским, немцам, англичанам, японцам… И вот уж нет больше войны, нет офицеров и солдат, все разошлись по домам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».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 Ромашов наивно полагает, что для устранения войны нужно, чтобы все люди вдруг прозрели, заявили в один голос: «</a:t>
            </a:r>
            <a:r>
              <a:rPr lang="ru-RU" altLang="ru-RU" sz="2000" i="1">
                <a:latin typeface="Georgia" panose="02040502050405020303" pitchFamily="18" charset="0"/>
                <a:cs typeface="Times New Roman" panose="02020603050405020304" pitchFamily="18" charset="0"/>
              </a:rPr>
              <a:t>Не хочу воевать!</a:t>
            </a:r>
            <a:r>
              <a:rPr lang="ru-RU" altLang="ru-RU" sz="2000">
                <a:latin typeface="Georgia" panose="02040502050405020303" pitchFamily="18" charset="0"/>
                <a:cs typeface="Times New Roman" panose="02020603050405020304" pitchFamily="18" charset="0"/>
              </a:rPr>
              <a:t>» и бросили оружие».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Оценка Льва Толстого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sz="half" idx="1"/>
          </p:nvPr>
        </p:nvSpPr>
        <p:spPr>
          <a:xfrm>
            <a:off x="3851920" y="2492896"/>
            <a:ext cx="4929188" cy="24288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 «</a:t>
            </a:r>
            <a:r>
              <a:rPr lang="ru-RU" altLang="ru-RU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Какая смелость! И как это цензура пропустила и как не протестуют военные?» </a:t>
            </a:r>
            <a:r>
              <a:rPr lang="ru-RU" alt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– восхищённо говорил </a:t>
            </a:r>
            <a:r>
              <a:rPr lang="ru-RU" alt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Л</a:t>
            </a:r>
            <a:r>
              <a:rPr lang="ru-RU" alt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. Толстой.</a:t>
            </a:r>
          </a:p>
        </p:txBody>
      </p:sp>
      <p:pic>
        <p:nvPicPr>
          <p:cNvPr id="6" name="Рисунок 5" descr="28cc6Cra5WVcRZC1y6K3XdyA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571625"/>
            <a:ext cx="3868737" cy="4643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sz="half" idx="1"/>
          </p:nvPr>
        </p:nvSpPr>
        <p:spPr>
          <a:xfrm>
            <a:off x="428625" y="1928813"/>
            <a:ext cx="8215313" cy="35004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 	Проповедь миротворческих идей вызвала сильные нападки в ожесточённой журнальной кампании, развязанной вокруг «Поединка», причём особенно негодовали военные чины. Повесть явилась крупнейшим литературным событием, прозвучавшим злободневно.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>
                <a:latin typeface="Georgia" pitchFamily="18" charset="0"/>
              </a:rPr>
              <a:t>Тематические линии в повести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88381" y="1889727"/>
            <a:ext cx="3786188" cy="4525962"/>
          </a:xfrm>
        </p:spPr>
        <p:txBody>
          <a:bodyPr/>
          <a:lstStyle/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Жизнь офицеров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Строевая и казарменная жизнь солдат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Отношения между людьми</a:t>
            </a:r>
          </a:p>
        </p:txBody>
      </p:sp>
      <p:pic>
        <p:nvPicPr>
          <p:cNvPr id="4100" name="Picture 2" descr="C:\Users\User\Desktop\Поединок картинки\kinopoisk.ru-Kuprin-Poedinok-21771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995738" y="1854200"/>
            <a:ext cx="5040312" cy="3351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pt000000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Ppt0000000</Template>
  <TotalTime>225</TotalTime>
  <Words>2480</Words>
  <Application>Microsoft Office PowerPoint</Application>
  <PresentationFormat>Экран (4:3)</PresentationFormat>
  <Paragraphs>103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Arial</vt:lpstr>
      <vt:lpstr>Calibri</vt:lpstr>
      <vt:lpstr>Georgia</vt:lpstr>
      <vt:lpstr>Times New Roman</vt:lpstr>
      <vt:lpstr>Ppt0000000</vt:lpstr>
      <vt:lpstr>А.И. Куприн повесть «Поединок»</vt:lpstr>
      <vt:lpstr>История создания</vt:lpstr>
      <vt:lpstr>Презентация PowerPoint</vt:lpstr>
      <vt:lpstr>Тема повести</vt:lpstr>
      <vt:lpstr>    Посвящение М. Горькому </vt:lpstr>
      <vt:lpstr>«Смелое и буйное в повести»</vt:lpstr>
      <vt:lpstr>Оценка Льва Толстого</vt:lpstr>
      <vt:lpstr>Презентация PowerPoint</vt:lpstr>
      <vt:lpstr>Тематические линии в повести</vt:lpstr>
      <vt:lpstr>Образы офицеров</vt:lpstr>
      <vt:lpstr>Образы офицеров</vt:lpstr>
      <vt:lpstr>Образы офицеров</vt:lpstr>
      <vt:lpstr>Образы офицеров</vt:lpstr>
      <vt:lpstr>Образы офицеров</vt:lpstr>
      <vt:lpstr>Осадчий</vt:lpstr>
      <vt:lpstr>Капитан Слива</vt:lpstr>
      <vt:lpstr> Капитан Стельковский </vt:lpstr>
      <vt:lpstr>Полковник Рафальский</vt:lpstr>
      <vt:lpstr>Бек-Агамалов</vt:lpstr>
      <vt:lpstr>Звероподобность многих офицеров</vt:lpstr>
      <vt:lpstr>Звероподобность многих офицеров</vt:lpstr>
      <vt:lpstr>Звероподобность многих офицеров</vt:lpstr>
      <vt:lpstr>Полковые дамы</vt:lpstr>
      <vt:lpstr>Полковые дамы</vt:lpstr>
      <vt:lpstr>Образы солдат</vt:lpstr>
      <vt:lpstr>Образы солдат</vt:lpstr>
      <vt:lpstr>Образы солдат</vt:lpstr>
      <vt:lpstr>Образы солдат</vt:lpstr>
      <vt:lpstr>Образы солдат</vt:lpstr>
      <vt:lpstr>Образы солдат</vt:lpstr>
      <vt:lpstr>Назанский</vt:lpstr>
      <vt:lpstr>Назанский</vt:lpstr>
      <vt:lpstr>Ромашов</vt:lpstr>
      <vt:lpstr>Ромашов</vt:lpstr>
      <vt:lpstr>Ромашов</vt:lpstr>
      <vt:lpstr>Образ жизни Ромашова</vt:lpstr>
      <vt:lpstr>Планы и мечты Ромашова</vt:lpstr>
      <vt:lpstr>Планы и мечты Ромашова</vt:lpstr>
      <vt:lpstr>Образ  Ромашова</vt:lpstr>
      <vt:lpstr>Образ  Ромашова</vt:lpstr>
      <vt:lpstr>Образ Ромашова</vt:lpstr>
      <vt:lpstr>Смысл названия повести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zampoto</dc:creator>
  <cp:lastModifiedBy>kseni</cp:lastModifiedBy>
  <cp:revision>30</cp:revision>
  <dcterms:created xsi:type="dcterms:W3CDTF">2009-11-11T07:36:28Z</dcterms:created>
  <dcterms:modified xsi:type="dcterms:W3CDTF">2021-09-21T15:25:34Z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TC300064221049</vt:lpwstr>
  </property>
</Properties>
</file>