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65" r:id="rId3"/>
    <p:sldId id="268" r:id="rId4"/>
    <p:sldId id="269" r:id="rId5"/>
    <p:sldId id="257" r:id="rId6"/>
    <p:sldId id="275" r:id="rId7"/>
    <p:sldId id="267" r:id="rId8"/>
    <p:sldId id="271" r:id="rId9"/>
    <p:sldId id="272" r:id="rId10"/>
    <p:sldId id="276" r:id="rId11"/>
    <p:sldId id="277" r:id="rId12"/>
    <p:sldId id="278" r:id="rId13"/>
    <p:sldId id="279" r:id="rId14"/>
    <p:sldId id="280" r:id="rId15"/>
    <p:sldId id="266" r:id="rId16"/>
    <p:sldId id="270" r:id="rId17"/>
    <p:sldId id="262" r:id="rId18"/>
    <p:sldId id="281" r:id="rId19"/>
    <p:sldId id="263" r:id="rId20"/>
    <p:sldId id="282" r:id="rId21"/>
    <p:sldId id="259" r:id="rId22"/>
    <p:sldId id="273" r:id="rId23"/>
    <p:sldId id="258" r:id="rId24"/>
    <p:sldId id="283" r:id="rId25"/>
    <p:sldId id="264" r:id="rId26"/>
    <p:sldId id="284" r:id="rId27"/>
  </p:sldIdLst>
  <p:sldSz cx="12192000" cy="6858000"/>
  <p:notesSz cx="6888163" cy="100203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69" d="100"/>
          <a:sy n="69" d="100"/>
        </p:scale>
        <p:origin x="-696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pPr/>
              <a:t>2/13/2023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pPr/>
              <a:t>2/13/2023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2/13/2023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2/13/2023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pPr/>
              <a:t>2/13/2023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2/13/2023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5526" y="1697929"/>
            <a:ext cx="10487891" cy="3178848"/>
          </a:xfrm>
        </p:spPr>
        <p:txBody>
          <a:bodyPr/>
          <a:lstStyle/>
          <a:p>
            <a:pPr algn="ctr"/>
            <a:r>
              <a:rPr lang="ru-RU" sz="6600" b="1" i="1" dirty="0" smtClean="0">
                <a:solidFill>
                  <a:srgbClr val="002060"/>
                </a:solidFill>
              </a:rPr>
              <a:t>ЧЕЛОВЕК – </a:t>
            </a:r>
            <a:br>
              <a:rPr lang="ru-RU" sz="6600" b="1" i="1" dirty="0" smtClean="0">
                <a:solidFill>
                  <a:srgbClr val="002060"/>
                </a:solidFill>
              </a:rPr>
            </a:br>
            <a:r>
              <a:rPr lang="ru-RU" sz="6600" b="1" i="1" dirty="0" smtClean="0">
                <a:solidFill>
                  <a:srgbClr val="002060"/>
                </a:solidFill>
              </a:rPr>
              <a:t>ТВОРЕЦ И НОСИТЕЛЬ КУЛЬТУРЫ</a:t>
            </a:r>
            <a:endParaRPr lang="ru-RU" sz="6600" b="1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383618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original_photo-thumb_1920.jpg"/>
          <p:cNvPicPr>
            <a:picLocks noChangeAspect="1"/>
          </p:cNvPicPr>
          <p:nvPr/>
        </p:nvPicPr>
        <p:blipFill>
          <a:blip r:embed="rId2"/>
          <a:srcRect r="10829"/>
          <a:stretch>
            <a:fillRect/>
          </a:stretch>
        </p:blipFill>
        <p:spPr>
          <a:xfrm>
            <a:off x="8855851" y="4076194"/>
            <a:ext cx="3308452" cy="2781806"/>
          </a:xfrm>
          <a:prstGeom prst="rect">
            <a:avLst/>
          </a:prstGeom>
        </p:spPr>
      </p:pic>
      <p:pic>
        <p:nvPicPr>
          <p:cNvPr id="4" name="Рисунок 3" descr="1502158024_2012.10.15-nadezhda_babkina_i_evgenij_gor_novoe_v_otnosheniyah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69675" y="917864"/>
            <a:ext cx="5805054" cy="4353791"/>
          </a:xfrm>
          <a:prstGeom prst="rect">
            <a:avLst/>
          </a:prstGeom>
        </p:spPr>
      </p:pic>
      <p:pic>
        <p:nvPicPr>
          <p:cNvPr id="5" name="Рисунок 4" descr="90260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"/>
            <a:ext cx="5094193" cy="3865418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46183e32-ad1b-4889-bbd1-89b0ee582831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8662" y="2350209"/>
            <a:ext cx="6763338" cy="4507791"/>
          </a:xfrm>
          <a:prstGeom prst="rect">
            <a:avLst/>
          </a:prstGeom>
        </p:spPr>
      </p:pic>
      <p:pic>
        <p:nvPicPr>
          <p:cNvPr id="7" name="Рисунок 6" descr="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6764329" cy="4507791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dFSrjpf-fu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6370" y="2951018"/>
            <a:ext cx="5845630" cy="3906982"/>
          </a:xfrm>
          <a:prstGeom prst="rect">
            <a:avLst/>
          </a:prstGeom>
        </p:spPr>
      </p:pic>
      <p:pic>
        <p:nvPicPr>
          <p:cNvPr id="4" name="Рисунок 3" descr="0xFHCcJvw5g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-1"/>
            <a:ext cx="6671109" cy="473825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8e3p32hr6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2414" y="2341418"/>
            <a:ext cx="6769585" cy="4516582"/>
          </a:xfrm>
          <a:prstGeom prst="rect">
            <a:avLst/>
          </a:prstGeom>
        </p:spPr>
      </p:pic>
      <p:pic>
        <p:nvPicPr>
          <p:cNvPr id="7" name="Рисунок 6" descr="d0d131b3f37f6ffef88f1e4ec437ca1e_800xauto-q-8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6888136" cy="4572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U2WFYGKwkU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8995" y="3435926"/>
            <a:ext cx="5138248" cy="3422074"/>
          </a:xfrm>
          <a:prstGeom prst="rect">
            <a:avLst/>
          </a:prstGeom>
        </p:spPr>
      </p:pic>
      <p:pic>
        <p:nvPicPr>
          <p:cNvPr id="12" name="Рисунок 11" descr="depositphotos_10916856_xl-201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8996" y="0"/>
            <a:ext cx="5140036" cy="3426690"/>
          </a:xfrm>
          <a:prstGeom prst="rect">
            <a:avLst/>
          </a:prstGeom>
        </p:spPr>
      </p:pic>
      <p:pic>
        <p:nvPicPr>
          <p:cNvPr id="13" name="Рисунок 12" descr="riuvDFtBWLk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99018" y="0"/>
            <a:ext cx="5195454" cy="3463636"/>
          </a:xfrm>
          <a:prstGeom prst="rect">
            <a:avLst/>
          </a:prstGeom>
        </p:spPr>
      </p:pic>
      <p:pic>
        <p:nvPicPr>
          <p:cNvPr id="14" name="Рисунок 13" descr="1bbb50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99017" y="3390034"/>
            <a:ext cx="5195455" cy="3467966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37563" y="2383040"/>
            <a:ext cx="9727444" cy="2923272"/>
          </a:xfrm>
        </p:spPr>
        <p:txBody>
          <a:bodyPr>
            <a:noAutofit/>
          </a:bodyPr>
          <a:lstStyle/>
          <a:p>
            <a:r>
              <a:rPr lang="ru-RU" sz="13800" b="1" dirty="0" smtClean="0"/>
              <a:t>ТВОРЕЦ</a:t>
            </a:r>
            <a:endParaRPr lang="ru-RU" sz="13800" b="1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7215" y="969858"/>
            <a:ext cx="9602750" cy="2923272"/>
          </a:xfrm>
        </p:spPr>
        <p:txBody>
          <a:bodyPr>
            <a:noAutofit/>
          </a:bodyPr>
          <a:lstStyle/>
          <a:p>
            <a:r>
              <a:rPr lang="ru-RU" sz="8000" dirty="0" smtClean="0">
                <a:solidFill>
                  <a:schemeClr val="tx1"/>
                </a:solidFill>
              </a:rPr>
              <a:t>Создатель. Тот, кто творит, создает или изобретает что-либо.</a:t>
            </a:r>
            <a:endParaRPr lang="ru-RU" sz="9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3-12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3297382" cy="4245996"/>
          </a:xfrm>
          <a:prstGeom prst="rect">
            <a:avLst/>
          </a:prstGeom>
        </p:spPr>
      </p:pic>
      <p:pic>
        <p:nvPicPr>
          <p:cNvPr id="9" name="Рисунок 8" descr="6216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3222" y="-1"/>
            <a:ext cx="3609051" cy="4253345"/>
          </a:xfrm>
          <a:prstGeom prst="rect">
            <a:avLst/>
          </a:prstGeom>
        </p:spPr>
      </p:pic>
      <p:pic>
        <p:nvPicPr>
          <p:cNvPr id="10" name="Рисунок 9" descr="151347270_0_0_2673_2004_1920x0_80_0_0_350a8a83c99afb8d7db043daad8b5495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22120" y="4300566"/>
            <a:ext cx="3409910" cy="2557433"/>
          </a:xfrm>
          <a:prstGeom prst="rect">
            <a:avLst/>
          </a:prstGeom>
        </p:spPr>
      </p:pic>
      <p:pic>
        <p:nvPicPr>
          <p:cNvPr id="11" name="Рисунок 10" descr="i_e_repin_portret_pisatelja_l_n_tolstogo_1887_1960_g.jpg"/>
          <p:cNvPicPr>
            <a:picLocks noChangeAspect="1"/>
          </p:cNvPicPr>
          <p:nvPr/>
        </p:nvPicPr>
        <p:blipFill>
          <a:blip r:embed="rId5"/>
          <a:srcRect l="3823" t="4303" r="6689" b="6061"/>
          <a:stretch>
            <a:fillRect/>
          </a:stretch>
        </p:blipFill>
        <p:spPr>
          <a:xfrm>
            <a:off x="7253061" y="0"/>
            <a:ext cx="4938940" cy="6858000"/>
          </a:xfrm>
          <a:prstGeom prst="rect">
            <a:avLst/>
          </a:prstGeom>
        </p:spPr>
      </p:pic>
      <p:pic>
        <p:nvPicPr>
          <p:cNvPr id="12" name="Рисунок 11" descr="Ivan_Krylov(9).jpg"/>
          <p:cNvPicPr>
            <a:picLocks noChangeAspect="1"/>
          </p:cNvPicPr>
          <p:nvPr/>
        </p:nvPicPr>
        <p:blipFill>
          <a:blip r:embed="rId6"/>
          <a:srcRect l="14363" r="12473"/>
          <a:stretch>
            <a:fillRect/>
          </a:stretch>
        </p:blipFill>
        <p:spPr>
          <a:xfrm>
            <a:off x="-13841" y="4301600"/>
            <a:ext cx="3740727" cy="25564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0" y="0"/>
            <a:ext cx="13901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bg1">
                    <a:lumMod val="95000"/>
                  </a:schemeClr>
                </a:solidFill>
              </a:rPr>
              <a:t>Чехов А.П.</a:t>
            </a:r>
            <a:endParaRPr lang="ru-RU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0" y="4341213"/>
            <a:ext cx="15808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bg1">
                    <a:lumMod val="95000"/>
                  </a:schemeClr>
                </a:solidFill>
              </a:rPr>
              <a:t>Крылов И.А.</a:t>
            </a:r>
            <a:endParaRPr lang="ru-RU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491345" y="0"/>
            <a:ext cx="15760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bg1">
                    <a:lumMod val="95000"/>
                  </a:schemeClr>
                </a:solidFill>
              </a:rPr>
              <a:t>Пушкин А.С.</a:t>
            </a:r>
            <a:endParaRPr lang="ru-RU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865418" y="4327358"/>
            <a:ext cx="2053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bg1">
                    <a:lumMod val="95000"/>
                  </a:schemeClr>
                </a:solidFill>
              </a:rPr>
              <a:t>Лермонтов М.Ю.</a:t>
            </a:r>
            <a:endParaRPr lang="ru-RU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287491" y="0"/>
            <a:ext cx="16658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bg1">
                    <a:lumMod val="95000"/>
                  </a:schemeClr>
                </a:solidFill>
              </a:rPr>
              <a:t>Толстой Л.Н.</a:t>
            </a:r>
            <a:endParaRPr lang="ru-RU" b="1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5450447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Рисунок 22" descr="9.09_Сергей_Рахманинов_1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0710" y="0"/>
            <a:ext cx="2697155" cy="3740727"/>
          </a:xfrm>
          <a:prstGeom prst="rect">
            <a:avLst/>
          </a:prstGeom>
        </p:spPr>
      </p:pic>
      <p:pic>
        <p:nvPicPr>
          <p:cNvPr id="22" name="Рисунок 21" descr="f2879b3fdca33ae2ee629faeefdce04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241965"/>
            <a:ext cx="3134849" cy="3616036"/>
          </a:xfrm>
          <a:prstGeom prst="rect">
            <a:avLst/>
          </a:prstGeom>
        </p:spPr>
      </p:pic>
      <p:pic>
        <p:nvPicPr>
          <p:cNvPr id="21" name="Рисунок 20" descr="764c27cb-f25f-530b-9bd5-04e72b5ddfe6.jf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01520" y="3922935"/>
            <a:ext cx="3078161" cy="2935065"/>
          </a:xfrm>
          <a:prstGeom prst="rect">
            <a:avLst/>
          </a:prstGeom>
        </p:spPr>
      </p:pic>
      <p:pic>
        <p:nvPicPr>
          <p:cNvPr id="19" name="Рисунок 18" descr="1626847988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9506" y="1"/>
            <a:ext cx="3158836" cy="3158836"/>
          </a:xfrm>
          <a:prstGeom prst="rect">
            <a:avLst/>
          </a:prstGeom>
        </p:spPr>
      </p:pic>
      <p:pic>
        <p:nvPicPr>
          <p:cNvPr id="15" name="Рисунок 14" descr="inx960x1357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45410" y="0"/>
            <a:ext cx="4846590" cy="68580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429505" y="0"/>
            <a:ext cx="21146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bg1">
                    <a:lumMod val="95000"/>
                  </a:schemeClr>
                </a:solidFill>
              </a:rPr>
              <a:t>Шостакович Д.Д.</a:t>
            </a:r>
            <a:endParaRPr lang="ru-RU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510145" y="6280850"/>
            <a:ext cx="15552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Глинка М.И.</a:t>
            </a:r>
            <a:endParaRPr lang="ru-RU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4059396" y="3922935"/>
            <a:ext cx="19704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bg1">
                    <a:lumMod val="95000"/>
                  </a:schemeClr>
                </a:solidFill>
              </a:rPr>
              <a:t>Мусорский М.П.</a:t>
            </a:r>
            <a:endParaRPr lang="ru-RU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976248" y="3246752"/>
            <a:ext cx="20505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bg1">
                    <a:lumMod val="95000"/>
                  </a:schemeClr>
                </a:solidFill>
              </a:rPr>
              <a:t>Рахманинов С.В.</a:t>
            </a:r>
            <a:endParaRPr lang="ru-RU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287491" y="0"/>
            <a:ext cx="20553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bg1">
                    <a:lumMod val="95000"/>
                  </a:schemeClr>
                </a:solidFill>
              </a:rPr>
              <a:t>Чайковский П.И.</a:t>
            </a:r>
            <a:endParaRPr lang="ru-RU" b="1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5450447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634217863_w7lccjuu75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4193809" cy="5763491"/>
          </a:xfrm>
          <a:prstGeom prst="rect">
            <a:avLst/>
          </a:prstGeom>
        </p:spPr>
      </p:pic>
      <p:pic>
        <p:nvPicPr>
          <p:cNvPr id="6" name="Рисунок 5" descr="97280f4268e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0189" y="0"/>
            <a:ext cx="4564825" cy="5708073"/>
          </a:xfrm>
          <a:prstGeom prst="rect">
            <a:avLst/>
          </a:prstGeom>
        </p:spPr>
      </p:pic>
      <p:pic>
        <p:nvPicPr>
          <p:cNvPr id="7" name="Рисунок 6" descr="unnamed.jpg"/>
          <p:cNvPicPr>
            <a:picLocks noChangeAspect="1"/>
          </p:cNvPicPr>
          <p:nvPr/>
        </p:nvPicPr>
        <p:blipFill>
          <a:blip r:embed="rId4"/>
          <a:srcRect l="19804" r="8313"/>
          <a:stretch>
            <a:fillRect/>
          </a:stretch>
        </p:blipFill>
        <p:spPr>
          <a:xfrm>
            <a:off x="8118779" y="0"/>
            <a:ext cx="4073236" cy="566650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163770" y="6156155"/>
            <a:ext cx="20088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Менделеев Д.И.</a:t>
            </a:r>
            <a:endParaRPr lang="ru-RU" b="1" dirty="0"/>
          </a:p>
        </p:txBody>
      </p:sp>
      <p:sp>
        <p:nvSpPr>
          <p:cNvPr id="9" name="TextBox 8"/>
          <p:cNvSpPr txBox="1"/>
          <p:nvPr/>
        </p:nvSpPr>
        <p:spPr>
          <a:xfrm>
            <a:off x="5029188" y="6197719"/>
            <a:ext cx="21868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Циолковский К.Э.</a:t>
            </a:r>
            <a:endParaRPr lang="ru-RU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9518203" y="6197714"/>
            <a:ext cx="16482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Сахаров А.Д.</a:t>
            </a:r>
            <a:endParaRPr lang="ru-RU" b="1" dirty="0"/>
          </a:p>
        </p:txBody>
      </p:sp>
    </p:spTree>
    <p:extLst>
      <p:ext uri="{BB962C8B-B14F-4D97-AF65-F5344CB8AC3E}">
        <p14:creationId xmlns="" xmlns:p14="http://schemas.microsoft.com/office/powerpoint/2010/main" val="36640162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0233" y="1995100"/>
            <a:ext cx="9727444" cy="2923272"/>
          </a:xfrm>
        </p:spPr>
        <p:txBody>
          <a:bodyPr>
            <a:noAutofit/>
          </a:bodyPr>
          <a:lstStyle/>
          <a:p>
            <a:r>
              <a:rPr lang="ru-RU" sz="13800" b="1" dirty="0" smtClean="0"/>
              <a:t>КУЛЬТУРА</a:t>
            </a:r>
            <a:endParaRPr lang="ru-RU" sz="13800" b="1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163770" y="6156155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Репин И.Е</a:t>
            </a:r>
            <a:endParaRPr lang="ru-RU" b="1" dirty="0"/>
          </a:p>
        </p:txBody>
      </p:sp>
      <p:sp>
        <p:nvSpPr>
          <p:cNvPr id="9" name="TextBox 8"/>
          <p:cNvSpPr txBox="1"/>
          <p:nvPr/>
        </p:nvSpPr>
        <p:spPr>
          <a:xfrm>
            <a:off x="5029188" y="6197719"/>
            <a:ext cx="16866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Шишкин И.И.</a:t>
            </a:r>
            <a:endParaRPr lang="ru-RU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9518203" y="6197714"/>
            <a:ext cx="16786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Левитан И.И.</a:t>
            </a:r>
            <a:endParaRPr lang="ru-RU" b="1" dirty="0"/>
          </a:p>
        </p:txBody>
      </p:sp>
      <p:pic>
        <p:nvPicPr>
          <p:cNvPr id="11" name="Рисунок 10" descr="art_levitan_01_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45508" y="1"/>
            <a:ext cx="4246492" cy="5278582"/>
          </a:xfrm>
          <a:prstGeom prst="rect">
            <a:avLst/>
          </a:prstGeom>
        </p:spPr>
      </p:pic>
      <p:pic>
        <p:nvPicPr>
          <p:cNvPr id="12" name="Рисунок 11" descr="__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1600" y="0"/>
            <a:ext cx="4302545" cy="5283423"/>
          </a:xfrm>
          <a:prstGeom prst="rect">
            <a:avLst/>
          </a:prstGeom>
        </p:spPr>
      </p:pic>
      <p:pic>
        <p:nvPicPr>
          <p:cNvPr id="13" name="Рисунок 12" descr="Статья 28 (1) Иван Шишкин. Иван Крамской. «Портрет И. И. Шишкина», 188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22277" y="0"/>
            <a:ext cx="3916393" cy="527717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66401622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5233" y="1080657"/>
            <a:ext cx="5030775" cy="5431762"/>
          </a:xfrm>
        </p:spPr>
        <p:txBody>
          <a:bodyPr>
            <a:normAutofit/>
          </a:bodyPr>
          <a:lstStyle/>
          <a:p>
            <a:r>
              <a:rPr lang="ru-RU" sz="3200" dirty="0">
                <a:solidFill>
                  <a:schemeClr val="tx1"/>
                </a:solidFill>
              </a:rPr>
              <a:t>«Я подобен карлику, который встал на плечи гигантов предшественников и только потому смог заглянуть чуть дальше, чем они»</a:t>
            </a:r>
            <a:br>
              <a:rPr lang="ru-RU" sz="3200" dirty="0">
                <a:solidFill>
                  <a:schemeClr val="tx1"/>
                </a:solidFill>
              </a:rPr>
            </a:br>
            <a:r>
              <a:rPr lang="ru-RU" sz="3200" dirty="0">
                <a:solidFill>
                  <a:schemeClr val="tx1"/>
                </a:solidFill>
              </a:rPr>
              <a:t>                                                     Исаак Ньютон</a:t>
            </a:r>
          </a:p>
        </p:txBody>
      </p:sp>
      <p:pic>
        <p:nvPicPr>
          <p:cNvPr id="2052" name="Picture 4" descr="http://babam-net.com/upload/gallery_big/db14fe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6240"/>
            <a:ext cx="4752526" cy="685176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73826235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0233" y="2341475"/>
            <a:ext cx="9727444" cy="2923272"/>
          </a:xfrm>
        </p:spPr>
        <p:txBody>
          <a:bodyPr>
            <a:noAutofit/>
          </a:bodyPr>
          <a:lstStyle/>
          <a:p>
            <a:r>
              <a:rPr lang="ru-RU" sz="13800" b="1" dirty="0" smtClean="0"/>
              <a:t>ЧЕЛОВЕК</a:t>
            </a:r>
            <a:endParaRPr lang="ru-RU" sz="13800" b="1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304800"/>
            <a:ext cx="8596668" cy="4770634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ЧЕЛОВЕК</a:t>
            </a:r>
            <a:endParaRPr lang="ru-RU" sz="54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65018" y="1474611"/>
            <a:ext cx="4405746" cy="61644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/>
              <a:t>творец культуры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417127" y="1428107"/>
            <a:ext cx="4655128" cy="60038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000" dirty="0"/>
          </a:p>
          <a:p>
            <a:pPr algn="ctr"/>
            <a:r>
              <a:rPr lang="ru-RU" sz="2000" dirty="0"/>
              <a:t>носитель культуры</a:t>
            </a:r>
          </a:p>
          <a:p>
            <a:pPr algn="ctr"/>
            <a:r>
              <a:rPr lang="ru-RU" sz="2000" dirty="0"/>
              <a:t> </a:t>
            </a:r>
          </a:p>
        </p:txBody>
      </p:sp>
      <p:cxnSp>
        <p:nvCxnSpPr>
          <p:cNvPr id="7" name="Прямая со стрелкой 6"/>
          <p:cNvCxnSpPr/>
          <p:nvPr/>
        </p:nvCxnSpPr>
        <p:spPr>
          <a:xfrm flipH="1">
            <a:off x="3688422" y="1078787"/>
            <a:ext cx="1181529" cy="32877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4869951" y="1078787"/>
            <a:ext cx="1140431" cy="32877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Скругленный прямоугольник 9"/>
          <p:cNvSpPr/>
          <p:nvPr/>
        </p:nvSpPr>
        <p:spPr>
          <a:xfrm>
            <a:off x="651164" y="2465798"/>
            <a:ext cx="4405745" cy="403198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schemeClr val="tx1"/>
                </a:solidFill>
              </a:rPr>
              <a:t>Создаёт материальные ценности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schemeClr val="tx1"/>
                </a:solidFill>
              </a:rPr>
              <a:t>Совершает научные открытия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schemeClr val="tx1"/>
                </a:solidFill>
              </a:rPr>
              <a:t>Устанавливает традиции и обычаи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414481" y="2465798"/>
            <a:ext cx="4630064" cy="404583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schemeClr val="tx1"/>
                </a:solidFill>
              </a:rPr>
              <a:t>Использует различные материальные ценности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schemeClr val="tx1"/>
                </a:solidFill>
              </a:rPr>
              <a:t>Приобщается к принятым в обществе традициям, обычаям, нормам поведения</a:t>
            </a:r>
          </a:p>
        </p:txBody>
      </p:sp>
      <p:cxnSp>
        <p:nvCxnSpPr>
          <p:cNvPr id="16" name="Прямая со стрелкой 15"/>
          <p:cNvCxnSpPr>
            <a:stCxn id="4" idx="2"/>
            <a:endCxn id="10" idx="0"/>
          </p:cNvCxnSpPr>
          <p:nvPr/>
        </p:nvCxnSpPr>
        <p:spPr>
          <a:xfrm flipH="1">
            <a:off x="2854037" y="2091059"/>
            <a:ext cx="13854" cy="37473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cxnSpLocks/>
            <a:stCxn id="5" idx="2"/>
            <a:endCxn id="11" idx="0"/>
          </p:cNvCxnSpPr>
          <p:nvPr/>
        </p:nvCxnSpPr>
        <p:spPr>
          <a:xfrm flipH="1">
            <a:off x="7729513" y="2028496"/>
            <a:ext cx="15178" cy="43730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91707633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0233" y="1116583"/>
            <a:ext cx="9727444" cy="2923272"/>
          </a:xfrm>
        </p:spPr>
        <p:txBody>
          <a:bodyPr>
            <a:noAutofit/>
          </a:bodyPr>
          <a:lstStyle/>
          <a:p>
            <a:r>
              <a:rPr lang="ru-RU" sz="8800" b="1" dirty="0" smtClean="0"/>
              <a:t>ЧТО ПОМОГАЕТ ЧЕЛОВЕКУ СТАТЬ ТВОРЦОМ?</a:t>
            </a:r>
            <a:endParaRPr lang="ru-RU" sz="8800" b="1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0224" y="757475"/>
            <a:ext cx="3934691" cy="4138549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chemeClr val="tx1"/>
                </a:solidFill>
              </a:rPr>
              <a:t>Вклад каждого человека в развитие культуры зависит </a:t>
            </a:r>
            <a:r>
              <a:rPr lang="ru-RU" b="1" dirty="0" smtClean="0">
                <a:solidFill>
                  <a:schemeClr val="tx1"/>
                </a:solidFill>
              </a:rPr>
              <a:t>от: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- таланта </a:t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- способностей</a:t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- упорства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4" name="Picture 2" descr="http://109.r.photoshare.ru/01098/00a7a849728d7fc56bc601a94a9231ad7a58f2d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8526" y="789672"/>
            <a:ext cx="7813474" cy="530630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18290213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dirty="0" smtClean="0"/>
              <a:t>Домашнее задание</a:t>
            </a:r>
            <a:endParaRPr lang="ru-RU" sz="6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Подготовить небольшое сообщение о известных творцах нашей страны.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Ваша работа должна содержать:</a:t>
            </a:r>
          </a:p>
          <a:p>
            <a:r>
              <a:rPr lang="ru-RU" dirty="0" smtClean="0"/>
              <a:t>К</a:t>
            </a:r>
            <a:r>
              <a:rPr lang="ru-RU" smtClean="0"/>
              <a:t>раткую </a:t>
            </a:r>
            <a:r>
              <a:rPr lang="ru-RU" dirty="0" smtClean="0"/>
              <a:t>биографию  автора (художник, ученый, музыкант, писатель)</a:t>
            </a:r>
          </a:p>
          <a:p>
            <a:r>
              <a:rPr lang="ru-RU" dirty="0" smtClean="0"/>
              <a:t>Факты о свершениях, открытиях или произведениях автора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3360" y="1149973"/>
            <a:ext cx="9727444" cy="2923272"/>
          </a:xfrm>
        </p:spPr>
        <p:txBody>
          <a:bodyPr>
            <a:noAutofit/>
          </a:bodyPr>
          <a:lstStyle/>
          <a:p>
            <a:r>
              <a:rPr lang="ru-RU" sz="5400" dirty="0" smtClean="0">
                <a:solidFill>
                  <a:schemeClr val="tx1"/>
                </a:solidFill>
              </a:rPr>
              <a:t>совокупность достижений человечества в производственном, общественном и умственном отношении.</a:t>
            </a:r>
            <a:endParaRPr lang="ru-RU" sz="6600" b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7215" y="1149973"/>
            <a:ext cx="9602750" cy="2923272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chemeClr val="tx1"/>
                </a:solidFill>
              </a:rPr>
              <a:t>совокупность обычаев, традиций и ценностей общества или общины, таких как этническая группа или нация.</a:t>
            </a:r>
            <a:endParaRPr lang="ru-RU" sz="6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gdk.seversk.ru/wp-content/uploads/mechta0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9381" y="3414713"/>
            <a:ext cx="5891075" cy="342944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206269" y="318708"/>
            <a:ext cx="9602750" cy="1413111"/>
          </a:xfrm>
        </p:spPr>
        <p:txBody>
          <a:bodyPr>
            <a:noAutofit/>
          </a:bodyPr>
          <a:lstStyle/>
          <a:p>
            <a:r>
              <a:rPr lang="ru-RU" sz="8000" b="1" dirty="0" smtClean="0">
                <a:solidFill>
                  <a:schemeClr val="accent1">
                    <a:lumMod val="75000"/>
                  </a:schemeClr>
                </a:solidFill>
              </a:rPr>
              <a:t>ДУХОВНАЯ</a:t>
            </a:r>
            <a:endParaRPr lang="ru-RU" sz="96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51164" y="3490689"/>
            <a:ext cx="6096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</a:rPr>
              <a:t>- Нормы морали</a:t>
            </a:r>
          </a:p>
          <a:p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</a:rPr>
              <a:t>- Мифология</a:t>
            </a:r>
          </a:p>
          <a:p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</a:rPr>
              <a:t>- Религия</a:t>
            </a:r>
          </a:p>
          <a:p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</a:rPr>
              <a:t>- Искусство</a:t>
            </a:r>
          </a:p>
          <a:p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</a:rPr>
              <a:t>- Философия</a:t>
            </a:r>
          </a:p>
          <a:p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</a:rPr>
              <a:t>- Идеология</a:t>
            </a:r>
            <a:endParaRPr lang="ru-RU" sz="32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8613" y="1585913"/>
            <a:ext cx="888682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Это совокупность духовных ценностей (то что не имеет материального воплощения) и творческая деятельность по их производству </a:t>
            </a:r>
            <a:endParaRPr lang="ru-RU" sz="3200" dirty="0"/>
          </a:p>
        </p:txBody>
      </p:sp>
    </p:spTree>
    <p:extLst>
      <p:ext uri="{BB962C8B-B14F-4D97-AF65-F5344CB8AC3E}">
        <p14:creationId xmlns="" xmlns:p14="http://schemas.microsoft.com/office/powerpoint/2010/main" val="4582918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206269" y="318708"/>
            <a:ext cx="9602750" cy="1413111"/>
          </a:xfrm>
        </p:spPr>
        <p:txBody>
          <a:bodyPr>
            <a:noAutofit/>
          </a:bodyPr>
          <a:lstStyle/>
          <a:p>
            <a:r>
              <a:rPr lang="ru-RU" sz="8000" b="1" dirty="0" smtClean="0">
                <a:solidFill>
                  <a:schemeClr val="accent1">
                    <a:lumMod val="75000"/>
                  </a:schemeClr>
                </a:solidFill>
              </a:rPr>
              <a:t>МАТЕРИАЛЬНАЯ</a:t>
            </a:r>
            <a:endParaRPr lang="ru-RU" sz="96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11743" y="1863013"/>
            <a:ext cx="6626369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Это совокупность всех материальных ценностей, созданных человечеством или отдельным народом. Это очень широкое понятие, включающее в себя все предметы, созданные людьми или возникшие в результате их деятельности</a:t>
            </a:r>
            <a:endParaRPr lang="ru-RU" sz="3200" dirty="0"/>
          </a:p>
        </p:txBody>
      </p:sp>
      <p:pic>
        <p:nvPicPr>
          <p:cNvPr id="6" name="Picture 6" descr="http://deaf-minsk.at.ua/dudutki08/b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5867" y="3713018"/>
            <a:ext cx="4962211" cy="314498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582918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0233" y="2410750"/>
            <a:ext cx="9727444" cy="2923272"/>
          </a:xfrm>
        </p:spPr>
        <p:txBody>
          <a:bodyPr>
            <a:noAutofit/>
          </a:bodyPr>
          <a:lstStyle/>
          <a:p>
            <a:r>
              <a:rPr lang="ru-RU" sz="13800" b="1" dirty="0" smtClean="0"/>
              <a:t>НОСИТЕЛЬ</a:t>
            </a:r>
            <a:endParaRPr lang="ru-RU" sz="13800" b="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7215" y="859018"/>
            <a:ext cx="9602750" cy="5126146"/>
          </a:xfrm>
        </p:spPr>
        <p:txBody>
          <a:bodyPr>
            <a:noAutofit/>
          </a:bodyPr>
          <a:lstStyle/>
          <a:p>
            <a:r>
              <a:rPr lang="ru-RU" sz="5400" dirty="0" smtClean="0">
                <a:solidFill>
                  <a:schemeClr val="tx1"/>
                </a:solidFill>
              </a:rPr>
              <a:t>Тот, кто вмещает в себе что-нибудь, обладает, наделен чем-нибудь, может служить представителем чего-нибудь.</a:t>
            </a:r>
            <a:br>
              <a:rPr lang="ru-RU" sz="5400" dirty="0" smtClean="0">
                <a:solidFill>
                  <a:schemeClr val="tx1"/>
                </a:solidFill>
              </a:rPr>
            </a:br>
            <a:r>
              <a:rPr lang="ru-RU" sz="4800" dirty="0" smtClean="0">
                <a:solidFill>
                  <a:schemeClr val="tx1"/>
                </a:solidFill>
              </a:rPr>
              <a:t>(</a:t>
            </a:r>
            <a:r>
              <a:rPr lang="ru-RU" sz="3200" dirty="0" smtClean="0">
                <a:solidFill>
                  <a:schemeClr val="tx1"/>
                </a:solidFill>
              </a:rPr>
              <a:t>знания, умения, навыки, информацию и т.д.</a:t>
            </a:r>
            <a:r>
              <a:rPr lang="ru-RU" sz="4800" dirty="0" smtClean="0">
                <a:solidFill>
                  <a:schemeClr val="tx1"/>
                </a:solidFill>
              </a:rPr>
              <a:t>)</a:t>
            </a:r>
            <a:endParaRPr lang="ru-RU" sz="6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7215" y="1371653"/>
            <a:ext cx="9602750" cy="2923272"/>
          </a:xfrm>
        </p:spPr>
        <p:txBody>
          <a:bodyPr>
            <a:noAutofit/>
          </a:bodyPr>
          <a:lstStyle/>
          <a:p>
            <a:r>
              <a:rPr lang="ru-RU" sz="5400" dirty="0" smtClean="0">
                <a:solidFill>
                  <a:schemeClr val="tx1"/>
                </a:solidFill>
              </a:rPr>
              <a:t>В медицине, в биологии: тот, кто является источником распространения какой-нибудь инфекции.</a:t>
            </a:r>
            <a:endParaRPr lang="ru-RU" sz="6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Facet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721</TotalTime>
  <Words>294</Words>
  <Application>Microsoft Office PowerPoint</Application>
  <PresentationFormat>Произвольный</PresentationFormat>
  <Paragraphs>55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Аспект</vt:lpstr>
      <vt:lpstr>ЧЕЛОВЕК –  ТВОРЕЦ И НОСИТЕЛЬ КУЛЬТУРЫ</vt:lpstr>
      <vt:lpstr>КУЛЬТУРА</vt:lpstr>
      <vt:lpstr>совокупность достижений человечества в производственном, общественном и умственном отношении.</vt:lpstr>
      <vt:lpstr>совокупность обычаев, традиций и ценностей общества или общины, таких как этническая группа или нация.</vt:lpstr>
      <vt:lpstr>ДУХОВНАЯ</vt:lpstr>
      <vt:lpstr>МАТЕРИАЛЬНАЯ</vt:lpstr>
      <vt:lpstr>НОСИТЕЛЬ</vt:lpstr>
      <vt:lpstr>Тот, кто вмещает в себе что-нибудь, обладает, наделен чем-нибудь, может служить представителем чего-нибудь. (знания, умения, навыки, информацию и т.д.)</vt:lpstr>
      <vt:lpstr>В медицине, в биологии: тот, кто является источником распространения какой-нибудь инфекции.</vt:lpstr>
      <vt:lpstr>Слайд 10</vt:lpstr>
      <vt:lpstr>Слайд 11</vt:lpstr>
      <vt:lpstr>Слайд 12</vt:lpstr>
      <vt:lpstr>Слайд 13</vt:lpstr>
      <vt:lpstr>Слайд 14</vt:lpstr>
      <vt:lpstr>ТВОРЕЦ</vt:lpstr>
      <vt:lpstr>Создатель. Тот, кто творит, создает или изобретает что-либо.</vt:lpstr>
      <vt:lpstr>Слайд 17</vt:lpstr>
      <vt:lpstr>Слайд 18</vt:lpstr>
      <vt:lpstr>Слайд 19</vt:lpstr>
      <vt:lpstr>Слайд 20</vt:lpstr>
      <vt:lpstr>«Я подобен карлику, который встал на плечи гигантов предшественников и только потому смог заглянуть чуть дальше, чем они»                                                      Исаак Ньютон</vt:lpstr>
      <vt:lpstr>ЧЕЛОВЕК</vt:lpstr>
      <vt:lpstr>ЧЕЛОВЕК</vt:lpstr>
      <vt:lpstr>ЧТО ПОМОГАЕТ ЧЕЛОВЕКУ СТАТЬ ТВОРЦОМ?</vt:lpstr>
      <vt:lpstr>Вклад каждого человека в развитие культуры зависит от: - таланта  - способностей - упорства</vt:lpstr>
      <vt:lpstr>Домашнее задание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Человек –  творец и носитель культуры</dc:title>
  <dc:creator>user</dc:creator>
  <cp:lastModifiedBy>1</cp:lastModifiedBy>
  <cp:revision>15</cp:revision>
  <dcterms:created xsi:type="dcterms:W3CDTF">2015-09-08T16:46:09Z</dcterms:created>
  <dcterms:modified xsi:type="dcterms:W3CDTF">2023-02-13T12:03:38Z</dcterms:modified>
</cp:coreProperties>
</file>