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5"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2" r:id="rId18"/>
    <p:sldId id="273" r:id="rId19"/>
    <p:sldId id="274" r:id="rId20"/>
    <p:sldId id="275" r:id="rId21"/>
    <p:sldId id="276" r:id="rId22"/>
    <p:sldId id="287" r:id="rId23"/>
    <p:sldId id="288" r:id="rId24"/>
    <p:sldId id="289" r:id="rId25"/>
    <p:sldId id="290" r:id="rId26"/>
    <p:sldId id="286" r:id="rId27"/>
    <p:sldId id="279" r:id="rId28"/>
    <p:sldId id="280" r:id="rId29"/>
    <p:sldId id="281" r:id="rId30"/>
    <p:sldId id="282" r:id="rId31"/>
    <p:sldId id="283"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50D08AB-FF1D-4B2A-9AAA-ED5EB323EA2F}" type="datetimeFigureOut">
              <a:rPr lang="ru-RU" smtClean="0"/>
              <a:pPr/>
              <a:t>30.03.2021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AA902CF-7ACA-4D76-AF30-46F74B2690B3}"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50D08AB-FF1D-4B2A-9AAA-ED5EB323EA2F}" type="datetimeFigureOut">
              <a:rPr lang="ru-RU" smtClean="0"/>
              <a:pPr/>
              <a:t>30.03.2021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AA902CF-7ACA-4D76-AF30-46F74B2690B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50D08AB-FF1D-4B2A-9AAA-ED5EB323EA2F}" type="datetimeFigureOut">
              <a:rPr lang="ru-RU" smtClean="0"/>
              <a:pPr/>
              <a:t>30.03.2021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AA902CF-7ACA-4D76-AF30-46F74B2690B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50D08AB-FF1D-4B2A-9AAA-ED5EB323EA2F}" type="datetimeFigureOut">
              <a:rPr lang="ru-RU" smtClean="0"/>
              <a:pPr/>
              <a:t>30.03.2021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AA902CF-7ACA-4D76-AF30-46F74B2690B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50D08AB-FF1D-4B2A-9AAA-ED5EB323EA2F}" type="datetimeFigureOut">
              <a:rPr lang="ru-RU" smtClean="0"/>
              <a:pPr/>
              <a:t>30.03.2021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AA902CF-7ACA-4D76-AF30-46F74B2690B3}"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50D08AB-FF1D-4B2A-9AAA-ED5EB323EA2F}" type="datetimeFigureOut">
              <a:rPr lang="ru-RU" smtClean="0"/>
              <a:pPr/>
              <a:t>30.03.2021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AA902CF-7ACA-4D76-AF30-46F74B2690B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50D08AB-FF1D-4B2A-9AAA-ED5EB323EA2F}" type="datetimeFigureOut">
              <a:rPr lang="ru-RU" smtClean="0"/>
              <a:pPr/>
              <a:t>30.03.2021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AA902CF-7ACA-4D76-AF30-46F74B2690B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50D08AB-FF1D-4B2A-9AAA-ED5EB323EA2F}" type="datetimeFigureOut">
              <a:rPr lang="ru-RU" smtClean="0"/>
              <a:pPr/>
              <a:t>30.03.2021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AA902CF-7ACA-4D76-AF30-46F74B2690B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50D08AB-FF1D-4B2A-9AAA-ED5EB323EA2F}" type="datetimeFigureOut">
              <a:rPr lang="ru-RU" smtClean="0"/>
              <a:pPr/>
              <a:t>30.03.2021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AA902CF-7ACA-4D76-AF30-46F74B2690B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50D08AB-FF1D-4B2A-9AAA-ED5EB323EA2F}" type="datetimeFigureOut">
              <a:rPr lang="ru-RU" smtClean="0"/>
              <a:pPr/>
              <a:t>30.03.2021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AA902CF-7ACA-4D76-AF30-46F74B2690B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50D08AB-FF1D-4B2A-9AAA-ED5EB323EA2F}" type="datetimeFigureOut">
              <a:rPr lang="ru-RU" smtClean="0"/>
              <a:pPr/>
              <a:t>30.03.2021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AA902CF-7ACA-4D76-AF30-46F74B2690B3}"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0D08AB-FF1D-4B2A-9AAA-ED5EB323EA2F}" type="datetimeFigureOut">
              <a:rPr lang="ru-RU" smtClean="0"/>
              <a:pPr/>
              <a:t>30.03.2021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A902CF-7ACA-4D76-AF30-46F74B2690B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fipi.ru/sites/default/files/document/2018/4._kriterii_ocenivaniya_it._soch._izl.pdf"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ru-RU" sz="6000" b="1" dirty="0" smtClean="0">
                <a:solidFill>
                  <a:srgbClr val="FF0000"/>
                </a:solidFill>
              </a:rPr>
              <a:t>Итоговое сочинение</a:t>
            </a:r>
            <a:endParaRPr lang="ru-RU" sz="6000" b="1" dirty="0">
              <a:solidFill>
                <a:srgbClr val="FF0000"/>
              </a:solidFill>
            </a:endParaRPr>
          </a:p>
        </p:txBody>
      </p:sp>
      <p:sp>
        <p:nvSpPr>
          <p:cNvPr id="3" name="Подзаголовок 2"/>
          <p:cNvSpPr>
            <a:spLocks noGrp="1"/>
          </p:cNvSpPr>
          <p:nvPr>
            <p:ph type="subTitle" idx="1"/>
          </p:nvPr>
        </p:nvSpPr>
        <p:spPr/>
        <p:txBody>
          <a:bodyPr/>
          <a:lstStyle/>
          <a:p>
            <a:endParaRPr lang="ru-R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0000"/>
                </a:solidFill>
              </a:rPr>
              <a:t>Во сколько проводится экзамен?</a:t>
            </a:r>
            <a:br>
              <a:rPr lang="ru-RU" b="1" dirty="0" smtClean="0">
                <a:solidFill>
                  <a:srgbClr val="FF0000"/>
                </a:solidFill>
              </a:rPr>
            </a:br>
            <a:endParaRPr lang="ru-RU" dirty="0">
              <a:solidFill>
                <a:srgbClr val="FF0000"/>
              </a:solidFill>
            </a:endParaRPr>
          </a:p>
        </p:txBody>
      </p:sp>
      <p:sp>
        <p:nvSpPr>
          <p:cNvPr id="3" name="Содержимое 2"/>
          <p:cNvSpPr>
            <a:spLocks noGrp="1"/>
          </p:cNvSpPr>
          <p:nvPr>
            <p:ph idx="1"/>
          </p:nvPr>
        </p:nvSpPr>
        <p:spPr/>
        <p:txBody>
          <a:bodyPr/>
          <a:lstStyle/>
          <a:p>
            <a:r>
              <a:rPr lang="ru-RU" dirty="0" smtClean="0"/>
              <a:t>Сама </a:t>
            </a:r>
            <a:r>
              <a:rPr lang="ru-RU" dirty="0"/>
              <a:t>процедура начинается в 10:00 (время одинаково для всех российских регионов).</a:t>
            </a: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 </a:t>
            </a:r>
            <a:r>
              <a:rPr lang="ru-RU" b="1" dirty="0" smtClean="0"/>
              <a:t/>
            </a:r>
            <a:br>
              <a:rPr lang="ru-RU" b="1" dirty="0" smtClean="0"/>
            </a:br>
            <a:r>
              <a:rPr lang="ru-RU" b="1" dirty="0" smtClean="0">
                <a:solidFill>
                  <a:srgbClr val="FF0000"/>
                </a:solidFill>
              </a:rPr>
              <a:t>Что </a:t>
            </a:r>
            <a:r>
              <a:rPr lang="ru-RU" b="1" dirty="0">
                <a:solidFill>
                  <a:srgbClr val="FF0000"/>
                </a:solidFill>
              </a:rPr>
              <a:t>можно взять с собой на </a:t>
            </a:r>
            <a:r>
              <a:rPr lang="ru-RU" b="1" dirty="0" smtClean="0">
                <a:solidFill>
                  <a:srgbClr val="FF0000"/>
                </a:solidFill>
              </a:rPr>
              <a:t/>
            </a:r>
            <a:br>
              <a:rPr lang="ru-RU" b="1" dirty="0" smtClean="0">
                <a:solidFill>
                  <a:srgbClr val="FF0000"/>
                </a:solidFill>
              </a:rPr>
            </a:br>
            <a:r>
              <a:rPr lang="ru-RU" b="1" dirty="0" smtClean="0">
                <a:solidFill>
                  <a:srgbClr val="FF0000"/>
                </a:solidFill>
              </a:rPr>
              <a:t>экзамен</a:t>
            </a:r>
            <a:r>
              <a:rPr lang="ru-RU" b="1" dirty="0">
                <a:solidFill>
                  <a:srgbClr val="FF0000"/>
                </a:solidFill>
              </a:rPr>
              <a:t>?</a:t>
            </a:r>
            <a:r>
              <a:rPr lang="ru-RU" b="1" dirty="0"/>
              <a:t/>
            </a:r>
            <a:br>
              <a:rPr lang="ru-RU" b="1" dirty="0"/>
            </a:br>
            <a:endParaRPr lang="ru-RU" dirty="0"/>
          </a:p>
        </p:txBody>
      </p:sp>
      <p:sp>
        <p:nvSpPr>
          <p:cNvPr id="3" name="Содержимое 2"/>
          <p:cNvSpPr>
            <a:spLocks noGrp="1"/>
          </p:cNvSpPr>
          <p:nvPr>
            <p:ph idx="1"/>
          </p:nvPr>
        </p:nvSpPr>
        <p:spPr/>
        <p:txBody>
          <a:bodyPr/>
          <a:lstStyle/>
          <a:p>
            <a:r>
              <a:rPr lang="ru-RU" b="1" dirty="0"/>
              <a:t>можно взять</a:t>
            </a:r>
            <a:r>
              <a:rPr lang="ru-RU" dirty="0"/>
              <a:t> — 1. ручка с черной пастой (</a:t>
            </a:r>
            <a:r>
              <a:rPr lang="ru-RU" dirty="0" err="1"/>
              <a:t>гелевая</a:t>
            </a:r>
            <a:r>
              <a:rPr lang="ru-RU" dirty="0"/>
              <a:t> или с капиллярным </a:t>
            </a:r>
            <a:r>
              <a:rPr lang="ru-RU" dirty="0" smtClean="0"/>
              <a:t>стержнем</a:t>
            </a:r>
            <a:r>
              <a:rPr lang="ru-RU" dirty="0"/>
              <a:t>); 2. документ, удостоверяющий личность выпускника; 3. при необходимости – еда и лекарства.</a:t>
            </a:r>
          </a:p>
          <a:p>
            <a:r>
              <a:rPr lang="ru-RU" dirty="0"/>
              <a:t>будет </a:t>
            </a:r>
            <a:r>
              <a:rPr lang="ru-RU" b="1" dirty="0"/>
              <a:t>право пользоваться</a:t>
            </a:r>
            <a:r>
              <a:rPr lang="ru-RU" dirty="0"/>
              <a:t> толковыми и орфографическими словарями.</a:t>
            </a:r>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ru-RU" b="1" dirty="0" smtClean="0">
                <a:solidFill>
                  <a:srgbClr val="FF0000"/>
                </a:solidFill>
              </a:rPr>
              <a:t>Сколько слов должно быть в итоговом сочинении?</a:t>
            </a:r>
            <a:br>
              <a:rPr lang="ru-RU" b="1" dirty="0" smtClean="0">
                <a:solidFill>
                  <a:srgbClr val="FF0000"/>
                </a:solidFill>
              </a:rPr>
            </a:br>
            <a:endParaRPr lang="ru-RU" dirty="0">
              <a:solidFill>
                <a:srgbClr val="FF0000"/>
              </a:solidFill>
            </a:endParaRPr>
          </a:p>
        </p:txBody>
      </p:sp>
      <p:sp>
        <p:nvSpPr>
          <p:cNvPr id="3" name="Содержимое 2"/>
          <p:cNvSpPr>
            <a:spLocks noGrp="1"/>
          </p:cNvSpPr>
          <p:nvPr>
            <p:ph idx="1"/>
          </p:nvPr>
        </p:nvSpPr>
        <p:spPr/>
        <p:txBody>
          <a:bodyPr/>
          <a:lstStyle/>
          <a:p>
            <a:r>
              <a:rPr lang="ru-RU" sz="4800" b="1" dirty="0" smtClean="0"/>
              <a:t>Рекомендуется </a:t>
            </a:r>
            <a:r>
              <a:rPr lang="ru-RU" sz="4800" b="1" dirty="0"/>
              <a:t>– 350 слов</a:t>
            </a:r>
          </a:p>
          <a:p>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ru-RU" b="1" dirty="0" smtClean="0">
                <a:solidFill>
                  <a:srgbClr val="FF0000"/>
                </a:solidFill>
              </a:rPr>
              <a:t>Сколько абзацев должно быть в итоговом сочинении?</a:t>
            </a:r>
            <a:r>
              <a:rPr lang="ru-RU" b="1" dirty="0" smtClean="0"/>
              <a:t/>
            </a:r>
            <a:br>
              <a:rPr lang="ru-RU" b="1" dirty="0" smtClean="0"/>
            </a:br>
            <a:endParaRPr lang="ru-RU" dirty="0"/>
          </a:p>
        </p:txBody>
      </p:sp>
      <p:sp>
        <p:nvSpPr>
          <p:cNvPr id="3" name="Содержимое 2"/>
          <p:cNvSpPr>
            <a:spLocks noGrp="1"/>
          </p:cNvSpPr>
          <p:nvPr>
            <p:ph idx="1"/>
          </p:nvPr>
        </p:nvSpPr>
        <p:spPr/>
        <p:txBody>
          <a:bodyPr/>
          <a:lstStyle/>
          <a:p>
            <a:r>
              <a:rPr lang="ru-RU" dirty="0" smtClean="0"/>
              <a:t>4 </a:t>
            </a:r>
            <a:r>
              <a:rPr lang="ru-RU" dirty="0"/>
              <a:t>абзаца: вступление, два аргумента из литературы, заключение;</a:t>
            </a:r>
          </a:p>
          <a:p>
            <a:r>
              <a:rPr lang="ru-RU" dirty="0"/>
              <a:t>Примерное распределение смысловой нагрузки: 1 абзац – 75 слов, 2 и 3 – по 100 слов каждый, 4 – 75 слов.</a:t>
            </a:r>
          </a:p>
          <a:p>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ru-RU" b="1" dirty="0" smtClean="0">
                <a:solidFill>
                  <a:srgbClr val="FF0000"/>
                </a:solidFill>
              </a:rPr>
              <a:t>Сколько хранится итоговое сочинение?</a:t>
            </a:r>
            <a:r>
              <a:rPr lang="ru-RU" b="1" dirty="0" smtClean="0"/>
              <a:t/>
            </a:r>
            <a:br>
              <a:rPr lang="ru-RU" b="1" dirty="0" smtClean="0"/>
            </a:br>
            <a:endParaRPr lang="ru-RU" dirty="0"/>
          </a:p>
        </p:txBody>
      </p:sp>
      <p:sp>
        <p:nvSpPr>
          <p:cNvPr id="3" name="Содержимое 2"/>
          <p:cNvSpPr>
            <a:spLocks noGrp="1"/>
          </p:cNvSpPr>
          <p:nvPr>
            <p:ph idx="1"/>
          </p:nvPr>
        </p:nvSpPr>
        <p:spPr/>
        <p:txBody>
          <a:bodyPr/>
          <a:lstStyle/>
          <a:p>
            <a:r>
              <a:rPr lang="ru-RU" dirty="0" smtClean="0"/>
              <a:t>результаты </a:t>
            </a:r>
            <a:r>
              <a:rPr lang="ru-RU" dirty="0"/>
              <a:t>будут действительны для вуза в течение 4 лет со дня написания эссе.</a:t>
            </a: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u="sng" dirty="0" smtClean="0">
                <a:hlinkClick r:id="rId2"/>
              </a:rPr>
              <a:t/>
            </a:r>
            <a:br>
              <a:rPr lang="ru-RU" sz="3100" b="1" u="sng" dirty="0" smtClean="0">
                <a:hlinkClick r:id="rId2"/>
              </a:rPr>
            </a:br>
            <a:r>
              <a:rPr lang="ru-RU" sz="3100" b="1" u="sng" dirty="0">
                <a:hlinkClick r:id="rId2"/>
              </a:rPr>
              <a:t/>
            </a:r>
            <a:br>
              <a:rPr lang="ru-RU" sz="3100" b="1" u="sng" dirty="0">
                <a:hlinkClick r:id="rId2"/>
              </a:rPr>
            </a:br>
            <a:r>
              <a:rPr lang="ru-RU" sz="3100" b="1" u="sng" dirty="0" smtClean="0">
                <a:hlinkClick r:id="rId2"/>
              </a:rPr>
              <a:t>Критерии </a:t>
            </a:r>
            <a:r>
              <a:rPr lang="ru-RU" sz="3100" b="1" u="sng" dirty="0">
                <a:hlinkClick r:id="rId2"/>
              </a:rPr>
              <a:t>оценивания итогового сочинения (изложения) документ от ФИПИ</a:t>
            </a:r>
            <a:r>
              <a:rPr lang="ru-RU" b="1" dirty="0"/>
              <a:t/>
            </a:r>
            <a:br>
              <a:rPr lang="ru-RU" b="1" dirty="0"/>
            </a:br>
            <a:endParaRPr lang="ru-RU" dirty="0"/>
          </a:p>
        </p:txBody>
      </p:sp>
      <p:sp>
        <p:nvSpPr>
          <p:cNvPr id="3" name="Содержимое 2"/>
          <p:cNvSpPr>
            <a:spLocks noGrp="1"/>
          </p:cNvSpPr>
          <p:nvPr>
            <p:ph idx="1"/>
          </p:nvPr>
        </p:nvSpPr>
        <p:spPr/>
        <p:txBody>
          <a:bodyPr>
            <a:normAutofit fontScale="92500" lnSpcReduction="10000"/>
          </a:bodyPr>
          <a:lstStyle/>
          <a:p>
            <a:r>
              <a:rPr lang="ru-RU" dirty="0"/>
              <a:t>Соответствие теме.</a:t>
            </a:r>
          </a:p>
          <a:p>
            <a:r>
              <a:rPr lang="ru-RU" dirty="0"/>
              <a:t>Аргументация. Привлечение литературного материала.</a:t>
            </a:r>
          </a:p>
          <a:p>
            <a:r>
              <a:rPr lang="ru-RU" dirty="0"/>
              <a:t>Композиция и логика рассуждения.</a:t>
            </a:r>
          </a:p>
          <a:p>
            <a:r>
              <a:rPr lang="ru-RU" dirty="0"/>
              <a:t>Качество письменной речи.</a:t>
            </a:r>
          </a:p>
          <a:p>
            <a:r>
              <a:rPr lang="ru-RU" dirty="0"/>
              <a:t>Грамотность.</a:t>
            </a:r>
          </a:p>
          <a:p>
            <a:r>
              <a:rPr lang="ru-RU" b="1" dirty="0">
                <a:solidFill>
                  <a:srgbClr val="FF0000"/>
                </a:solidFill>
              </a:rPr>
              <a:t>Если сочинение списано из какого-либо источника, включая интернет, то за такую работу ставится «незачет».</a:t>
            </a:r>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4400" b="1" dirty="0" smtClean="0">
                <a:solidFill>
                  <a:srgbClr val="002060"/>
                </a:solidFill>
              </a:rPr>
              <a:t>Маша Миронова (Марья Ивановна)</a:t>
            </a:r>
          </a:p>
          <a:p>
            <a:r>
              <a:rPr lang="ru-RU" sz="4400" b="1" dirty="0" smtClean="0">
                <a:solidFill>
                  <a:srgbClr val="002060"/>
                </a:solidFill>
              </a:rPr>
              <a:t>Иван </a:t>
            </a:r>
            <a:r>
              <a:rPr lang="ru-RU" sz="4400" b="1" dirty="0" err="1" smtClean="0">
                <a:solidFill>
                  <a:srgbClr val="002060"/>
                </a:solidFill>
              </a:rPr>
              <a:t>Кузмич</a:t>
            </a:r>
            <a:r>
              <a:rPr lang="ru-RU" sz="4400" b="1" dirty="0" smtClean="0">
                <a:solidFill>
                  <a:srgbClr val="002060"/>
                </a:solidFill>
              </a:rPr>
              <a:t> Миронов</a:t>
            </a:r>
          </a:p>
          <a:p>
            <a:r>
              <a:rPr lang="ru-RU" sz="4400" b="1" dirty="0" smtClean="0">
                <a:solidFill>
                  <a:srgbClr val="002060"/>
                </a:solidFill>
              </a:rPr>
              <a:t>Василиса Егоровна</a:t>
            </a:r>
          </a:p>
          <a:p>
            <a:r>
              <a:rPr lang="ru-RU" sz="4400" b="1" dirty="0" err="1" smtClean="0">
                <a:solidFill>
                  <a:srgbClr val="002060"/>
                </a:solidFill>
              </a:rPr>
              <a:t>Белогорская</a:t>
            </a:r>
            <a:r>
              <a:rPr lang="ru-RU" sz="4400" b="1" dirty="0" smtClean="0">
                <a:solidFill>
                  <a:srgbClr val="002060"/>
                </a:solidFill>
              </a:rPr>
              <a:t> крепость</a:t>
            </a:r>
            <a:endParaRPr lang="ru-RU" sz="4400" b="1" dirty="0">
              <a:solidFill>
                <a:srgbClr val="002060"/>
              </a:solidFill>
            </a:endParaRPr>
          </a:p>
        </p:txBody>
      </p:sp>
      <p:sp>
        <p:nvSpPr>
          <p:cNvPr id="2" name="Заголовок 1"/>
          <p:cNvSpPr>
            <a:spLocks noGrp="1"/>
          </p:cNvSpPr>
          <p:nvPr>
            <p:ph type="title"/>
          </p:nvPr>
        </p:nvSpPr>
        <p:spPr/>
        <p:txBody>
          <a:bodyPr>
            <a:normAutofit fontScale="90000"/>
          </a:bodyPr>
          <a:lstStyle/>
          <a:p>
            <a:r>
              <a:rPr lang="ru-RU" dirty="0" smtClean="0">
                <a:solidFill>
                  <a:srgbClr val="FF0000"/>
                </a:solidFill>
              </a:rPr>
              <a:t>А.С.Пушкин «Капитанская дочка»</a:t>
            </a:r>
            <a:br>
              <a:rPr lang="ru-RU" dirty="0" smtClean="0">
                <a:solidFill>
                  <a:srgbClr val="FF0000"/>
                </a:solidFill>
              </a:rPr>
            </a:br>
            <a:r>
              <a:rPr lang="ru-RU" dirty="0" smtClean="0">
                <a:solidFill>
                  <a:srgbClr val="FF0000"/>
                </a:solidFill>
              </a:rPr>
              <a:t>роман</a:t>
            </a:r>
            <a:endParaRPr lang="ru-RU"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ru-RU" sz="3600" b="1" dirty="0" smtClean="0">
                <a:solidFill>
                  <a:srgbClr val="002060"/>
                </a:solidFill>
              </a:rPr>
              <a:t>Родион Раскольников (бедный студент)</a:t>
            </a:r>
          </a:p>
          <a:p>
            <a:r>
              <a:rPr lang="ru-RU" sz="3600" b="1" dirty="0" smtClean="0">
                <a:solidFill>
                  <a:srgbClr val="002060"/>
                </a:solidFill>
              </a:rPr>
              <a:t>Лизавета</a:t>
            </a:r>
          </a:p>
          <a:p>
            <a:r>
              <a:rPr lang="ru-RU" sz="3600" b="1" dirty="0" smtClean="0">
                <a:solidFill>
                  <a:srgbClr val="002060"/>
                </a:solidFill>
              </a:rPr>
              <a:t>Старуха-процентщица (Алена Ивановна)</a:t>
            </a:r>
          </a:p>
          <a:p>
            <a:r>
              <a:rPr lang="ru-RU" sz="3600" b="1" dirty="0" smtClean="0">
                <a:solidFill>
                  <a:srgbClr val="002060"/>
                </a:solidFill>
              </a:rPr>
              <a:t>Соня Мармеладова</a:t>
            </a:r>
          </a:p>
          <a:p>
            <a:endParaRPr lang="ru-RU" sz="3600" dirty="0">
              <a:solidFill>
                <a:srgbClr val="002060"/>
              </a:solidFill>
            </a:endParaRPr>
          </a:p>
        </p:txBody>
      </p:sp>
      <p:sp>
        <p:nvSpPr>
          <p:cNvPr id="3" name="Заголовок 2"/>
          <p:cNvSpPr>
            <a:spLocks noGrp="1"/>
          </p:cNvSpPr>
          <p:nvPr>
            <p:ph type="title"/>
          </p:nvPr>
        </p:nvSpPr>
        <p:spPr/>
        <p:txBody>
          <a:bodyPr>
            <a:normAutofit fontScale="90000"/>
          </a:bodyPr>
          <a:lstStyle/>
          <a:p>
            <a:r>
              <a:rPr lang="ru-RU" dirty="0" smtClean="0">
                <a:solidFill>
                  <a:srgbClr val="FF0000"/>
                </a:solidFill>
              </a:rPr>
              <a:t>Ф.М.Достоевский «Преступление и наказание» роман</a:t>
            </a:r>
            <a:endParaRPr lang="ru-RU" dirty="0">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ru-RU" sz="5400" b="1" dirty="0" smtClean="0">
                <a:solidFill>
                  <a:srgbClr val="002060"/>
                </a:solidFill>
              </a:rPr>
              <a:t>Андрей Болконский</a:t>
            </a:r>
          </a:p>
          <a:p>
            <a:r>
              <a:rPr lang="ru-RU" sz="5400" b="1" dirty="0" smtClean="0">
                <a:solidFill>
                  <a:srgbClr val="002060"/>
                </a:solidFill>
              </a:rPr>
              <a:t>Марья Болконская</a:t>
            </a:r>
          </a:p>
          <a:p>
            <a:r>
              <a:rPr lang="ru-RU" sz="5400" b="1" dirty="0" smtClean="0">
                <a:solidFill>
                  <a:srgbClr val="002060"/>
                </a:solidFill>
              </a:rPr>
              <a:t>Николай Болконский</a:t>
            </a:r>
            <a:endParaRPr lang="ru-RU" sz="5400" b="1" dirty="0">
              <a:solidFill>
                <a:srgbClr val="002060"/>
              </a:solidFill>
            </a:endParaRPr>
          </a:p>
        </p:txBody>
      </p:sp>
      <p:sp>
        <p:nvSpPr>
          <p:cNvPr id="3" name="Заголовок 2"/>
          <p:cNvSpPr>
            <a:spLocks noGrp="1"/>
          </p:cNvSpPr>
          <p:nvPr>
            <p:ph type="title"/>
          </p:nvPr>
        </p:nvSpPr>
        <p:spPr/>
        <p:txBody>
          <a:bodyPr>
            <a:normAutofit fontScale="90000"/>
          </a:bodyPr>
          <a:lstStyle/>
          <a:p>
            <a:r>
              <a:rPr lang="ru-RU" b="1" dirty="0" smtClean="0">
                <a:solidFill>
                  <a:srgbClr val="FF0000"/>
                </a:solidFill>
              </a:rPr>
              <a:t>Л.Н.Толстой «Война и мир» роман-эпопея</a:t>
            </a:r>
            <a:endParaRPr lang="ru-RU" b="1" dirty="0">
              <a:solidFill>
                <a:srgbClr val="FF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ru-RU" sz="4400" b="1" dirty="0" smtClean="0">
                <a:solidFill>
                  <a:srgbClr val="002060"/>
                </a:solidFill>
              </a:rPr>
              <a:t>Наташа Ростова</a:t>
            </a:r>
          </a:p>
          <a:p>
            <a:r>
              <a:rPr lang="ru-RU" sz="4400" b="1" dirty="0" smtClean="0">
                <a:solidFill>
                  <a:srgbClr val="002060"/>
                </a:solidFill>
              </a:rPr>
              <a:t>граф Ростов</a:t>
            </a:r>
          </a:p>
          <a:p>
            <a:r>
              <a:rPr lang="ru-RU" sz="4400" b="1" dirty="0" smtClean="0">
                <a:solidFill>
                  <a:srgbClr val="002060"/>
                </a:solidFill>
              </a:rPr>
              <a:t>графиня Ростова</a:t>
            </a:r>
          </a:p>
          <a:p>
            <a:r>
              <a:rPr lang="ru-RU" sz="4400" b="1" dirty="0" smtClean="0">
                <a:solidFill>
                  <a:srgbClr val="002060"/>
                </a:solidFill>
              </a:rPr>
              <a:t>Николай Ростов</a:t>
            </a:r>
          </a:p>
          <a:p>
            <a:r>
              <a:rPr lang="ru-RU" sz="4400" b="1" dirty="0" smtClean="0">
                <a:solidFill>
                  <a:srgbClr val="002060"/>
                </a:solidFill>
              </a:rPr>
              <a:t>Петя Ростов</a:t>
            </a:r>
            <a:endParaRPr lang="ru-RU" sz="4400" b="1" dirty="0">
              <a:solidFill>
                <a:srgbClr val="002060"/>
              </a:solidFill>
            </a:endParaRPr>
          </a:p>
        </p:txBody>
      </p:sp>
      <p:sp>
        <p:nvSpPr>
          <p:cNvPr id="3" name="Заголовок 2"/>
          <p:cNvSpPr>
            <a:spLocks noGrp="1"/>
          </p:cNvSpPr>
          <p:nvPr>
            <p:ph type="title"/>
          </p:nvPr>
        </p:nvSpPr>
        <p:spPr/>
        <p:txBody>
          <a:bodyPr/>
          <a:lstStyle/>
          <a:p>
            <a:endParaRPr lang="ru-RU"/>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00042"/>
            <a:ext cx="8229600" cy="5626121"/>
          </a:xfrm>
        </p:spPr>
        <p:txBody>
          <a:bodyPr>
            <a:normAutofit lnSpcReduction="10000"/>
          </a:bodyPr>
          <a:lstStyle/>
          <a:p>
            <a:r>
              <a:rPr lang="ru-RU" b="1" dirty="0" smtClean="0">
                <a:solidFill>
                  <a:srgbClr val="002060"/>
                </a:solidFill>
              </a:rPr>
              <a:t>101. Может ли человек влиять на ход истории?</a:t>
            </a:r>
            <a:endParaRPr lang="ru-RU" b="1" dirty="0" smtClean="0">
              <a:solidFill>
                <a:srgbClr val="002060"/>
              </a:solidFill>
            </a:endParaRPr>
          </a:p>
          <a:p>
            <a:r>
              <a:rPr lang="ru-RU" b="1" dirty="0" smtClean="0">
                <a:solidFill>
                  <a:srgbClr val="002060"/>
                </a:solidFill>
              </a:rPr>
              <a:t>202</a:t>
            </a:r>
            <a:r>
              <a:rPr lang="ru-RU" b="1" dirty="0">
                <a:solidFill>
                  <a:srgbClr val="002060"/>
                </a:solidFill>
              </a:rPr>
              <a:t>. </a:t>
            </a:r>
            <a:r>
              <a:rPr lang="ru-RU" b="1" dirty="0" smtClean="0">
                <a:solidFill>
                  <a:srgbClr val="002060"/>
                </a:solidFill>
              </a:rPr>
              <a:t>Согласны ли Вы с утверждением Л.Н. Толстого: «Если между двумя людьми есть вражда, то виноваты оба»?</a:t>
            </a:r>
            <a:endParaRPr lang="ru-RU" b="1" dirty="0" smtClean="0">
              <a:solidFill>
                <a:srgbClr val="002060"/>
              </a:solidFill>
            </a:endParaRPr>
          </a:p>
          <a:p>
            <a:r>
              <a:rPr lang="ru-RU" b="1" dirty="0" smtClean="0">
                <a:solidFill>
                  <a:srgbClr val="002060"/>
                </a:solidFill>
              </a:rPr>
              <a:t>303. Когда родители могут гордиться детьми?</a:t>
            </a:r>
            <a:endParaRPr lang="ru-RU" b="1" dirty="0" smtClean="0">
              <a:solidFill>
                <a:srgbClr val="002060"/>
              </a:solidFill>
            </a:endParaRPr>
          </a:p>
          <a:p>
            <a:r>
              <a:rPr lang="ru-RU" b="1" dirty="0" smtClean="0">
                <a:solidFill>
                  <a:srgbClr val="002060"/>
                </a:solidFill>
              </a:rPr>
              <a:t>404. Какие события и впечатления жизни помогают человеку взрослеть?</a:t>
            </a:r>
            <a:endParaRPr lang="ru-RU" b="1" dirty="0" smtClean="0">
              <a:solidFill>
                <a:srgbClr val="002060"/>
              </a:solidFill>
            </a:endParaRPr>
          </a:p>
          <a:p>
            <a:r>
              <a:rPr lang="ru-RU" b="1" dirty="0" smtClean="0">
                <a:solidFill>
                  <a:srgbClr val="002060"/>
                </a:solidFill>
              </a:rPr>
              <a:t>505. Как Вы понимаете выражение «нравственная победа»?</a:t>
            </a:r>
            <a:endParaRPr lang="ru-RU" b="1" dirty="0">
              <a:solidFill>
                <a:srgbClr val="002060"/>
              </a:solidFill>
            </a:endParaRPr>
          </a:p>
          <a:p>
            <a:endParaRPr lang="ru-RU" b="1" dirty="0">
              <a:solidFill>
                <a:srgbClr val="00206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ru-RU" sz="6000" b="1" dirty="0" smtClean="0">
                <a:solidFill>
                  <a:srgbClr val="002060"/>
                </a:solidFill>
              </a:rPr>
              <a:t>Пьер Безухов</a:t>
            </a:r>
          </a:p>
          <a:p>
            <a:r>
              <a:rPr lang="ru-RU" sz="6000" b="1" dirty="0" smtClean="0">
                <a:solidFill>
                  <a:srgbClr val="002060"/>
                </a:solidFill>
              </a:rPr>
              <a:t>Анатоль Курагин</a:t>
            </a:r>
          </a:p>
          <a:p>
            <a:r>
              <a:rPr lang="ru-RU" sz="6000" b="1" dirty="0" err="1" smtClean="0">
                <a:solidFill>
                  <a:srgbClr val="002060"/>
                </a:solidFill>
              </a:rPr>
              <a:t>Элен</a:t>
            </a:r>
            <a:r>
              <a:rPr lang="ru-RU" sz="6000" b="1" dirty="0" smtClean="0">
                <a:solidFill>
                  <a:srgbClr val="002060"/>
                </a:solidFill>
              </a:rPr>
              <a:t> Курагина</a:t>
            </a:r>
            <a:endParaRPr lang="ru-RU" sz="6000" b="1" dirty="0">
              <a:solidFill>
                <a:srgbClr val="002060"/>
              </a:solidFill>
            </a:endParaRPr>
          </a:p>
        </p:txBody>
      </p:sp>
      <p:sp>
        <p:nvSpPr>
          <p:cNvPr id="3" name="Заголовок 2"/>
          <p:cNvSpPr>
            <a:spLocks noGrp="1"/>
          </p:cNvSpPr>
          <p:nvPr>
            <p:ph type="title"/>
          </p:nvPr>
        </p:nvSpPr>
        <p:spPr/>
        <p:txBody>
          <a:bodyPr/>
          <a:lstStyle/>
          <a:p>
            <a:endParaRPr lang="ru-RU"/>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ru-RU" sz="4800" dirty="0" smtClean="0">
                <a:solidFill>
                  <a:srgbClr val="002060"/>
                </a:solidFill>
              </a:rPr>
              <a:t>ТАКЖЕ </a:t>
            </a:r>
          </a:p>
          <a:p>
            <a:r>
              <a:rPr lang="ru-RU" sz="4800" dirty="0" smtClean="0">
                <a:solidFill>
                  <a:srgbClr val="002060"/>
                </a:solidFill>
              </a:rPr>
              <a:t>ВЫШЕПРИВЕДЕННЫЕ</a:t>
            </a:r>
          </a:p>
          <a:p>
            <a:r>
              <a:rPr lang="ru-RU" sz="4800" dirty="0" smtClean="0">
                <a:solidFill>
                  <a:srgbClr val="002060"/>
                </a:solidFill>
              </a:rPr>
              <a:t>В ЗАКЛЮЧЕНИЕ</a:t>
            </a:r>
          </a:p>
          <a:p>
            <a:r>
              <a:rPr lang="ru-RU" sz="4800" dirty="0" smtClean="0">
                <a:solidFill>
                  <a:srgbClr val="002060"/>
                </a:solidFill>
              </a:rPr>
              <a:t>Так,</a:t>
            </a:r>
            <a:endParaRPr lang="ru-RU" sz="4800" dirty="0">
              <a:solidFill>
                <a:srgbClr val="002060"/>
              </a:solidFill>
            </a:endParaRPr>
          </a:p>
        </p:txBody>
      </p:sp>
      <p:sp>
        <p:nvSpPr>
          <p:cNvPr id="3" name="Заголовок 2"/>
          <p:cNvSpPr>
            <a:spLocks noGrp="1"/>
          </p:cNvSpPr>
          <p:nvPr>
            <p:ph type="title"/>
          </p:nvPr>
        </p:nvSpPr>
        <p:spPr/>
        <p:txBody>
          <a:bodyPr/>
          <a:lstStyle/>
          <a:p>
            <a:endParaRPr lang="ru-RU"/>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00042"/>
            <a:ext cx="8229600" cy="5626121"/>
          </a:xfrm>
        </p:spPr>
        <p:txBody>
          <a:bodyPr>
            <a:normAutofit lnSpcReduction="10000"/>
          </a:bodyPr>
          <a:lstStyle/>
          <a:p>
            <a:r>
              <a:rPr lang="ru-RU" b="1" dirty="0" smtClean="0">
                <a:solidFill>
                  <a:srgbClr val="002060"/>
                </a:solidFill>
              </a:rPr>
              <a:t>101. Может ли человек влиять на ход истории?</a:t>
            </a:r>
            <a:endParaRPr lang="ru-RU" b="1" dirty="0" smtClean="0">
              <a:solidFill>
                <a:srgbClr val="002060"/>
              </a:solidFill>
            </a:endParaRPr>
          </a:p>
          <a:p>
            <a:r>
              <a:rPr lang="ru-RU" b="1" dirty="0" smtClean="0">
                <a:solidFill>
                  <a:srgbClr val="002060"/>
                </a:solidFill>
              </a:rPr>
              <a:t>202</a:t>
            </a:r>
            <a:r>
              <a:rPr lang="ru-RU" b="1" dirty="0">
                <a:solidFill>
                  <a:srgbClr val="002060"/>
                </a:solidFill>
              </a:rPr>
              <a:t>. </a:t>
            </a:r>
            <a:r>
              <a:rPr lang="ru-RU" b="1" dirty="0" smtClean="0">
                <a:solidFill>
                  <a:srgbClr val="002060"/>
                </a:solidFill>
              </a:rPr>
              <a:t>Согласны ли Вы с утверждением Л.Н. Толстого: «Если между двумя людьми есть вражда, то виноваты оба»?</a:t>
            </a:r>
            <a:endParaRPr lang="ru-RU" b="1" dirty="0" smtClean="0">
              <a:solidFill>
                <a:srgbClr val="002060"/>
              </a:solidFill>
            </a:endParaRPr>
          </a:p>
          <a:p>
            <a:r>
              <a:rPr lang="ru-RU" b="1" dirty="0" smtClean="0">
                <a:solidFill>
                  <a:srgbClr val="002060"/>
                </a:solidFill>
              </a:rPr>
              <a:t>303. Когда родители могут гордиться детьми?</a:t>
            </a:r>
            <a:endParaRPr lang="ru-RU" b="1" dirty="0" smtClean="0">
              <a:solidFill>
                <a:srgbClr val="002060"/>
              </a:solidFill>
            </a:endParaRPr>
          </a:p>
          <a:p>
            <a:r>
              <a:rPr lang="ru-RU" b="1" dirty="0" smtClean="0">
                <a:solidFill>
                  <a:srgbClr val="002060"/>
                </a:solidFill>
              </a:rPr>
              <a:t>404. Какие события и впечатления жизни помогают человеку взрослеть?</a:t>
            </a:r>
            <a:endParaRPr lang="ru-RU" b="1" dirty="0" smtClean="0">
              <a:solidFill>
                <a:srgbClr val="002060"/>
              </a:solidFill>
            </a:endParaRPr>
          </a:p>
          <a:p>
            <a:r>
              <a:rPr lang="ru-RU" b="1" dirty="0" smtClean="0">
                <a:solidFill>
                  <a:srgbClr val="002060"/>
                </a:solidFill>
              </a:rPr>
              <a:t>505. Как Вы понимаете выражение «</a:t>
            </a:r>
            <a:r>
              <a:rPr lang="ru-RU" b="1" smtClean="0">
                <a:solidFill>
                  <a:srgbClr val="002060"/>
                </a:solidFill>
              </a:rPr>
              <a:t>нравственная победа»?</a:t>
            </a:r>
            <a:endParaRPr lang="ru-RU" b="1" dirty="0">
              <a:solidFill>
                <a:srgbClr val="002060"/>
              </a:solidFill>
            </a:endParaRPr>
          </a:p>
          <a:p>
            <a:endParaRPr lang="ru-RU" b="1" dirty="0">
              <a:solidFill>
                <a:srgbClr val="002060"/>
              </a:solidFill>
            </a:endParaRPr>
          </a:p>
        </p:txBody>
      </p:sp>
    </p:spTree>
    <p:extLst>
      <p:ext uri="{BB962C8B-B14F-4D97-AF65-F5344CB8AC3E}">
        <p14:creationId xmlns:p14="http://schemas.microsoft.com/office/powerpoint/2010/main" val="7278571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764704"/>
            <a:ext cx="8712968" cy="6093296"/>
          </a:xfrm>
        </p:spPr>
        <p:txBody>
          <a:bodyPr>
            <a:normAutofit fontScale="77500" lnSpcReduction="20000"/>
          </a:bodyPr>
          <a:lstStyle/>
          <a:p>
            <a:pPr marL="0" indent="0">
              <a:buNone/>
            </a:pPr>
            <a:r>
              <a:rPr lang="ru-RU" dirty="0" smtClean="0"/>
              <a:t>	Я </a:t>
            </a:r>
            <a:r>
              <a:rPr lang="ru-RU" dirty="0"/>
              <a:t>считаю, что человек может влить на ход истории. Изменить ее под силу лишь смелому, стойкому в своих убеждениях человеку. Тому, кто готов пожертвовать собой и своими интересами ради правильной цели. В отечественной литературе много примеров личностей, пытавшихся изменить свою и чужую судьбу. </a:t>
            </a:r>
            <a:endParaRPr lang="ru-RU" dirty="0" smtClean="0"/>
          </a:p>
          <a:p>
            <a:pPr marL="0" indent="0">
              <a:buNone/>
            </a:pPr>
            <a:r>
              <a:rPr lang="ru-RU" dirty="0" smtClean="0"/>
              <a:t>	В </a:t>
            </a:r>
            <a:r>
              <a:rPr lang="ru-RU" dirty="0"/>
              <a:t>романе-эпопее Л.Н. Толстого «Война и мир» показан капитан Тушин. Он ослушался приказа об отступлении и тем самым спас жизни многих русских солдат, которые могли бы погибнуть. Во время </a:t>
            </a:r>
            <a:r>
              <a:rPr lang="ru-RU" dirty="0" err="1"/>
              <a:t>Шенграбенского</a:t>
            </a:r>
            <a:r>
              <a:rPr lang="ru-RU" dirty="0"/>
              <a:t> сражения Тушин и его батарея оказываются под обстрелом французов. Забытые начальством, они, без прикрытия, дают отпор превышающему их в количестве войску противника. </a:t>
            </a:r>
            <a:r>
              <a:rPr lang="ru-RU" dirty="0" smtClean="0"/>
              <a:t>Поступок </a:t>
            </a:r>
            <a:r>
              <a:rPr lang="ru-RU" dirty="0"/>
              <a:t>Тушина позволил выиграть время для русской армии и одолеть часть неприятельской батареи. Вскоре, по приказу Багратиона, капитан все же отступает. </a:t>
            </a:r>
            <a:r>
              <a:rPr lang="ru-RU" dirty="0"/>
              <a:t/>
            </a:r>
            <a:br>
              <a:rPr lang="ru-RU" dirty="0"/>
            </a:br>
            <a:endParaRPr lang="ru-RU" dirty="0"/>
          </a:p>
        </p:txBody>
      </p:sp>
    </p:spTree>
    <p:extLst>
      <p:ext uri="{BB962C8B-B14F-4D97-AF65-F5344CB8AC3E}">
        <p14:creationId xmlns:p14="http://schemas.microsoft.com/office/powerpoint/2010/main" val="22570188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764704"/>
            <a:ext cx="8712968" cy="5361459"/>
          </a:xfrm>
        </p:spPr>
        <p:txBody>
          <a:bodyPr>
            <a:normAutofit fontScale="77500" lnSpcReduction="20000"/>
          </a:bodyPr>
          <a:lstStyle/>
          <a:p>
            <a:pPr marL="0" indent="0">
              <a:buNone/>
            </a:pPr>
            <a:r>
              <a:rPr lang="ru-RU" dirty="0" smtClean="0"/>
              <a:t>После </a:t>
            </a:r>
            <a:r>
              <a:rPr lang="ru-RU" dirty="0"/>
              <a:t>сражения Тушина отчитывают за нарушение приказа, но он не говорит ничего в свою защиту. За него вступается князь Андрей Болконский, называя его героем </a:t>
            </a:r>
            <a:r>
              <a:rPr lang="ru-RU" dirty="0" err="1"/>
              <a:t>Шенграбенского</a:t>
            </a:r>
            <a:r>
              <a:rPr lang="ru-RU" dirty="0"/>
              <a:t> сражения: «геройская стойкость капитана Тушина с его ротой» обеспечила успех дня. Его подвиг остался незамеченным, но Тушин не гнался за всеобщим признанием, он был рад тому, что оказался полезен. Тем самым, Тушин спас большое количество своих соотечественников, помог им в битве с Наполеоном. Такой целеустремленный, храбрый и самоотверженный человек способен изменить ход истории. </a:t>
            </a:r>
            <a:endParaRPr lang="ru-RU" dirty="0" smtClean="0"/>
          </a:p>
          <a:p>
            <a:pPr marL="0" indent="0">
              <a:buNone/>
            </a:pPr>
            <a:r>
              <a:rPr lang="ru-RU" dirty="0" smtClean="0"/>
              <a:t> 	В </a:t>
            </a:r>
            <a:r>
              <a:rPr lang="ru-RU" dirty="0"/>
              <a:t>романе И.С. Тургенева «Отцы и дети» представлен нигилист Евгений Базаров. В его образе отражены характерные черты молодежи 1860-х годов. Подобные ему отрицают современный им общественный уклад, выступают против преклонения перед любым авторитетом, отвергают принципы, красоту и искусство, деля все на «полезное» и то, что «никуда не годится». </a:t>
            </a:r>
            <a:endParaRPr lang="ru-RU" dirty="0"/>
          </a:p>
        </p:txBody>
      </p:sp>
    </p:spTree>
    <p:extLst>
      <p:ext uri="{BB962C8B-B14F-4D97-AF65-F5344CB8AC3E}">
        <p14:creationId xmlns:p14="http://schemas.microsoft.com/office/powerpoint/2010/main" val="42859234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908720"/>
            <a:ext cx="8784976" cy="5217443"/>
          </a:xfrm>
        </p:spPr>
        <p:txBody>
          <a:bodyPr>
            <a:normAutofit fontScale="85000" lnSpcReduction="20000"/>
          </a:bodyPr>
          <a:lstStyle/>
          <a:p>
            <a:pPr marL="0" indent="0">
              <a:buNone/>
            </a:pPr>
            <a:r>
              <a:rPr lang="ru-RU" dirty="0" smtClean="0"/>
              <a:t>По </a:t>
            </a:r>
            <a:r>
              <a:rPr lang="ru-RU" dirty="0"/>
              <a:t>моему мнению, такие люди не способны влиять на историю. Мир держится опыте предков, мы обязательно должны оглядываться назад и учиться, анализируя успехи и неудачи прошлого. А если действовать по убеждениям нигилистов «полезнее всего отрицание – мы отрицаем», то это приведет к «гибели». Поэтому смерть Базарова в произведении символична – это показатель того, что его теория неприменима на практике. </a:t>
            </a:r>
            <a:endParaRPr lang="ru-RU" dirty="0" smtClean="0"/>
          </a:p>
          <a:p>
            <a:pPr marL="0" indent="0">
              <a:buNone/>
            </a:pPr>
            <a:r>
              <a:rPr lang="ru-RU" dirty="0" smtClean="0"/>
              <a:t> 	Не </a:t>
            </a:r>
            <a:r>
              <a:rPr lang="ru-RU" dirty="0"/>
              <a:t>каждый человек способен изменить ход истории. Самонадеянность, гордость и </a:t>
            </a:r>
            <a:r>
              <a:rPr lang="ru-RU" dirty="0" err="1"/>
              <a:t>эгоцентричность</a:t>
            </a:r>
            <a:r>
              <a:rPr lang="ru-RU" dirty="0"/>
              <a:t> не поможет на этом пути, а лишь приведет к разочарованиям. В то время как люди добрые, естественные, обладающие альтруистическими качествами добьются успеха во всем</a:t>
            </a:r>
            <a:r>
              <a:rPr lang="ru-RU" dirty="0"/>
              <a:t/>
            </a:r>
            <a:br>
              <a:rPr lang="ru-RU" dirty="0"/>
            </a:br>
            <a:endParaRPr lang="ru-RU" dirty="0"/>
          </a:p>
        </p:txBody>
      </p:sp>
    </p:spTree>
    <p:extLst>
      <p:ext uri="{BB962C8B-B14F-4D97-AF65-F5344CB8AC3E}">
        <p14:creationId xmlns:p14="http://schemas.microsoft.com/office/powerpoint/2010/main" val="598910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algn="ctr"/>
            <a:r>
              <a:rPr lang="ru-RU" b="1" dirty="0" smtClean="0">
                <a:solidFill>
                  <a:srgbClr val="FF0000"/>
                </a:solidFill>
              </a:rPr>
              <a:t>БЛАНКИ ИТОГОВОГО СОЧИНЕНИЯ</a:t>
            </a:r>
            <a:endParaRPr lang="ru-RU" b="1" dirty="0">
              <a:solidFill>
                <a:srgbClr val="FF00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Забвению не подлежит </a:t>
            </a:r>
            <a:br>
              <a:rPr lang="ru-RU" dirty="0" smtClean="0"/>
            </a:br>
            <a:endParaRPr lang="ru-RU" dirty="0"/>
          </a:p>
        </p:txBody>
      </p:sp>
      <p:sp>
        <p:nvSpPr>
          <p:cNvPr id="3" name="Содержимое 2"/>
          <p:cNvSpPr>
            <a:spLocks noGrp="1"/>
          </p:cNvSpPr>
          <p:nvPr>
            <p:ph idx="1"/>
          </p:nvPr>
        </p:nvSpPr>
        <p:spPr/>
        <p:txBody>
          <a:bodyPr>
            <a:normAutofit fontScale="70000" lnSpcReduction="20000"/>
          </a:bodyPr>
          <a:lstStyle/>
          <a:p>
            <a:r>
              <a:rPr lang="ru-RU" dirty="0" smtClean="0"/>
              <a:t>Почему </a:t>
            </a:r>
            <a:r>
              <a:rPr lang="ru-RU" dirty="0"/>
              <a:t>тема войны не уходит из </a:t>
            </a:r>
            <a:r>
              <a:rPr lang="ru-RU" dirty="0" smtClean="0"/>
              <a:t>литературы?</a:t>
            </a:r>
          </a:p>
          <a:p>
            <a:r>
              <a:rPr lang="ru-RU" dirty="0" smtClean="0"/>
              <a:t>Как </a:t>
            </a:r>
            <a:r>
              <a:rPr lang="ru-RU" dirty="0"/>
              <a:t>влияет на сущность человека война? </a:t>
            </a:r>
            <a:endParaRPr lang="ru-RU" dirty="0" smtClean="0"/>
          </a:p>
          <a:p>
            <a:r>
              <a:rPr lang="ru-RU" dirty="0" smtClean="0"/>
              <a:t>Какой </a:t>
            </a:r>
            <a:r>
              <a:rPr lang="ru-RU" dirty="0"/>
              <a:t>опыт даёт человеку война? «Кто говорит, что на войне не страшно, тот ничего не знает о войне» (Ю. В. </a:t>
            </a:r>
            <a:r>
              <a:rPr lang="ru-RU" dirty="0" err="1"/>
              <a:t>Друнина</a:t>
            </a:r>
            <a:r>
              <a:rPr lang="ru-RU" dirty="0"/>
              <a:t>) </a:t>
            </a:r>
            <a:endParaRPr lang="ru-RU" dirty="0" smtClean="0"/>
          </a:p>
          <a:p>
            <a:r>
              <a:rPr lang="ru-RU" dirty="0" smtClean="0"/>
              <a:t>Как </a:t>
            </a:r>
            <a:r>
              <a:rPr lang="ru-RU" dirty="0"/>
              <a:t>судьба человека связана с историей народа? Может ли человек влиять на ход истории? </a:t>
            </a:r>
            <a:endParaRPr lang="ru-RU" dirty="0" smtClean="0"/>
          </a:p>
          <a:p>
            <a:r>
              <a:rPr lang="ru-RU" dirty="0" smtClean="0"/>
              <a:t>Согласны </a:t>
            </a:r>
            <a:r>
              <a:rPr lang="ru-RU" dirty="0"/>
              <a:t>ли Вы с утверждением писателя Р. Роллана: «Всякий мужественный, всякий правдивый человек приносит честь своей родине»? В чём ценность исторического опыта? Какие времена можно назвать жестокими? Согласны ли Вы с убеждением автора романа «Война и мир», что единение всего народа – это условие победы в любой войне</a:t>
            </a:r>
            <a:r>
              <a:rPr lang="ru-RU" dirty="0" smtClean="0"/>
              <a:t>? </a:t>
            </a:r>
            <a:endParaRPr lang="ru-RU" dirty="0"/>
          </a:p>
          <a:p>
            <a:endParaRPr lang="ru-RU"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Я и другие </a:t>
            </a:r>
            <a:endParaRPr lang="ru-RU" dirty="0"/>
          </a:p>
        </p:txBody>
      </p:sp>
      <p:sp>
        <p:nvSpPr>
          <p:cNvPr id="3" name="Содержимое 2"/>
          <p:cNvSpPr>
            <a:spLocks noGrp="1"/>
          </p:cNvSpPr>
          <p:nvPr>
            <p:ph idx="1"/>
          </p:nvPr>
        </p:nvSpPr>
        <p:spPr/>
        <p:txBody>
          <a:bodyPr>
            <a:normAutofit lnSpcReduction="10000"/>
          </a:bodyPr>
          <a:lstStyle/>
          <a:p>
            <a:r>
              <a:rPr lang="ru-RU" dirty="0" smtClean="0"/>
              <a:t>Что </a:t>
            </a:r>
            <a:r>
              <a:rPr lang="ru-RU" dirty="0"/>
              <a:t>мешает человеку быть счастливым? Чем опасно равнодушие? Важно ли понимание души другого человека? Могут ли люди быть друзьями, если они не сходятся во взглядах? Когда непонимание между людьми приводит к вражде? Может ли человек ставить себя выше общества? Как разум и чувства влияют на поступки человека? Какими качествами должен обладать настоящий </a:t>
            </a:r>
            <a:r>
              <a:rPr lang="ru-RU" dirty="0" smtClean="0"/>
              <a:t>друг?</a:t>
            </a:r>
            <a:endParaRPr lang="ru-RU" dirty="0"/>
          </a:p>
          <a:p>
            <a:endParaRPr lang="ru-RU"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Между прошлым и будущим </a:t>
            </a:r>
            <a:endParaRPr lang="ru-RU" dirty="0"/>
          </a:p>
        </p:txBody>
      </p:sp>
      <p:sp>
        <p:nvSpPr>
          <p:cNvPr id="3" name="Содержимое 2"/>
          <p:cNvSpPr>
            <a:spLocks noGrp="1"/>
          </p:cNvSpPr>
          <p:nvPr>
            <p:ph idx="1"/>
          </p:nvPr>
        </p:nvSpPr>
        <p:spPr/>
        <p:txBody>
          <a:bodyPr>
            <a:normAutofit/>
          </a:bodyPr>
          <a:lstStyle/>
          <a:p>
            <a:r>
              <a:rPr lang="ru-RU" dirty="0" smtClean="0"/>
              <a:t>Примерные </a:t>
            </a:r>
            <a:r>
              <a:rPr lang="ru-RU" dirty="0"/>
              <a:t>темы: Почему старшее поколение так редко бывает довольно молодёжью? Почему так важно сохранять связь между поколениями? Зачем человеку заглядывать в будущее? Согласны ли Вы с французским писателем Альбером Камю, утверждавшим, что «каждому поколению свойственно считать себя призванным переделать мир</a:t>
            </a:r>
            <a:r>
              <a:rPr lang="ru-RU" dirty="0" smtClean="0"/>
              <a:t>»?</a:t>
            </a:r>
            <a:endParaRPr lang="ru-RU" dirty="0"/>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rgbClr val="FF0000"/>
                </a:solidFill>
              </a:rPr>
              <a:t>Клише к итоговому сочинению</a:t>
            </a:r>
            <a:r>
              <a:rPr lang="ru-RU" b="1" dirty="0"/>
              <a:t/>
            </a:r>
            <a:br>
              <a:rPr lang="ru-RU" b="1" dirty="0"/>
            </a:br>
            <a:endParaRPr lang="ru-RU" dirty="0"/>
          </a:p>
        </p:txBody>
      </p:sp>
      <p:sp>
        <p:nvSpPr>
          <p:cNvPr id="3" name="Содержимое 2"/>
          <p:cNvSpPr>
            <a:spLocks noGrp="1"/>
          </p:cNvSpPr>
          <p:nvPr>
            <p:ph idx="1"/>
          </p:nvPr>
        </p:nvSpPr>
        <p:spPr/>
        <p:txBody>
          <a:bodyPr>
            <a:normAutofit fontScale="92500" lnSpcReduction="20000"/>
          </a:bodyPr>
          <a:lstStyle/>
          <a:p>
            <a:r>
              <a:rPr lang="ru-RU" b="1" i="1" dirty="0"/>
              <a:t>Для вступления</a:t>
            </a:r>
            <a:endParaRPr lang="ru-RU" b="1" dirty="0"/>
          </a:p>
          <a:p>
            <a:r>
              <a:rPr lang="ru-RU" dirty="0"/>
              <a:t>Конечно, каждый человек по-своему ответит на этот вопрос. Попытаюсь дать свое определение этим понятиям.</a:t>
            </a:r>
          </a:p>
          <a:p>
            <a:r>
              <a:rPr lang="ru-RU" dirty="0"/>
              <a:t>Конечно, каждый человек по-своему ответит на этот вопрос. На мой взгляд, ...</a:t>
            </a:r>
          </a:p>
          <a:p>
            <a:r>
              <a:rPr lang="ru-RU" dirty="0" smtClean="0"/>
              <a:t>Наверное</a:t>
            </a:r>
            <a:r>
              <a:rPr lang="ru-RU" dirty="0"/>
              <a:t>, каждый человек хоть раз задумывался над тем, что значит …(некое понятие). Я считаю, что …</a:t>
            </a:r>
          </a:p>
          <a:p>
            <a:r>
              <a:rPr lang="ru-RU" dirty="0"/>
              <a:t>Размышляя над этими вопросами, нельзя не прийти к ответу: ...</a:t>
            </a:r>
          </a:p>
          <a:p>
            <a:endParaRPr lang="ru-R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Время перемен </a:t>
            </a:r>
            <a:endParaRPr lang="ru-RU" dirty="0"/>
          </a:p>
        </p:txBody>
      </p:sp>
      <p:sp>
        <p:nvSpPr>
          <p:cNvPr id="3" name="Содержимое 2"/>
          <p:cNvSpPr>
            <a:spLocks noGrp="1"/>
          </p:cNvSpPr>
          <p:nvPr>
            <p:ph idx="1"/>
          </p:nvPr>
        </p:nvSpPr>
        <p:spPr/>
        <p:txBody>
          <a:bodyPr>
            <a:normAutofit fontScale="92500" lnSpcReduction="20000"/>
          </a:bodyPr>
          <a:lstStyle/>
          <a:p>
            <a:r>
              <a:rPr lang="ru-RU" dirty="0" smtClean="0"/>
              <a:t>Как </a:t>
            </a:r>
            <a:r>
              <a:rPr lang="ru-RU" dirty="0"/>
              <a:t>противостоять ударам судьбы? Какие события и впечатления жизни помогают человеку взрослеть? Почему для человека важны не только победы, но и поражения? Нужно ли анализировать свои ошибки? Возможно ли избежать ошибок в поиске жизненного пути? Когда о человеке можно сказать, что он верен себе? Верно ли, что надежда делает человека сильнее? Можно ли жить без надежды на лучшее? Что помогает человеку не отчаяться в сложной жизненной </a:t>
            </a:r>
            <a:r>
              <a:rPr lang="ru-RU" dirty="0" smtClean="0"/>
              <a:t>ситуации?</a:t>
            </a:r>
            <a:endParaRPr lang="ru-RU" dirty="0"/>
          </a:p>
          <a:p>
            <a:endParaRPr lang="ru-RU"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Разговор с собой </a:t>
            </a:r>
            <a:endParaRPr lang="ru-RU" dirty="0"/>
          </a:p>
        </p:txBody>
      </p:sp>
      <p:sp>
        <p:nvSpPr>
          <p:cNvPr id="3" name="Содержимое 2"/>
          <p:cNvSpPr>
            <a:spLocks noGrp="1"/>
          </p:cNvSpPr>
          <p:nvPr>
            <p:ph idx="1"/>
          </p:nvPr>
        </p:nvSpPr>
        <p:spPr/>
        <p:txBody>
          <a:bodyPr>
            <a:normAutofit/>
          </a:bodyPr>
          <a:lstStyle/>
          <a:p>
            <a:r>
              <a:rPr lang="ru-RU" dirty="0" smtClean="0"/>
              <a:t>Какие </a:t>
            </a:r>
            <a:r>
              <a:rPr lang="ru-RU" dirty="0"/>
              <a:t>события и впечатления жизни помогают человеку взрослеть? Согласны ли Вы с утверждением героя И.С. Тургенева: «Всякий человек сам себя воспитать должен»? Какие психологические проблемы, поднятые в произведениях русской классики, Вам интересны? Как Вы понимаете, что такое «нравственный закон</a:t>
            </a:r>
            <a:r>
              <a:rPr lang="ru-RU" dirty="0" smtClean="0"/>
              <a:t>»?</a:t>
            </a:r>
            <a:endParaRPr lang="ru-RU" dirty="0"/>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smtClean="0"/>
              <a:t/>
            </a:r>
            <a:br>
              <a:rPr lang="ru-RU" b="1" i="1" dirty="0" smtClean="0"/>
            </a:br>
            <a:r>
              <a:rPr lang="ru-RU" b="1" i="1" dirty="0"/>
              <a:t/>
            </a:r>
            <a:br>
              <a:rPr lang="ru-RU" b="1" i="1" dirty="0"/>
            </a:br>
            <a:r>
              <a:rPr lang="ru-RU" b="1" i="1" dirty="0" smtClean="0">
                <a:solidFill>
                  <a:srgbClr val="FF0000"/>
                </a:solidFill>
              </a:rPr>
              <a:t>Для </a:t>
            </a:r>
            <a:r>
              <a:rPr lang="ru-RU" b="1" i="1" dirty="0">
                <a:solidFill>
                  <a:srgbClr val="FF0000"/>
                </a:solidFill>
              </a:rPr>
              <a:t>перехода к основной части</a:t>
            </a:r>
            <a:r>
              <a:rPr lang="ru-RU" b="1" dirty="0">
                <a:solidFill>
                  <a:srgbClr val="FF0000"/>
                </a:solidFill>
              </a:rPr>
              <a:t/>
            </a:r>
            <a:br>
              <a:rPr lang="ru-RU" b="1" dirty="0">
                <a:solidFill>
                  <a:srgbClr val="FF0000"/>
                </a:solidFill>
              </a:rPr>
            </a:br>
            <a:r>
              <a:rPr lang="ru-RU" dirty="0"/>
              <a:t/>
            </a:r>
            <a:br>
              <a:rPr lang="ru-RU" dirty="0"/>
            </a:br>
            <a:endParaRPr lang="ru-RU" dirty="0"/>
          </a:p>
        </p:txBody>
      </p:sp>
      <p:sp>
        <p:nvSpPr>
          <p:cNvPr id="3" name="Содержимое 2"/>
          <p:cNvSpPr>
            <a:spLocks noGrp="1"/>
          </p:cNvSpPr>
          <p:nvPr>
            <p:ph idx="1"/>
          </p:nvPr>
        </p:nvSpPr>
        <p:spPr/>
        <p:txBody>
          <a:bodyPr>
            <a:normAutofit fontScale="70000" lnSpcReduction="20000"/>
          </a:bodyPr>
          <a:lstStyle/>
          <a:p>
            <a:r>
              <a:rPr lang="ru-RU" dirty="0"/>
              <a:t>В правильности такой точки зрения меня убеждает художественная литература</a:t>
            </a:r>
          </a:p>
          <a:p>
            <a:r>
              <a:rPr lang="ru-RU" dirty="0"/>
              <a:t>Давайте вспомним произведения художественной литературы, в которых раскрывается тема...</a:t>
            </a:r>
          </a:p>
          <a:p>
            <a:r>
              <a:rPr lang="ru-RU" dirty="0"/>
              <a:t>Правильность своей точки зрения могу доказать, обратившись к ...</a:t>
            </a:r>
          </a:p>
          <a:p>
            <a:r>
              <a:rPr lang="ru-RU" dirty="0"/>
              <a:t>Обратимся к произведениям художественной литературы</a:t>
            </a:r>
          </a:p>
          <a:p>
            <a:r>
              <a:rPr lang="ru-RU" dirty="0"/>
              <a:t>За примерами давайте обратимся к произведениям художественной литературы</a:t>
            </a:r>
          </a:p>
          <a:p>
            <a:r>
              <a:rPr lang="ru-RU" dirty="0"/>
              <a:t>Размышляя о ..., я не могу не обратиться к произведению ФИО, в котором...</a:t>
            </a:r>
          </a:p>
          <a:p>
            <a:r>
              <a:rPr lang="ru-RU" dirty="0"/>
              <a:t>Размышляя над этими вопросами, нельзя не прийти к ответу: ...(ответ на вопрос, заданный во вступлении)</a:t>
            </a:r>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solidFill>
                  <a:srgbClr val="FF0000"/>
                </a:solidFill>
              </a:rPr>
              <a:t>Для аргументов</a:t>
            </a:r>
            <a:r>
              <a:rPr lang="ru-RU" b="1" dirty="0"/>
              <a:t/>
            </a:r>
            <a:br>
              <a:rPr lang="ru-RU" b="1" dirty="0"/>
            </a:br>
            <a:endParaRPr lang="ru-RU" dirty="0"/>
          </a:p>
        </p:txBody>
      </p:sp>
      <p:sp>
        <p:nvSpPr>
          <p:cNvPr id="3" name="Содержимое 2"/>
          <p:cNvSpPr>
            <a:spLocks noGrp="1"/>
          </p:cNvSpPr>
          <p:nvPr>
            <p:ph idx="1"/>
          </p:nvPr>
        </p:nvSpPr>
        <p:spPr/>
        <p:txBody>
          <a:bodyPr>
            <a:normAutofit fontScale="85000" lnSpcReduction="20000"/>
          </a:bodyPr>
          <a:lstStyle/>
          <a:p>
            <a:r>
              <a:rPr lang="ru-RU" dirty="0" smtClean="0"/>
              <a:t>Тема </a:t>
            </a:r>
            <a:r>
              <a:rPr lang="ru-RU" dirty="0"/>
              <a:t>(...) раскрывается в произведении… (автор, название).</a:t>
            </a:r>
          </a:p>
          <a:p>
            <a:r>
              <a:rPr lang="ru-RU" dirty="0"/>
              <a:t>Проблема (варварского отношения к природе и т.п.) волновала многих писателей. Обращается к ней и ...(имя писателя) в...(название произведения).</a:t>
            </a:r>
          </a:p>
          <a:p>
            <a:r>
              <a:rPr lang="ru-RU" dirty="0"/>
              <a:t>Идея (единства природы человека и т.п.) выражена в стихотворении…(автор, название).</a:t>
            </a:r>
          </a:p>
          <a:p>
            <a:r>
              <a:rPr lang="ru-RU" dirty="0"/>
              <a:t>Мысль о необходимости (защищать природу и т.п.) выражена и в романе… (автор, название).</a:t>
            </a:r>
          </a:p>
          <a:p>
            <a:r>
              <a:rPr lang="ru-RU" dirty="0"/>
              <a:t>Вспомним героя повести… (автор, название).</a:t>
            </a:r>
          </a:p>
          <a:p>
            <a:r>
              <a:rPr lang="ru-RU" dirty="0"/>
              <a:t>Обратимся к роману… (автор, название).</a:t>
            </a:r>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ru-RU" b="1" dirty="0" smtClean="0">
                <a:solidFill>
                  <a:srgbClr val="FF0000"/>
                </a:solidFill>
              </a:rPr>
              <a:t>Интерпретация </a:t>
            </a:r>
            <a:r>
              <a:rPr lang="ru-RU" b="1" dirty="0">
                <a:solidFill>
                  <a:srgbClr val="FF0000"/>
                </a:solidFill>
              </a:rPr>
              <a:t>произведения или </a:t>
            </a:r>
            <a:r>
              <a:rPr lang="ru-RU" b="1" dirty="0" smtClean="0">
                <a:solidFill>
                  <a:srgbClr val="FF0000"/>
                </a:solidFill>
              </a:rPr>
              <a:t/>
            </a:r>
            <a:br>
              <a:rPr lang="ru-RU" b="1" dirty="0" smtClean="0">
                <a:solidFill>
                  <a:srgbClr val="FF0000"/>
                </a:solidFill>
              </a:rPr>
            </a:br>
            <a:r>
              <a:rPr lang="ru-RU" b="1" dirty="0" smtClean="0">
                <a:solidFill>
                  <a:srgbClr val="FF0000"/>
                </a:solidFill>
              </a:rPr>
              <a:t>его </a:t>
            </a:r>
            <a:r>
              <a:rPr lang="ru-RU" b="1" dirty="0">
                <a:solidFill>
                  <a:srgbClr val="FF0000"/>
                </a:solidFill>
              </a:rPr>
              <a:t>фрагмента:</a:t>
            </a:r>
            <a:br>
              <a:rPr lang="ru-RU" b="1" dirty="0">
                <a:solidFill>
                  <a:srgbClr val="FF0000"/>
                </a:solidFill>
              </a:rPr>
            </a:br>
            <a:endParaRPr lang="ru-RU" dirty="0">
              <a:solidFill>
                <a:srgbClr val="FF0000"/>
              </a:solidFill>
            </a:endParaRPr>
          </a:p>
        </p:txBody>
      </p:sp>
      <p:sp>
        <p:nvSpPr>
          <p:cNvPr id="3" name="Содержимое 2"/>
          <p:cNvSpPr>
            <a:spLocks noGrp="1"/>
          </p:cNvSpPr>
          <p:nvPr>
            <p:ph idx="1"/>
          </p:nvPr>
        </p:nvSpPr>
        <p:spPr/>
        <p:txBody>
          <a:bodyPr>
            <a:normAutofit fontScale="55000" lnSpcReduction="20000"/>
          </a:bodyPr>
          <a:lstStyle/>
          <a:p>
            <a:r>
              <a:rPr lang="ru-RU" dirty="0"/>
              <a:t>Автор повествует о…</a:t>
            </a:r>
          </a:p>
          <a:p>
            <a:r>
              <a:rPr lang="ru-RU" dirty="0"/>
              <a:t>Автор описывает…</a:t>
            </a:r>
          </a:p>
          <a:p>
            <a:r>
              <a:rPr lang="ru-RU" dirty="0"/>
              <a:t>Поэт показывает…</a:t>
            </a:r>
          </a:p>
          <a:p>
            <a:r>
              <a:rPr lang="ru-RU" dirty="0"/>
              <a:t>Писатель размышляет о…</a:t>
            </a:r>
          </a:p>
          <a:p>
            <a:r>
              <a:rPr lang="ru-RU" dirty="0"/>
              <a:t>Писатель обращает наше внимание…</a:t>
            </a:r>
          </a:p>
          <a:p>
            <a:r>
              <a:rPr lang="ru-RU" dirty="0"/>
              <a:t>Писатель заостряет наше внимание на …</a:t>
            </a:r>
          </a:p>
          <a:p>
            <a:r>
              <a:rPr lang="ru-RU" dirty="0"/>
              <a:t>Он акцентирует внимание читателя на…</a:t>
            </a:r>
          </a:p>
          <a:p>
            <a:r>
              <a:rPr lang="ru-RU" dirty="0"/>
              <a:t>Этот поступок героя говорит о ...</a:t>
            </a:r>
          </a:p>
          <a:p>
            <a:r>
              <a:rPr lang="ru-RU" dirty="0"/>
              <a:t>Мы видим, что герой поступил так потому...</a:t>
            </a:r>
          </a:p>
          <a:p>
            <a:r>
              <a:rPr lang="ru-RU" dirty="0"/>
              <a:t>Автор показывает, к каким последствиям привело...</a:t>
            </a:r>
          </a:p>
          <a:p>
            <a:r>
              <a:rPr lang="ru-RU" dirty="0"/>
              <a:t>Этому герою/поступку автор противопоставляет...</a:t>
            </a:r>
          </a:p>
          <a:p>
            <a:r>
              <a:rPr lang="ru-RU" dirty="0"/>
              <a:t>Писатель осуждает…</a:t>
            </a:r>
          </a:p>
          <a:p>
            <a:r>
              <a:rPr lang="ru-RU" dirty="0"/>
              <a:t>Он ставит нам в пример…</a:t>
            </a:r>
          </a:p>
          <a:p>
            <a:r>
              <a:rPr lang="ru-RU" dirty="0"/>
              <a:t>Автор подчеркивает…</a:t>
            </a:r>
          </a:p>
          <a:p>
            <a:r>
              <a:rPr lang="ru-RU" dirty="0"/>
              <a:t>Автор утверждает…</a:t>
            </a:r>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rgbClr val="FF0000"/>
                </a:solidFill>
              </a:rPr>
              <a:t>Промежуточный вывод:</a:t>
            </a:r>
            <a:br>
              <a:rPr lang="ru-RU" b="1" dirty="0">
                <a:solidFill>
                  <a:srgbClr val="FF0000"/>
                </a:solidFill>
              </a:rPr>
            </a:br>
            <a:endParaRPr lang="ru-RU" dirty="0">
              <a:solidFill>
                <a:srgbClr val="FF0000"/>
              </a:solidFill>
            </a:endParaRPr>
          </a:p>
        </p:txBody>
      </p:sp>
      <p:sp>
        <p:nvSpPr>
          <p:cNvPr id="3" name="Содержимое 2"/>
          <p:cNvSpPr>
            <a:spLocks noGrp="1"/>
          </p:cNvSpPr>
          <p:nvPr>
            <p:ph idx="1"/>
          </p:nvPr>
        </p:nvSpPr>
        <p:spPr/>
        <p:txBody>
          <a:bodyPr/>
          <a:lstStyle/>
          <a:p>
            <a:r>
              <a:rPr lang="ru-RU" dirty="0"/>
              <a:t>Писатель считает, что…</a:t>
            </a:r>
          </a:p>
          <a:p>
            <a:r>
              <a:rPr lang="ru-RU" dirty="0"/>
              <a:t>Таким образом, автор хочет донести до нас мысль о….</a:t>
            </a:r>
          </a:p>
          <a:p>
            <a:r>
              <a:rPr lang="ru-RU" dirty="0"/>
              <a:t>Мы можем прийти к выводу...</a:t>
            </a:r>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solidFill>
                  <a:srgbClr val="FF0000"/>
                </a:solidFill>
              </a:rPr>
              <a:t>Для заключения</a:t>
            </a:r>
            <a:r>
              <a:rPr lang="ru-RU" b="1" dirty="0">
                <a:solidFill>
                  <a:srgbClr val="FF0000"/>
                </a:solidFill>
              </a:rPr>
              <a:t/>
            </a:r>
            <a:br>
              <a:rPr lang="ru-RU" b="1" dirty="0">
                <a:solidFill>
                  <a:srgbClr val="FF0000"/>
                </a:solidFill>
              </a:rPr>
            </a:br>
            <a:endParaRPr lang="ru-RU" dirty="0">
              <a:solidFill>
                <a:srgbClr val="FF0000"/>
              </a:solidFill>
            </a:endParaRPr>
          </a:p>
        </p:txBody>
      </p:sp>
      <p:sp>
        <p:nvSpPr>
          <p:cNvPr id="3" name="Содержимое 2"/>
          <p:cNvSpPr>
            <a:spLocks noGrp="1"/>
          </p:cNvSpPr>
          <p:nvPr>
            <p:ph idx="1"/>
          </p:nvPr>
        </p:nvSpPr>
        <p:spPr/>
        <p:txBody>
          <a:bodyPr>
            <a:normAutofit/>
          </a:bodyPr>
          <a:lstStyle/>
          <a:p>
            <a:r>
              <a:rPr lang="ru-RU" dirty="0"/>
              <a:t>Подводя итоги сказанному, можно сделать вывод…</a:t>
            </a:r>
          </a:p>
          <a:p>
            <a:r>
              <a:rPr lang="ru-RU" dirty="0" smtClean="0"/>
              <a:t>Таким </a:t>
            </a:r>
            <a:r>
              <a:rPr lang="ru-RU" dirty="0"/>
              <a:t>образом, мы приходим к выводу: …</a:t>
            </a:r>
          </a:p>
          <a:p>
            <a:r>
              <a:rPr lang="ru-RU" dirty="0"/>
              <a:t>Итак, можно сделать вывод, что…</a:t>
            </a:r>
          </a:p>
          <a:p>
            <a:r>
              <a:rPr lang="ru-RU" dirty="0" smtClean="0"/>
              <a:t>Подводя </a:t>
            </a:r>
            <a:r>
              <a:rPr lang="ru-RU" dirty="0"/>
              <a:t>итоги сказанному, хочется выразить надежду на то, что …</a:t>
            </a:r>
          </a:p>
          <a:p>
            <a:r>
              <a:rPr lang="ru-RU" dirty="0"/>
              <a:t>Обобщая сказанное, хочу сказать, что…</a:t>
            </a:r>
          </a:p>
          <a:p>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FF0000"/>
                </a:solidFill>
              </a:rPr>
              <a:t>Аргумент состоит из 3 элементов:</a:t>
            </a:r>
            <a:br>
              <a:rPr lang="ru-RU" dirty="0" smtClean="0">
                <a:solidFill>
                  <a:srgbClr val="FF0000"/>
                </a:solidFill>
              </a:rPr>
            </a:br>
            <a:endParaRPr lang="ru-RU" dirty="0">
              <a:solidFill>
                <a:srgbClr val="FF0000"/>
              </a:solidFill>
            </a:endParaRPr>
          </a:p>
        </p:txBody>
      </p:sp>
      <p:sp>
        <p:nvSpPr>
          <p:cNvPr id="3" name="Содержимое 2"/>
          <p:cNvSpPr>
            <a:spLocks noGrp="1"/>
          </p:cNvSpPr>
          <p:nvPr>
            <p:ph idx="1"/>
          </p:nvPr>
        </p:nvSpPr>
        <p:spPr/>
        <p:txBody>
          <a:bodyPr>
            <a:normAutofit fontScale="62500" lnSpcReduction="20000"/>
          </a:bodyPr>
          <a:lstStyle/>
          <a:p>
            <a:r>
              <a:rPr lang="ru-RU" i="1" dirty="0" smtClean="0"/>
              <a:t>Обращение </a:t>
            </a:r>
            <a:r>
              <a:rPr lang="ru-RU" i="1" dirty="0"/>
              <a:t>к литературному произведению</a:t>
            </a:r>
            <a:r>
              <a:rPr lang="ru-RU" dirty="0"/>
              <a:t> - называем автора и произведение, его жанр (если знаем; если не знаем, то так и пишем — «произведение» , чтобы избежать фактических ошибок).</a:t>
            </a:r>
          </a:p>
          <a:p>
            <a:r>
              <a:rPr lang="ru-RU" i="1" dirty="0"/>
              <a:t>Его интерпретацию</a:t>
            </a:r>
            <a:r>
              <a:rPr lang="ru-RU" dirty="0"/>
              <a:t> - здесь мы обращаемся к сюжету произведения или конкретному эпизоду, характеризуем героя(-ев). Желательно несколько раз упомянуть автора, используя речевые клише типа «автор повествует» , «автор описывает» , «писатель рассуждает» , «поэт показывает» , «автор считает» и т. п. Почему нельзя просто написать: «герой пошёл туда-то, сделал то-то» ? А потому что это будет уже не анализ, а простой пересказ.</a:t>
            </a:r>
          </a:p>
          <a:p>
            <a:r>
              <a:rPr lang="ru-RU" i="1" dirty="0" err="1"/>
              <a:t>Микровывод</a:t>
            </a:r>
            <a:r>
              <a:rPr lang="ru-RU" i="1" dirty="0"/>
              <a:t> </a:t>
            </a:r>
            <a:r>
              <a:rPr lang="ru-RU" dirty="0"/>
              <a:t>(он завершает только одну из </a:t>
            </a:r>
            <a:r>
              <a:rPr lang="ru-RU" dirty="0" err="1"/>
              <a:t>микротем</a:t>
            </a:r>
            <a:r>
              <a:rPr lang="ru-RU" dirty="0"/>
              <a:t>, а не всё сочинение в целом; нужен для логичности и связности текста): в этой части мы, как правило, формулируем основную мысль всего упомянутого произведения или авторскую позицию по конкретной проблеме. Используем клише типа «писатель приходит к выводу... » и т. п.</a:t>
            </a:r>
          </a:p>
          <a:p>
            <a:endParaRPr 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TotalTime>
  <Words>1252</Words>
  <Application>Microsoft Office PowerPoint</Application>
  <PresentationFormat>Экран (4:3)</PresentationFormat>
  <Paragraphs>128</Paragraphs>
  <Slides>31</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31</vt:i4>
      </vt:variant>
    </vt:vector>
  </HeadingPairs>
  <TitlesOfParts>
    <vt:vector size="34" baseType="lpstr">
      <vt:lpstr>Arial</vt:lpstr>
      <vt:lpstr>Calibri</vt:lpstr>
      <vt:lpstr>Тема Office</vt:lpstr>
      <vt:lpstr>Итоговое сочинение</vt:lpstr>
      <vt:lpstr>Презентация PowerPoint</vt:lpstr>
      <vt:lpstr>Клише к итоговому сочинению </vt:lpstr>
      <vt:lpstr>  Для перехода к основной части  </vt:lpstr>
      <vt:lpstr>Для аргументов </vt:lpstr>
      <vt:lpstr> Интерпретация произведения или  его фрагмента: </vt:lpstr>
      <vt:lpstr>Промежуточный вывод: </vt:lpstr>
      <vt:lpstr>Для заключения </vt:lpstr>
      <vt:lpstr>Аргумент состоит из 3 элементов: </vt:lpstr>
      <vt:lpstr>Во сколько проводится экзамен? </vt:lpstr>
      <vt:lpstr>  Что можно взять с собой на  экзамен? </vt:lpstr>
      <vt:lpstr> Сколько слов должно быть в итоговом сочинении? </vt:lpstr>
      <vt:lpstr> Сколько абзацев должно быть в итоговом сочинении? </vt:lpstr>
      <vt:lpstr> Сколько хранится итоговое сочинение? </vt:lpstr>
      <vt:lpstr>  Критерии оценивания итогового сочинения (изложения) документ от ФИПИ </vt:lpstr>
      <vt:lpstr>А.С.Пушкин «Капитанская дочка» роман</vt:lpstr>
      <vt:lpstr>Ф.М.Достоевский «Преступление и наказание» роман</vt:lpstr>
      <vt:lpstr>Л.Н.Толстой «Война и мир» роман-эпопея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Забвению не подлежит  </vt:lpstr>
      <vt:lpstr>Я и другие </vt:lpstr>
      <vt:lpstr>Между прошлым и будущим </vt:lpstr>
      <vt:lpstr>Время перемен </vt:lpstr>
      <vt:lpstr>Разговор с собой </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Итоговое сочинение</dc:title>
  <dc:creator>User</dc:creator>
  <cp:lastModifiedBy>kseni</cp:lastModifiedBy>
  <cp:revision>4</cp:revision>
  <dcterms:created xsi:type="dcterms:W3CDTF">2020-11-09T06:29:40Z</dcterms:created>
  <dcterms:modified xsi:type="dcterms:W3CDTF">2021-03-30T15:13:40Z</dcterms:modified>
</cp:coreProperties>
</file>