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6" r:id="rId4"/>
    <p:sldId id="268" r:id="rId5"/>
    <p:sldId id="267" r:id="rId6"/>
    <p:sldId id="258" r:id="rId7"/>
    <p:sldId id="259" r:id="rId8"/>
    <p:sldId id="260" r:id="rId9"/>
    <p:sldId id="261" r:id="rId10"/>
    <p:sldId id="269" r:id="rId11"/>
    <p:sldId id="262" r:id="rId12"/>
    <p:sldId id="271" r:id="rId13"/>
    <p:sldId id="263" r:id="rId14"/>
    <p:sldId id="272" r:id="rId15"/>
    <p:sldId id="273" r:id="rId16"/>
    <p:sldId id="270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22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739683581219072E-2"/>
          <c:y val="0.10615079365079365"/>
          <c:w val="0.49752405949256368"/>
          <c:h val="0.6408730158730164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4.7871099445902593E-2"/>
                  <c:y val="-0.275523997000375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4196257725848776E-2"/>
                  <c:y val="-2.06003661307042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гнойный мастит</c:v>
                </c:pt>
                <c:pt idx="1">
                  <c:v>негнойный мастит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85</c:v>
                </c:pt>
                <c:pt idx="1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7580499880696689"/>
          <c:y val="0.22387097839185183"/>
          <c:w val="0.40146772846575995"/>
          <c:h val="0.4683999405734660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2400"/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739683581219031E-2"/>
          <c:y val="0.10615079365079365"/>
          <c:w val="0.49752405949256384"/>
          <c:h val="0.6408730158730168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4.7871099445902593E-2"/>
                  <c:y val="-0.2755239970003752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2870005832604294E-2"/>
                  <c:y val="9.70466191726034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гнойный мастит</c:v>
                </c:pt>
                <c:pt idx="1">
                  <c:v>негнойный мастит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46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8969378827646546"/>
          <c:y val="0.11617847769028873"/>
          <c:w val="0.40146772846575995"/>
          <c:h val="0.5863484756713103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20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739683581219031E-2"/>
          <c:y val="0.10615079365079365"/>
          <c:w val="0.49752405949256384"/>
          <c:h val="0.6408730158730168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8.4234788833214017E-2"/>
                  <c:y val="-0.184493143176380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6.5060844667143916E-3"/>
                  <c:y val="-1.00483825064035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гнойный мастит</c:v>
                </c:pt>
                <c:pt idx="1">
                  <c:v>негнойный мастит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17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7580499880696667"/>
          <c:y val="5.7873488705478093E-2"/>
          <c:w val="0.40146772846575995"/>
          <c:h val="0.6343973268401690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20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23DA6-6622-422D-AB78-575267E8E6B4}" type="datetimeFigureOut">
              <a:rPr lang="ru-RU" smtClean="0"/>
              <a:pPr/>
              <a:t>06.06.2017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EC7DD-2034-4003-A626-4B8285D75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23DA6-6622-422D-AB78-575267E8E6B4}" type="datetimeFigureOut">
              <a:rPr lang="ru-RU" smtClean="0"/>
              <a:pPr/>
              <a:t>06.06.2017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EC7DD-2034-4003-A626-4B8285D75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23DA6-6622-422D-AB78-575267E8E6B4}" type="datetimeFigureOut">
              <a:rPr lang="ru-RU" smtClean="0"/>
              <a:pPr/>
              <a:t>06.06.2017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EC7DD-2034-4003-A626-4B8285D75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23DA6-6622-422D-AB78-575267E8E6B4}" type="datetimeFigureOut">
              <a:rPr lang="ru-RU" smtClean="0"/>
              <a:pPr/>
              <a:t>06.06.2017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EC7DD-2034-4003-A626-4B8285D75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23DA6-6622-422D-AB78-575267E8E6B4}" type="datetimeFigureOut">
              <a:rPr lang="ru-RU" smtClean="0"/>
              <a:pPr/>
              <a:t>06.06.2017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EC7DD-2034-4003-A626-4B8285D75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23DA6-6622-422D-AB78-575267E8E6B4}" type="datetimeFigureOut">
              <a:rPr lang="ru-RU" smtClean="0"/>
              <a:pPr/>
              <a:t>06.06.2017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EC7DD-2034-4003-A626-4B8285D75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23DA6-6622-422D-AB78-575267E8E6B4}" type="datetimeFigureOut">
              <a:rPr lang="ru-RU" smtClean="0"/>
              <a:pPr/>
              <a:t>06.06.2017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EC7DD-2034-4003-A626-4B8285D75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23DA6-6622-422D-AB78-575267E8E6B4}" type="datetimeFigureOut">
              <a:rPr lang="ru-RU" smtClean="0"/>
              <a:pPr/>
              <a:t>06.06.2017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EC7DD-2034-4003-A626-4B8285D75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23DA6-6622-422D-AB78-575267E8E6B4}" type="datetimeFigureOut">
              <a:rPr lang="ru-RU" smtClean="0"/>
              <a:pPr/>
              <a:t>06.06.2017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EC7DD-2034-4003-A626-4B8285D75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23DA6-6622-422D-AB78-575267E8E6B4}" type="datetimeFigureOut">
              <a:rPr lang="ru-RU" smtClean="0"/>
              <a:pPr/>
              <a:t>06.06.2017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EC7DD-2034-4003-A626-4B8285D75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23DA6-6622-422D-AB78-575267E8E6B4}" type="datetimeFigureOut">
              <a:rPr lang="ru-RU" smtClean="0"/>
              <a:pPr/>
              <a:t>06.06.2017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5BEC7DD-2034-4003-A626-4B8285D75E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DF23DA6-6622-422D-AB78-575267E8E6B4}" type="datetimeFigureOut">
              <a:rPr lang="ru-RU" smtClean="0"/>
              <a:pPr/>
              <a:t>06.06.2017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5BEC7DD-2034-4003-A626-4B8285D75EB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714356"/>
            <a:ext cx="6858000" cy="3500462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Сестринский уход при гнойном мастите</a:t>
            </a:r>
            <a:endParaRPr lang="ru-RU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43050"/>
            <a:ext cx="9144000" cy="5214949"/>
          </a:xfrm>
        </p:spPr>
        <p:txBody>
          <a:bodyPr>
            <a:normAutofit lnSpcReduction="10000"/>
          </a:bodyPr>
          <a:lstStyle/>
          <a:p>
            <a:pPr fontAlgn="base"/>
            <a:r>
              <a:rPr lang="ru-RU" dirty="0" smtClean="0"/>
              <a:t>Поскольку диагностика мастита, как правило, не вызывает сложностей, маммографию обычно не проводят. При сомнительной ультразвуковой картине для гистологического исследования берут аспират (</a:t>
            </a:r>
            <a:r>
              <a:rPr lang="ru-RU" dirty="0" err="1" smtClean="0"/>
              <a:t>тонкоигольная</a:t>
            </a:r>
            <a:r>
              <a:rPr lang="ru-RU" dirty="0" smtClean="0"/>
              <a:t> аспирационная биопсия молочной железы под контролем УЗИ). Для бактериологического исследования можно взять молоко из пораженной железы.</a:t>
            </a:r>
          </a:p>
          <a:p>
            <a:pPr fontAlgn="base"/>
            <a:r>
              <a:rPr lang="ru-RU" dirty="0" smtClean="0"/>
              <a:t>В случае вялого течения воспаления и в результате формирования вокруг него валика фиброзной ткани (</a:t>
            </a:r>
            <a:r>
              <a:rPr lang="ru-RU" dirty="0" err="1" smtClean="0"/>
              <a:t>сумкования</a:t>
            </a:r>
            <a:r>
              <a:rPr lang="ru-RU" dirty="0" smtClean="0"/>
              <a:t> очага) говорят о развитии хронического мастита. При этом клинические проявления обычно слабо выражены, но при пальпации определяется плотный малоподвижный, спаянный с кожей очаг.</a:t>
            </a:r>
          </a:p>
          <a:p>
            <a:endParaRPr lang="ru-RU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Диагностика мастита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00808"/>
            <a:ext cx="9144000" cy="5472608"/>
          </a:xfrm>
        </p:spPr>
        <p:txBody>
          <a:bodyPr>
            <a:normAutofit/>
          </a:bodyPr>
          <a:lstStyle/>
          <a:p>
            <a:pPr fontAlgn="base"/>
            <a:r>
              <a:rPr lang="ru-RU" dirty="0" smtClean="0"/>
              <a:t>При малейшем подозрении на развитие воспаления в молочной железе необходимо срочно обратиться к врачу </a:t>
            </a:r>
            <a:r>
              <a:rPr lang="ru-RU" dirty="0" err="1" smtClean="0"/>
              <a:t>маммологу</a:t>
            </a:r>
            <a:r>
              <a:rPr lang="ru-RU" dirty="0" smtClean="0"/>
              <a:t>, поскольку в лечении этого заболевания очень важно своевременное выявление и незамедлительное принятие мер к устранению причины мастита и подавлению инфекционного процесса. Самолечение или затягивание с обращением к специалисту недопустимо, поскольку воспаление молочной железы склонно к прогрессированию, формированию нагноения и </a:t>
            </a:r>
            <a:r>
              <a:rPr lang="ru-RU" dirty="0" err="1" smtClean="0"/>
              <a:t>абсцедированию</a:t>
            </a:r>
            <a:r>
              <a:rPr lang="ru-RU" dirty="0" smtClean="0"/>
              <a:t>. В случае развития гнойного мастита необходимо оперативное лечение.</a:t>
            </a:r>
          </a:p>
          <a:p>
            <a:endParaRPr lang="ru-RU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Лечение мастита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00808"/>
            <a:ext cx="9144000" cy="5472608"/>
          </a:xfrm>
        </p:spPr>
        <p:txBody>
          <a:bodyPr>
            <a:normAutofit/>
          </a:bodyPr>
          <a:lstStyle/>
          <a:p>
            <a:pPr fontAlgn="base"/>
            <a:r>
              <a:rPr lang="ru-RU" dirty="0" smtClean="0"/>
              <a:t>При выявлении мастита на стадии серозного воспаления или инфильтрата проводят консервативное лечение мастита. Назначается </a:t>
            </a:r>
            <a:r>
              <a:rPr lang="ru-RU" dirty="0" err="1" smtClean="0"/>
              <a:t>антибиотикотерапия</a:t>
            </a:r>
            <a:r>
              <a:rPr lang="ru-RU" dirty="0" smtClean="0"/>
              <a:t> с применением сильно действующих средств широкого спектра действия. Серозный мастит при этом, как правило, проходит через 2-3 дня, для рассасывания инфильтрата может потребоваться до 7 дней. Если воспалению сопутствует выраженная общая интоксикация, проводят </a:t>
            </a:r>
            <a:r>
              <a:rPr lang="ru-RU" dirty="0" err="1" smtClean="0"/>
              <a:t>дезинтоксикационные</a:t>
            </a:r>
            <a:r>
              <a:rPr lang="ru-RU" dirty="0" smtClean="0"/>
              <a:t> мероприятия (</a:t>
            </a:r>
            <a:r>
              <a:rPr lang="ru-RU" dirty="0" err="1" smtClean="0"/>
              <a:t>инфузия</a:t>
            </a:r>
            <a:r>
              <a:rPr lang="ru-RU" dirty="0" smtClean="0"/>
              <a:t> растворов электролитов, глюкозы). При выраженной избыточной лактации назначают средства для ее подавления.</a:t>
            </a:r>
          </a:p>
          <a:p>
            <a:endParaRPr lang="ru-RU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Лечение мастита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43050"/>
            <a:ext cx="9144000" cy="5214951"/>
          </a:xfrm>
        </p:spPr>
        <p:txBody>
          <a:bodyPr>
            <a:normAutofit/>
          </a:bodyPr>
          <a:lstStyle/>
          <a:p>
            <a:pPr fontAlgn="base"/>
            <a:r>
              <a:rPr lang="ru-RU" dirty="0" smtClean="0"/>
              <a:t>Гнойные формы мастита, как правило, требуют хирургического вмешательства. Развившийся абсцесс молочной железы является показанием к экстренной хирургической санации: вскрытию мастита и дренированию гнойного очага.</a:t>
            </a:r>
          </a:p>
          <a:p>
            <a:pPr fontAlgn="base"/>
            <a:r>
              <a:rPr lang="ru-RU" dirty="0" smtClean="0"/>
              <a:t>Методика вскрытия гнойника зависит от его локализации, глубины залегания, распространенности гнойно-некротического процесса в железе. При глубоко расположенных абсцессах и флегмонах молочной железы могут быть применены радиальные разрезы, которые в таких случаях должны быть глубокими, а иногда множественными. </a:t>
            </a:r>
          </a:p>
          <a:p>
            <a:endParaRPr lang="ru-RU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Лечение мастита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85926"/>
            <a:ext cx="5000628" cy="5072075"/>
          </a:xfrm>
        </p:spPr>
        <p:txBody>
          <a:bodyPr>
            <a:normAutofit/>
          </a:bodyPr>
          <a:lstStyle/>
          <a:p>
            <a:r>
              <a:rPr lang="ru-RU" dirty="0" smtClean="0"/>
              <a:t>Косметические результаты после таких разрезов крайне неудовлетворительные. Поэтому целесообразно вскрывать глубокие гнойники из дугообразного разреза, проведенного по кожной складке под молочной железой (разрез </a:t>
            </a:r>
            <a:r>
              <a:rPr lang="ru-RU" dirty="0" err="1" smtClean="0"/>
              <a:t>Барденгейера</a:t>
            </a:r>
            <a:r>
              <a:rPr lang="ru-RU" dirty="0" smtClean="0"/>
              <a:t>) или параллельно ей. </a:t>
            </a:r>
            <a:endParaRPr lang="ru-RU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Лечение мастита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1785926"/>
            <a:ext cx="314324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4714876" y="4643446"/>
            <a:ext cx="442912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Разрезы,  применяемые при гнойном мастите:</a:t>
            </a:r>
          </a:p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– радиальные разрезы; </a:t>
            </a:r>
          </a:p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– разрез по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Барденгейеру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</a:p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 –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параареолярный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разрез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928802"/>
            <a:ext cx="9144000" cy="4929199"/>
          </a:xfrm>
        </p:spPr>
        <p:txBody>
          <a:bodyPr>
            <a:normAutofit/>
          </a:bodyPr>
          <a:lstStyle/>
          <a:p>
            <a:r>
              <a:rPr lang="ru-RU" dirty="0" smtClean="0"/>
              <a:t>Длина разреза должна варьировать в зависимости от локализации и распространенности гнойного процесса. Такие разрезы используются при вскрытии </a:t>
            </a:r>
            <a:r>
              <a:rPr lang="ru-RU" dirty="0" err="1" smtClean="0"/>
              <a:t>ретромаммарных</a:t>
            </a:r>
            <a:r>
              <a:rPr lang="ru-RU" dirty="0" smtClean="0"/>
              <a:t> гнойников. </a:t>
            </a:r>
          </a:p>
          <a:p>
            <a:endParaRPr lang="ru-RU" dirty="0" smtClean="0"/>
          </a:p>
          <a:p>
            <a:r>
              <a:rPr lang="ru-RU" dirty="0" smtClean="0"/>
              <a:t>Дальнейшее ведение гнойной раны осуществляется по общепринятым канонам гнойной хирургии и зависит от фазы течения раневого процесса. При этом предпочтение следует отдавать активной тактике ведения больных.</a:t>
            </a:r>
          </a:p>
          <a:p>
            <a:endParaRPr lang="ru-RU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Лечение мастита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44825"/>
            <a:ext cx="9144000" cy="5013176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Прогрессирующий мастит вне зависимости от его стадии является противопоказанием к дальнейшему вскармливанию (в том числе и здоровой грудью), поскольку грудное молоко, как правило, инфицировано и содержит токсические продукты распада тканей. Для ребенка патологически измененное грудное молоко может стать причиной развития </a:t>
            </a:r>
            <a:r>
              <a:rPr lang="ru-RU" dirty="0" err="1" smtClean="0"/>
              <a:t>дисбактериоза</a:t>
            </a:r>
            <a:r>
              <a:rPr lang="ru-RU" dirty="0" smtClean="0"/>
              <a:t> и расстройства функционального состояния пищеварительной системы. Поскольку терапия мастита включает антибиотики, кормление в этот период так же не безопасно для младенца. Антибиотики могут заметно повредить нормальному развитию и </a:t>
            </a:r>
            <a:r>
              <a:rPr lang="ru-RU" dirty="0" smtClean="0"/>
              <a:t>росту </a:t>
            </a:r>
            <a:r>
              <a:rPr lang="ru-RU" dirty="0" smtClean="0"/>
              <a:t>органов и тканей. Во время лечения мастита можно сцеживать молоко, пастеризовать и только после этого давать ребенку.</a:t>
            </a:r>
          </a:p>
          <a:p>
            <a:endParaRPr lang="ru-RU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Лечение мастита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Исследование заболеваемости гнойным маститом в городе  Норильске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785786" y="2857496"/>
          <a:ext cx="7500958" cy="2266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14282" y="5143512"/>
            <a:ext cx="86439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4638"/>
            <a:r>
              <a:rPr lang="ru-RU" sz="2800" dirty="0" smtClean="0"/>
              <a:t>Так в 2014 году было выполнено 94 операции, из них 85 операций по поводу гнойного мастита (90,4%) и 9 операций по негнойному маститу (8,5%) 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2143116"/>
            <a:ext cx="91440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4638" algn="ctr"/>
            <a:r>
              <a:rPr lang="ru-RU" sz="2600" dirty="0" smtClean="0"/>
              <a:t>С 2014 по 2016 годы выполнено 161 операция.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Исследование заболеваемости гнойным маститом в городе  Норильске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0" y="2071678"/>
          <a:ext cx="4572000" cy="27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0" y="4572008"/>
            <a:ext cx="421481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6512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 2015 году было проведено 46 операций, из них 46 операций по поводу гнойного мастита (100%)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4572000" y="4500570"/>
            <a:ext cx="4572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 2016 году было выполнено 21 операция, из них 17 операций по поводу гнойного мастита (81%) и 4 операций по негнойному маститу (19%)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4500562" y="2214554"/>
          <a:ext cx="4643438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Исследование заболеваемости гнойным маститом в городе  Норильске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2285992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За последние 20 лет в г. Норильске количество маститов сократилось в 10 раз, уменьшилось и количество гнойных форм. Практически исчезли флегмонозные и гангренозные формы послеродового мастита, вынуждающие хирурга выполнять большие по объему и даже калечащие операции. Улучшение обстановки с этим заболеванием связано с проведением активных мероприятий направленными на борьбу с внутрибольничной инфекцией в родильных домах, а также с ранней госпитализацией больных женщин в специализированные стационары. Между тем мастит по-прежнему остается крайне опасным заболеванием с высокой угрозой развития сепсиса и смерти больных.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071678"/>
            <a:ext cx="8643998" cy="4786322"/>
          </a:xfrm>
        </p:spPr>
        <p:txBody>
          <a:bodyPr>
            <a:noAutofit/>
          </a:bodyPr>
          <a:lstStyle/>
          <a:p>
            <a:pPr marL="92075" indent="530225" algn="just">
              <a:tabLst>
                <a:tab pos="1079500" algn="l"/>
              </a:tabLst>
            </a:pPr>
            <a:r>
              <a:rPr lang="ru-RU" sz="2800" dirty="0" smtClean="0"/>
              <a:t>В настоящее время сложилась такая тенденция, что многие крайне легкомысленно относятся к диагнозу мастит, мало уделяют внимания первым симптомам, подолгу терпят боль, избегая посещения специалистов. Ведь если своевременно диагностировать и приступить к лечению мастита - возможно избежать очень опасных осложнений, таких как гнойный мастит.</a:t>
            </a:r>
            <a:endParaRPr lang="ru-RU" sz="2800" dirty="0"/>
          </a:p>
        </p:txBody>
      </p:sp>
      <p:sp>
        <p:nvSpPr>
          <p:cNvPr id="2052" name="AutoShape 4" descr="https://im3-tub-ru.yandex.net/i?id=4db3cdc3ad6826fe9c1697699bd9cb94&amp;n=33&amp;h=215&amp;w=20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https://im3-tub-ru.yandex.net/i?id=4db3cdc3ad6826fe9c1697699bd9cb94&amp;n=33&amp;h=215&amp;w=20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https://im3-tub-ru.yandex.net/i?id=4db3cdc3ad6826fe9c1697699bd9cb94&amp;n=33&amp;h=215&amp;w=20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857232"/>
            <a:ext cx="914400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Актуальность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Исследование заболеваемости гнойным маститом в городе  Норильске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2285992"/>
            <a:ext cx="9144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dirty="0" smtClean="0"/>
              <a:t>В ходе исследовательской работы нами установлено, что за анализируемый период заболеваемость маститом, в частности гнойным маститом в городе Норильске стабильно снижалась. </a:t>
            </a:r>
          </a:p>
          <a:p>
            <a:endParaRPr lang="ru-RU" sz="2400" dirty="0" smtClean="0"/>
          </a:p>
          <a:p>
            <a:r>
              <a:rPr lang="ru-RU" sz="2400" dirty="0" smtClean="0"/>
              <a:t>Среди причин следует назвать: </a:t>
            </a:r>
          </a:p>
          <a:p>
            <a:pPr>
              <a:buFontTx/>
              <a:buChar char="-"/>
            </a:pPr>
            <a:r>
              <a:rPr lang="ru-RU" sz="2400" dirty="0" smtClean="0"/>
              <a:t>профилактическая работа медперсонала с населением, </a:t>
            </a:r>
          </a:p>
          <a:p>
            <a:pPr>
              <a:buFontTx/>
              <a:buChar char="-"/>
            </a:pPr>
            <a:r>
              <a:rPr lang="ru-RU" sz="2400" dirty="0" smtClean="0"/>
              <a:t> появление новых методов диагностики и лечения,</a:t>
            </a:r>
          </a:p>
          <a:p>
            <a:pPr>
              <a:buFontTx/>
              <a:buChar char="-"/>
            </a:pPr>
            <a:r>
              <a:rPr lang="ru-RU" sz="2400" dirty="0" smtClean="0"/>
              <a:t> повышение доступности для населения этих методов диагностики, </a:t>
            </a:r>
          </a:p>
          <a:p>
            <a:pPr>
              <a:buFontTx/>
              <a:buChar char="-"/>
            </a:pPr>
            <a:r>
              <a:rPr lang="ru-RU" sz="2400" dirty="0" smtClean="0"/>
              <a:t> демографический спад.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1569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Сестринский уход за больными при операциях на молочной железе по поводу гнойного мастита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2714620"/>
            <a:ext cx="9144000" cy="680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65125"/>
            <a:r>
              <a:rPr lang="ru-RU" sz="2500" dirty="0" smtClean="0"/>
              <a:t>Первые часы после операции нужно тщательное наблюдение за больным во время выхода из наркоза. Этот процесс может проходить у всех по-разному, но важно, чтобы больной не задохнулся: при выходе из этого состояния возможна рвота. </a:t>
            </a:r>
          </a:p>
          <a:p>
            <a:endParaRPr lang="ru-RU" sz="1400" dirty="0" smtClean="0"/>
          </a:p>
          <a:p>
            <a:pPr indent="365125"/>
            <a:r>
              <a:rPr lang="ru-RU" sz="2500" dirty="0" smtClean="0"/>
              <a:t>Больного, доставленного из операционной, укладывают на спину (если особенности операции не требуют другого положения) на кровать с низким изголовьем, а после наркоза - без подушки, укрывают, к ногам кладут грелку поверх одеяла. 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1569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Сестринский уход за больными при операциях на молочной железе по поводу гнойного мастита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2883897"/>
            <a:ext cx="9144000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182563"/>
            <a:r>
              <a:rPr lang="ru-RU" sz="2200" dirty="0" smtClean="0"/>
              <a:t>Также после наркоза может остановиться сердце и дыхание, поэтому нужно контролировать пульс, частоту дыхания и давление.</a:t>
            </a:r>
          </a:p>
          <a:p>
            <a:pPr indent="182563"/>
            <a:endParaRPr lang="ru-RU" sz="1200" dirty="0" smtClean="0"/>
          </a:p>
          <a:p>
            <a:pPr indent="182563"/>
            <a:r>
              <a:rPr lang="ru-RU" sz="2200" dirty="0" smtClean="0"/>
              <a:t>После операции на молочной железе возможны многие осложнения:</a:t>
            </a:r>
          </a:p>
          <a:p>
            <a:r>
              <a:rPr lang="ru-RU" sz="2200" dirty="0" smtClean="0"/>
              <a:t>- Сильная кровопотеря, послеоперационное кровотечение и нарушение функций </a:t>
            </a:r>
            <a:r>
              <a:rPr lang="ru-RU" sz="2200" dirty="0" err="1" smtClean="0"/>
              <a:t>сердечно-сосудистой</a:t>
            </a:r>
            <a:r>
              <a:rPr lang="ru-RU" sz="2200" dirty="0" smtClean="0"/>
              <a:t> системы;</a:t>
            </a:r>
          </a:p>
          <a:p>
            <a:r>
              <a:rPr lang="ru-RU" sz="2200" dirty="0" smtClean="0"/>
              <a:t>- Воспалительные заболевания;</a:t>
            </a:r>
          </a:p>
          <a:p>
            <a:r>
              <a:rPr lang="ru-RU" sz="2200" dirty="0" smtClean="0"/>
              <a:t>- Гнойно-септические воспаления раны;</a:t>
            </a:r>
          </a:p>
          <a:p>
            <a:r>
              <a:rPr lang="ru-RU" sz="2200" dirty="0" smtClean="0"/>
              <a:t>- Гипертермия;</a:t>
            </a:r>
          </a:p>
          <a:p>
            <a:r>
              <a:rPr lang="ru-RU" sz="2200" dirty="0" smtClean="0"/>
              <a:t>- </a:t>
            </a:r>
            <a:r>
              <a:rPr lang="en-US" sz="2200" dirty="0" smtClean="0"/>
              <a:t>c</a:t>
            </a:r>
            <a:r>
              <a:rPr lang="ru-RU" sz="2200" dirty="0" err="1" smtClean="0"/>
              <a:t>виши</a:t>
            </a:r>
            <a:endParaRPr lang="ru-RU" sz="2200" dirty="0" smtClean="0"/>
          </a:p>
          <a:p>
            <a:r>
              <a:rPr lang="ru-RU" sz="2200" dirty="0" smtClean="0"/>
              <a:t>- Боли (послеоперационные).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1569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Сестринский уход за больными при операциях на молочной железе по поводу гнойного мастита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2714620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2828836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2563">
              <a:buFontTx/>
              <a:buChar char="-"/>
            </a:pPr>
            <a:r>
              <a:rPr lang="ru-RU" sz="2400" dirty="0" smtClean="0"/>
              <a:t>При сильных болях показаны инъекции наркотических анальгетиков (</a:t>
            </a:r>
            <a:r>
              <a:rPr lang="ru-RU" sz="2400" dirty="0" err="1" smtClean="0"/>
              <a:t>омнопона</a:t>
            </a:r>
            <a:r>
              <a:rPr lang="ru-RU" sz="2400" dirty="0" smtClean="0"/>
              <a:t> или </a:t>
            </a:r>
            <a:r>
              <a:rPr lang="ru-RU" sz="2400" dirty="0" err="1" smtClean="0"/>
              <a:t>промедола</a:t>
            </a:r>
            <a:r>
              <a:rPr lang="ru-RU" sz="2400" dirty="0" smtClean="0"/>
              <a:t>), которые производят только по назначению врача. </a:t>
            </a:r>
          </a:p>
          <a:p>
            <a:pPr>
              <a:buFontTx/>
              <a:buChar char="-"/>
            </a:pPr>
            <a:endParaRPr lang="ru-RU" dirty="0" smtClean="0"/>
          </a:p>
          <a:p>
            <a:pPr indent="182563"/>
            <a:r>
              <a:rPr lang="ru-RU" sz="2400" dirty="0" smtClean="0"/>
              <a:t>- При наблюдении за больным после операции и уходе за ним медсестра должна внимательно относиться ко всем его жалобам, уметь правильно </a:t>
            </a:r>
            <a:r>
              <a:rPr lang="ru-RU" sz="2400" dirty="0" smtClean="0"/>
              <a:t>оценивать </a:t>
            </a:r>
            <a:r>
              <a:rPr lang="ru-RU" sz="2400" dirty="0" smtClean="0"/>
              <a:t>состояние и поведение больного, особенности его дыхания и пульса, следить за правильным положением больного в постели, состоянием повязки, нательного и постельного белья.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1569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Сестринский уход за больными при операциях на молочной железе по поводу гнойного мастита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2714620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2551837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2563">
              <a:buFontTx/>
              <a:buChar char="-"/>
            </a:pPr>
            <a:r>
              <a:rPr lang="ru-RU" sz="2400" dirty="0" smtClean="0"/>
              <a:t>В послеоперационном периоде могут возникнуть такие гнойно-септические осложнения, как нагноение операционной раны и др. Нагноение операционной раны проявляется обычно на 3-4-й день.</a:t>
            </a:r>
          </a:p>
          <a:p>
            <a:pPr indent="182563">
              <a:buFontTx/>
              <a:buChar char="-"/>
            </a:pPr>
            <a:endParaRPr lang="ru-RU" sz="2400" dirty="0" smtClean="0"/>
          </a:p>
          <a:p>
            <a:pPr indent="182563">
              <a:buFontTx/>
              <a:buChar char="-"/>
            </a:pPr>
            <a:r>
              <a:rPr lang="ru-RU" sz="2400" dirty="0" smtClean="0"/>
              <a:t> Уход в позднем послеоперационном периоде включает: уход за послеоперационным рубцом, общие рекомендации, меры профилактики заболеваний молочной железы.</a:t>
            </a:r>
          </a:p>
          <a:p>
            <a:pPr indent="182563"/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Работа медицинской сестры с населением по профилактике заболеваний молочной железы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2714620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2643182"/>
            <a:ext cx="9144000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4638"/>
            <a:r>
              <a:rPr lang="ru-RU" sz="2600" dirty="0" smtClean="0"/>
              <a:t>Несмотря на достаточно высокий уровень современной медицины, полностью предотвратить развитие мастопатий различной этиологии просто невозможно. Но, тем не менее, значительно снизить вероятность заболевания вполне реально. Необходимо вести здоровый образ жизни и соблюдать рекомендации медицинской сестры.</a:t>
            </a:r>
          </a:p>
          <a:p>
            <a:pPr indent="182563"/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Работа медицинской сестры с населением по профилактике заболеваний молочной железы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2714620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2786058"/>
            <a:ext cx="914400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ru-RU" sz="2600" dirty="0" smtClean="0"/>
              <a:t>Выбор бюстгальтера. Он должен быть удобным.</a:t>
            </a:r>
          </a:p>
          <a:p>
            <a:pPr marL="514350" indent="-514350"/>
            <a:endParaRPr lang="ru-RU" sz="2600" dirty="0" smtClean="0"/>
          </a:p>
          <a:p>
            <a:r>
              <a:rPr lang="ru-RU" sz="2600" dirty="0" smtClean="0"/>
              <a:t>2. Холодная вода. Замечательным тонизирующим средством для груди является холодная вода. Холод заставляет клетки грудных мышц интенсивно сжиматься.</a:t>
            </a:r>
          </a:p>
          <a:p>
            <a:r>
              <a:rPr lang="ru-RU" sz="2600" dirty="0" smtClean="0"/>
              <a:t> </a:t>
            </a:r>
          </a:p>
          <a:p>
            <a:r>
              <a:rPr lang="ru-RU" sz="2600" dirty="0" smtClean="0"/>
              <a:t>3. Уход за грудью.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2143116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Меры профилактики: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Работа медицинской сестры с населением по профилактике заболеваний молочной железы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2714620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2714620"/>
            <a:ext cx="9144000" cy="4195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4. </a:t>
            </a:r>
            <a:r>
              <a:rPr lang="ru-RU" sz="2600" dirty="0" smtClean="0"/>
              <a:t>Отказ от хирургических вмешательств на груди с косметическими целями, если женщина не достигла хотя бы двадцатипятилетнего возраста. Это требование врачей – </a:t>
            </a:r>
            <a:r>
              <a:rPr lang="ru-RU" sz="2600" dirty="0" err="1" smtClean="0"/>
              <a:t>маммологов</a:t>
            </a:r>
            <a:r>
              <a:rPr lang="ru-RU" sz="2600" dirty="0" smtClean="0"/>
              <a:t> объясняется очень просто: полное и окончательное формирование молочных желез заканчивается только к 24 – 25 годам, даже в том случае, если женщина уже имеет ребенка. И более раннее хирургическое вмешательство чревато развитием всевозможных осложнений, в том числе и развитие злокачественных опухолей.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2143116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Меры профилактики: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Работа медицинской сестры с населением по профилактике заболеваний молочной железы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2714620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2714620"/>
            <a:ext cx="9144000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5125"/>
            <a:r>
              <a:rPr lang="ru-RU" sz="2600" dirty="0" smtClean="0"/>
              <a:t>Мерами и обязательными условиями профилактики являются соблюдение санитарно-гигиенического режима, своевременное выявление и санация очагов инфекции, соблюдение режима естественного грудного вскармливания, правильное прикладывание новорожденного к груди, внимательное и доброжелательное отношение медицинского персонала.</a:t>
            </a:r>
          </a:p>
          <a:p>
            <a:r>
              <a:rPr lang="ru-RU" sz="2600" dirty="0" smtClean="0"/>
              <a:t> </a:t>
            </a:r>
          </a:p>
          <a:p>
            <a:pPr indent="182563"/>
            <a:endParaRPr lang="ru-RU" sz="2000" dirty="0" smtClean="0"/>
          </a:p>
          <a:p>
            <a:r>
              <a:rPr lang="ru-RU" sz="24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2714620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4714884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2563"/>
            <a:endParaRPr lang="ru-RU" sz="2000" dirty="0" smtClean="0"/>
          </a:p>
          <a:p>
            <a:r>
              <a:rPr lang="ru-RU" sz="2400" dirty="0" smtClean="0"/>
              <a:t>.</a:t>
            </a:r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0" y="1571612"/>
            <a:ext cx="9144000" cy="5959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Итак, гнойный мастит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занимает видное место среди хирургических заболеваний. Маститы в основном (82-87% случаев) встречаются в послеродовом периоде у кормящих женщин. Несмотря на значительные успехи профилактической медицины в борьбе с неспецифической хирургической инфекцией, мастит продолжает оставаться актуальной проблемой как в гнойной хирургии, так и в практике акушера-гинеколога.</a:t>
            </a: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/>
              <a:t>Важным условием в лечении гнойного мастита, как и любого другого заболевания - является желание пациента не только выздороветь, но и не заболеть. А для этого необходимо проходить диспансерные осмотры, регулярно сдавать анализы и при любых проявлениях болезни или нарушения самочувствия обращаться к врачу.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00175"/>
            <a:ext cx="8929718" cy="1000132"/>
          </a:xfrm>
        </p:spPr>
        <p:txBody>
          <a:bodyPr>
            <a:normAutofit/>
          </a:bodyPr>
          <a:lstStyle/>
          <a:p>
            <a:pPr marL="0" indent="360363" algn="just">
              <a:buNone/>
            </a:pPr>
            <a:r>
              <a:rPr lang="ru-RU" sz="2800" dirty="0" smtClean="0"/>
              <a:t>Проанализировать особенности сестринского ухода за пациентами при гнойном мастите</a:t>
            </a:r>
          </a:p>
        </p:txBody>
      </p:sp>
      <p:sp>
        <p:nvSpPr>
          <p:cNvPr id="2052" name="AutoShape 4" descr="https://im3-tub-ru.yandex.net/i?id=4db3cdc3ad6826fe9c1697699bd9cb94&amp;n=33&amp;h=215&amp;w=20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https://im3-tub-ru.yandex.net/i?id=4db3cdc3ad6826fe9c1697699bd9cb94&amp;n=33&amp;h=215&amp;w=20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https://im3-tub-ru.yandex.net/i?id=4db3cdc3ad6826fe9c1697699bd9cb94&amp;n=33&amp;h=215&amp;w=20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857232"/>
            <a:ext cx="914400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исследования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0" y="4929198"/>
            <a:ext cx="914400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Предмет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исследования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2857496"/>
            <a:ext cx="914400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Объект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исследования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571876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Пациенты с гнойным маститом в хирургическом отделении Городской больницы № 1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" y="5715016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Сестринский уход за пациентами при гнойном мастите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2714620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4714884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2563"/>
            <a:endParaRPr lang="ru-RU" sz="2000" dirty="0" smtClean="0"/>
          </a:p>
          <a:p>
            <a:r>
              <a:rPr lang="ru-RU" sz="2400" dirty="0" smtClean="0"/>
              <a:t>.</a:t>
            </a:r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0" y="1571612"/>
            <a:ext cx="9144000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74638"/>
            <a:r>
              <a:rPr lang="ru-RU" sz="2400" dirty="0" smtClean="0"/>
              <a:t>Решающую роль в выздоровлении больного играет правильно подобранное лечение, точное и своевременное выполнение лечебных процедур и манипуляции, оказание качественного ухода. Но все эти мероприятия оказались бы неэффективными без правильного ухода к больному. Сестра, как в прочем и каждый медицинский работник, должна относится к пациенту как к личности, учитывая его физическое и эмоциональное состояние, обусловленное основным заболеванием. Отзывчивость, чуткость, готовность помочь в любую минуту – вот принцип работы сестры. Умелое обращение с больными, милосердие, доброжелательность – тот базис, который обеспечит скорейшие выздоровление, психологический комфорт пациента.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2214554"/>
            <a:ext cx="9144000" cy="9233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2714620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4714884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2563"/>
            <a:endParaRPr lang="ru-RU" sz="2000" dirty="0" smtClean="0"/>
          </a:p>
          <a:p>
            <a:r>
              <a:rPr lang="ru-RU" sz="24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43051"/>
            <a:ext cx="8929718" cy="5214950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ru-RU" sz="11200" dirty="0" smtClean="0"/>
              <a:t>Изучить литературу по теме исследования;</a:t>
            </a:r>
          </a:p>
          <a:p>
            <a:pPr lvl="0"/>
            <a:r>
              <a:rPr lang="ru-RU" sz="11200" dirty="0" smtClean="0"/>
              <a:t>Раскрыть анатомо-физиологические особенности строения молочной железы;</a:t>
            </a:r>
          </a:p>
          <a:p>
            <a:pPr lvl="0"/>
            <a:r>
              <a:rPr lang="ru-RU" sz="11200" dirty="0" smtClean="0"/>
              <a:t>Привести классификацию, этиологию и патогенез маститов;</a:t>
            </a:r>
          </a:p>
          <a:p>
            <a:pPr lvl="0"/>
            <a:r>
              <a:rPr lang="ru-RU" sz="11200" dirty="0" smtClean="0"/>
              <a:t>Рассмотреть клинические проявления маститов, основные принципы диагностики и лечения;</a:t>
            </a:r>
          </a:p>
          <a:p>
            <a:pPr lvl="0"/>
            <a:r>
              <a:rPr lang="ru-RU" sz="11200" dirty="0" smtClean="0"/>
              <a:t>Провести исследование пациентов находящихся на лечении в хирургическом отделении с гнойным маститом;</a:t>
            </a:r>
          </a:p>
          <a:p>
            <a:pPr lvl="0"/>
            <a:r>
              <a:rPr lang="ru-RU" sz="11200" dirty="0" smtClean="0"/>
              <a:t>Рассмотреть особенности сестринского ухода за пациентами с гнойным маститом.</a:t>
            </a:r>
          </a:p>
        </p:txBody>
      </p:sp>
      <p:sp>
        <p:nvSpPr>
          <p:cNvPr id="2052" name="AutoShape 4" descr="https://im3-tub-ru.yandex.net/i?id=4db3cdc3ad6826fe9c1697699bd9cb94&amp;n=33&amp;h=215&amp;w=20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https://im3-tub-ru.yandex.net/i?id=4db3cdc3ad6826fe9c1697699bd9cb94&amp;n=33&amp;h=215&amp;w=20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https://im3-tub-ru.yandex.net/i?id=4db3cdc3ad6826fe9c1697699bd9cb94&amp;n=33&amp;h=215&amp;w=20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857232"/>
            <a:ext cx="914400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исследования: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5715008" cy="5299241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7030A0"/>
                </a:solidFill>
              </a:rPr>
              <a:t>Мастит</a:t>
            </a:r>
            <a:r>
              <a:rPr lang="ru-RU" sz="2800" b="1" dirty="0"/>
              <a:t> -</a:t>
            </a:r>
            <a:r>
              <a:rPr lang="ru-RU" sz="2800" dirty="0" smtClean="0"/>
              <a:t> </a:t>
            </a:r>
            <a:r>
              <a:rPr lang="ru-RU" sz="2800" dirty="0"/>
              <a:t>воспаление ткани молочной железы. Мастит возникает в результате инфицирования молочной железы бактериями. Проявляется набуханием железы, увеличением в размере, болезненности и повышении чувствительности, покраснением кожи и повышением температуры.</a:t>
            </a:r>
          </a:p>
        </p:txBody>
      </p:sp>
      <p:sp>
        <p:nvSpPr>
          <p:cNvPr id="2052" name="AutoShape 4" descr="https://im3-tub-ru.yandex.net/i?id=4db3cdc3ad6826fe9c1697699bd9cb94&amp;n=33&amp;h=215&amp;w=20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https://im3-tub-ru.yandex.net/i?id=4db3cdc3ad6826fe9c1697699bd9cb94&amp;n=33&amp;h=215&amp;w=20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https://im3-tub-ru.yandex.net/i?id=4db3cdc3ad6826fe9c1697699bd9cb94&amp;n=33&amp;h=215&amp;w=20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8" name="Picture 10" descr="https://hotu.su/upload/forum/88a01f0bd5cac25aadf9182f32a3a4d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1500174"/>
            <a:ext cx="3214710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43050"/>
            <a:ext cx="5715008" cy="4954302"/>
          </a:xfrm>
        </p:spPr>
        <p:txBody>
          <a:bodyPr>
            <a:normAutofit fontScale="25000" lnSpcReduction="20000"/>
          </a:bodyPr>
          <a:lstStyle/>
          <a:p>
            <a:pPr fontAlgn="base"/>
            <a:r>
              <a:rPr lang="ru-RU" sz="11200" dirty="0" smtClean="0"/>
              <a:t>Чаще </a:t>
            </a:r>
            <a:r>
              <a:rPr lang="ru-RU" sz="11200" dirty="0"/>
              <a:t>всего мастит вызывается стафилококковой инфекцией. Но при имеющемся в организме женщины источнике бактериальной флоры (инфекции дыхательной системы, ротовой полости, мочевыводящих путей, половых органов) мастит может вызываться ей. Иногда молочная железа инфицируется кишечной палочкой. Бактерии попадают в молочную железу с током крови и по млечным протокам.</a:t>
            </a:r>
          </a:p>
          <a:p>
            <a:endParaRPr lang="ru-RU" dirty="0"/>
          </a:p>
        </p:txBody>
      </p:sp>
      <p:pic>
        <p:nvPicPr>
          <p:cNvPr id="1026" name="Picture 2" descr="Абсцессы молочной желез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4481736"/>
            <a:ext cx="3347864" cy="2376264"/>
          </a:xfrm>
          <a:prstGeom prst="rect">
            <a:avLst/>
          </a:prstGeom>
          <a:noFill/>
        </p:spPr>
      </p:pic>
      <p:pic>
        <p:nvPicPr>
          <p:cNvPr id="1028" name="Picture 4" descr="http://vrachlady.ru/wp-content/uploads/2016/01/3350243384_bbbe3682d8_o-500x4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1571612"/>
            <a:ext cx="3357554" cy="2663471"/>
          </a:xfrm>
          <a:prstGeom prst="rect">
            <a:avLst/>
          </a:prstGeom>
          <a:noFill/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857232"/>
            <a:ext cx="914400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Причины мастита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14488"/>
            <a:ext cx="9144000" cy="4954872"/>
          </a:xfrm>
        </p:spPr>
        <p:txBody>
          <a:bodyPr>
            <a:normAutofit fontScale="25000" lnSpcReduction="20000"/>
          </a:bodyPr>
          <a:lstStyle/>
          <a:p>
            <a:pPr fontAlgn="base"/>
            <a:r>
              <a:rPr lang="ru-RU" sz="10400" dirty="0" smtClean="0"/>
              <a:t>Серозный, инфильтративный и гнойный маститы представляют собой последовательные стадии воспалительного процесса в ткани железы от образования набухшего участка серозного воспаления, до формирования инфильтрата и развития гнойного процесса. При </a:t>
            </a:r>
            <a:r>
              <a:rPr lang="ru-RU" sz="10400" dirty="0" err="1" smtClean="0"/>
              <a:t>абсцедирующем</a:t>
            </a:r>
            <a:r>
              <a:rPr lang="ru-RU" sz="10400" dirty="0" smtClean="0"/>
              <a:t> мастите гнойный очаг локализован и ограничен, флегмонозный мастит характеризуется распространением гнойного воспаления по ткани железы. При продолжительном течении или ослабленных защитных силах организма воспаленные ткани железы </a:t>
            </a:r>
            <a:r>
              <a:rPr lang="ru-RU" sz="10400" dirty="0" err="1" smtClean="0"/>
              <a:t>некротизируются</a:t>
            </a:r>
            <a:r>
              <a:rPr lang="ru-RU" sz="10400" dirty="0" smtClean="0"/>
              <a:t> (гангренозный мастит).</a:t>
            </a:r>
          </a:p>
          <a:p>
            <a:pPr fontAlgn="base"/>
            <a:r>
              <a:rPr lang="ru-RU" sz="10400" dirty="0" smtClean="0"/>
              <a:t>Выделяют клинические виды мастита: наиболее распространенный - острый послеродовой мастит, плазмоклеточный мастит и мастит новорожденных.</a:t>
            </a:r>
          </a:p>
          <a:p>
            <a:endParaRPr lang="ru-RU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Классификация мастита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43050"/>
            <a:ext cx="9144000" cy="5214950"/>
          </a:xfrm>
        </p:spPr>
        <p:txBody>
          <a:bodyPr>
            <a:normAutofit fontScale="92500" lnSpcReduction="20000"/>
          </a:bodyPr>
          <a:lstStyle/>
          <a:p>
            <a:pPr marL="0" indent="274638" fontAlgn="base">
              <a:buNone/>
            </a:pPr>
            <a:r>
              <a:rPr lang="ru-RU" dirty="0" smtClean="0"/>
              <a:t>  Признаками мастита являются :</a:t>
            </a:r>
          </a:p>
          <a:p>
            <a:pPr marL="0" indent="274638" fontAlgn="base"/>
            <a:r>
              <a:rPr lang="ru-RU" dirty="0" smtClean="0"/>
              <a:t>- уплотнение (</a:t>
            </a:r>
            <a:r>
              <a:rPr lang="ru-RU" dirty="0" err="1" smtClean="0"/>
              <a:t>нагрубание</a:t>
            </a:r>
            <a:r>
              <a:rPr lang="ru-RU" dirty="0" smtClean="0"/>
              <a:t>) железы,</a:t>
            </a:r>
          </a:p>
          <a:p>
            <a:pPr marL="0" indent="274638" fontAlgn="base"/>
            <a:r>
              <a:rPr lang="ru-RU" dirty="0" smtClean="0"/>
              <a:t>- покраснение кожи,</a:t>
            </a:r>
          </a:p>
          <a:p>
            <a:pPr marL="0" indent="274638" fontAlgn="base"/>
            <a:r>
              <a:rPr lang="ru-RU" dirty="0" smtClean="0"/>
              <a:t>- распирающая боль,</a:t>
            </a:r>
          </a:p>
          <a:p>
            <a:pPr marL="0" indent="274638" fontAlgn="base"/>
            <a:r>
              <a:rPr lang="ru-RU" dirty="0" smtClean="0"/>
              <a:t>- повышение температуры.</a:t>
            </a:r>
          </a:p>
          <a:p>
            <a:pPr marL="0" indent="274638" fontAlgn="base">
              <a:buNone/>
            </a:pPr>
            <a:r>
              <a:rPr lang="ru-RU" dirty="0" smtClean="0"/>
              <a:t> При прогрессировании воспаления железа увеличивается, кожа становится напряжённой, горячей на ощупь. </a:t>
            </a:r>
          </a:p>
          <a:p>
            <a:pPr marL="0" indent="365125" fontAlgn="base">
              <a:buNone/>
            </a:pPr>
            <a:r>
              <a:rPr lang="ru-RU" dirty="0" smtClean="0"/>
              <a:t>Образование абсцесса под кожей, в толще железы или позади неё, характеризуется размягчением уплотнения (инфильтрата), повышением температуры тела, кормление становится резко болезненным, к молоку иногда примешивается гной.</a:t>
            </a:r>
          </a:p>
          <a:p>
            <a:pPr marL="0" indent="365125" fontAlgn="base">
              <a:buNone/>
            </a:pPr>
            <a:r>
              <a:rPr lang="ru-RU" dirty="0" smtClean="0"/>
              <a:t>Ограничение или прекращение кормления усугубляет воспаление. При пониженной сопротивляемости или при несвоевременном и нерациональном лечении процесс может приобрести флегмонозный и даже гангренозный характер.</a:t>
            </a:r>
            <a:endParaRPr lang="ru-RU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Признаки мастита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00174"/>
            <a:ext cx="9144000" cy="5357825"/>
          </a:xfrm>
        </p:spPr>
        <p:txBody>
          <a:bodyPr>
            <a:noAutofit/>
          </a:bodyPr>
          <a:lstStyle/>
          <a:p>
            <a:pPr fontAlgn="base"/>
            <a:r>
              <a:rPr lang="ru-RU" sz="2200" dirty="0" smtClean="0"/>
              <a:t>Очаг воспаления в молочной железе определяется </a:t>
            </a:r>
            <a:r>
              <a:rPr lang="ru-RU" sz="2200" dirty="0" err="1" smtClean="0"/>
              <a:t>пальпаторно</a:t>
            </a:r>
            <a:r>
              <a:rPr lang="ru-RU" sz="2200" dirty="0" smtClean="0"/>
              <a:t>. Также отмечается увеличение (иногда умеренная болезненность при пальпации) подмышечных </a:t>
            </a:r>
            <a:r>
              <a:rPr lang="ru-RU" sz="2200" dirty="0" err="1" smtClean="0"/>
              <a:t>лимфоузлов</a:t>
            </a:r>
            <a:r>
              <a:rPr lang="ru-RU" sz="2200" dirty="0" smtClean="0"/>
              <a:t> со стороны пораженной груди. Нагноение характеризуется определением симптома флюктуации.</a:t>
            </a:r>
          </a:p>
          <a:p>
            <a:pPr fontAlgn="base"/>
            <a:r>
              <a:rPr lang="ru-RU" sz="2200" dirty="0" smtClean="0"/>
              <a:t>При проведении УЗИ молочных желез обнаруживается типичная картина воспаления молочной железы. Серозный мастит характеризуется сглаживанием </a:t>
            </a:r>
            <a:r>
              <a:rPr lang="ru-RU" sz="2200" dirty="0" err="1" smtClean="0"/>
              <a:t>эхографической</a:t>
            </a:r>
            <a:r>
              <a:rPr lang="ru-RU" sz="2200" dirty="0" smtClean="0"/>
              <a:t> картины дифференцированных структур железы, расширением млечных протоков, утолщением кожи и подкожной клетчатки. Инфильтрат в молочной железе выглядит как хорошо очерченная ограниченная зона сниженной </a:t>
            </a:r>
            <a:r>
              <a:rPr lang="ru-RU" sz="2200" dirty="0" err="1" smtClean="0"/>
              <a:t>эхогенности</a:t>
            </a:r>
            <a:r>
              <a:rPr lang="ru-RU" sz="2200" dirty="0" smtClean="0"/>
              <a:t>, при прогрессировании возникает картина «пчелиных сот». Хорошо визуализируется при УЗИ формирование абсцессов, и выявляются зоны некроза. Специфичность и достоверность методики достигает 90%.</a:t>
            </a:r>
          </a:p>
          <a:p>
            <a:endParaRPr lang="ru-RU" sz="2200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857232"/>
            <a:ext cx="914400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Диагностика мастита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1007</TotalTime>
  <Words>1659</Words>
  <Application>Microsoft Office PowerPoint</Application>
  <PresentationFormat>Экран (4:3)</PresentationFormat>
  <Paragraphs>184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Arial</vt:lpstr>
      <vt:lpstr>Calibri</vt:lpstr>
      <vt:lpstr>Constantia</vt:lpstr>
      <vt:lpstr>Times New Roman</vt:lpstr>
      <vt:lpstr>Wingdings 2</vt:lpstr>
      <vt:lpstr>Поток</vt:lpstr>
      <vt:lpstr>Сестринский уход при гнойном мастите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Мастит</dc:title>
  <dc:creator>Юлия Богатырева</dc:creator>
  <cp:lastModifiedBy>Каспар</cp:lastModifiedBy>
  <cp:revision>54</cp:revision>
  <dcterms:created xsi:type="dcterms:W3CDTF">2016-11-14T14:51:10Z</dcterms:created>
  <dcterms:modified xsi:type="dcterms:W3CDTF">2017-06-06T02:50:14Z</dcterms:modified>
</cp:coreProperties>
</file>