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8" r:id="rId3"/>
    <p:sldId id="257" r:id="rId4"/>
    <p:sldId id="258" r:id="rId5"/>
    <p:sldId id="267" r:id="rId6"/>
    <p:sldId id="259" r:id="rId7"/>
    <p:sldId id="260" r:id="rId8"/>
    <p:sldId id="289" r:id="rId9"/>
    <p:sldId id="290" r:id="rId10"/>
    <p:sldId id="261" r:id="rId11"/>
    <p:sldId id="291" r:id="rId12"/>
    <p:sldId id="292" r:id="rId13"/>
    <p:sldId id="262" r:id="rId14"/>
    <p:sldId id="293" r:id="rId15"/>
    <p:sldId id="294" r:id="rId16"/>
    <p:sldId id="263" r:id="rId17"/>
    <p:sldId id="264" r:id="rId18"/>
    <p:sldId id="295" r:id="rId19"/>
    <p:sldId id="265" r:id="rId20"/>
    <p:sldId id="296" r:id="rId21"/>
    <p:sldId id="266" r:id="rId22"/>
    <p:sldId id="297" r:id="rId23"/>
    <p:sldId id="268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518C0B0A-9D24-4BCA-AB69-D0F51F7091BB}"/>
    <pc:docChg chg="delSld">
      <pc:chgData name="" userId="" providerId="" clId="Web-{518C0B0A-9D24-4BCA-AB69-D0F51F7091BB}" dt="2018-11-27T15:24:19.087" v="0"/>
      <pc:docMkLst>
        <pc:docMk/>
      </pc:docMkLst>
      <pc:sldChg chg="del">
        <pc:chgData name="" userId="" providerId="" clId="Web-{518C0B0A-9D24-4BCA-AB69-D0F51F7091BB}" dt="2018-11-27T15:24:19.087" v="0"/>
        <pc:sldMkLst>
          <pc:docMk/>
          <pc:sldMk cId="0" sldId="28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83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87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60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7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771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15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93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8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98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7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5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7737" y="160338"/>
            <a:ext cx="7056784" cy="242109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Поэма С.А.Есенина «</a:t>
            </a:r>
            <a:r>
              <a:rPr lang="ru-RU" sz="4800" b="1" i="1" dirty="0"/>
              <a:t>Анна </a:t>
            </a:r>
            <a:r>
              <a:rPr lang="ru-RU" sz="4800" b="1" i="1" dirty="0" err="1"/>
              <a:t>Снегина</a:t>
            </a:r>
            <a:r>
              <a:rPr lang="ru-RU" sz="4800" b="1" dirty="0"/>
              <a:t>»</a:t>
            </a:r>
            <a:br>
              <a:rPr lang="ru-RU" sz="4800" b="1" dirty="0"/>
            </a:br>
            <a:r>
              <a:rPr lang="ru-RU" sz="4800" b="1" dirty="0"/>
              <a:t>(январь 1925г.)</a:t>
            </a:r>
          </a:p>
        </p:txBody>
      </p:sp>
      <p:sp>
        <p:nvSpPr>
          <p:cNvPr id="3" name="AutoShape 2" descr="https://kickscontest.ru/wp-content/uploads/chuvstva-mezhdu-geroyami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129"/>
          <a:stretch/>
        </p:blipFill>
        <p:spPr>
          <a:xfrm>
            <a:off x="2051720" y="2780928"/>
            <a:ext cx="5216770" cy="3955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65448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316416" cy="666936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Третья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посвящена отношениям главных героев. Они вспоминают свою любовь, очевидна взаимная симпатия. В это же время происходит революция, крестьяне требуют от помещиков отдать землю в общее владение. Кроме того, драматический накал на фронтах передан в известии о гибели супруга Анны. Тут же она упрекает рассказчика в трусости и дезертирстве. Происходит разрыв.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44329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316416" cy="666936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Четвертая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примиряет героев. В деревне полным ходом идет национализация земель и дворянских владений. Вдова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переезжает к мельнику и говорит по душам с бывшим возлюбленным, повествуя о своих опасениях и чувствах по отношению к нему. Она извиняется за свои несправедливые обвинения в его адрес, объясняя их отчаянием. В финале главы женщина уезжает, а рассказчик едет в Петербург узнать, что творится.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32913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316416" cy="666936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Пятая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глава.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Это конец гражданской войны. Рассказчик ужасается произошедшим событиям, его потрясают нищета и криминал в столице Советской России. Он вновь возвращается 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Радово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где его застает весточка от благополучно эмигрировавшей Анны. Герой с нежностью вспоминает о любимой женщине, но не может покинуть свою родину. Здесь его сердце, здесь его дом.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78555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804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/>
              <a:t>Главные герои: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8172400" cy="5877272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Рассказчик – главное действующее лицо в поэме «Анна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— умный и проницательный человек, родом из крестьян. Его биография в точности совпадает с историей самого Есенина: он выбился в люди, стал известным поэтом и вернулся в родное село знаменитым и уважаемым гражданином, но глубоко уязвленным и циничным человеком.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прекрасная дворянка, первая любовь рассказчика. Ее прототипом была Лидия Ивановна Кашина, с которой Сергей Есенин был неразлучен в юности. Однако серьезные отношения не сложились, и молодые люди увиделись вновь лишь в разгар революционных событий. Эта встреча и вдохновила поэта.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Оглоблин – большевик, крестьянин, отрицательный герой поэмы «Анна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». Его прототипом стал Пётр Яковлевич Мочалин, односельчанин Есенина. Он был убежденным представителем левых сил, после революции остался в живых и занялся партийной работой в регионах.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же отличается от своего вдохновителя: он более агрессивен и нахален, у него явная склонность к насилию, ведь на каторгу он угодил за убийство.</a:t>
            </a:r>
          </a:p>
        </p:txBody>
      </p:sp>
    </p:spTree>
    <p:extLst>
      <p:ext uri="{BB962C8B-B14F-4D97-AF65-F5344CB8AC3E}">
        <p14:creationId xmlns:p14="http://schemas.microsoft.com/office/powerpoint/2010/main" val="2136633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804" y="41379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/>
              <a:t>Главные герои: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44" y="1556792"/>
            <a:ext cx="8172400" cy="5877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Рассказчик – главное действующее лицо в поэме «Анна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— умный и проницательный человек, родом из крестьян. Его биография в точности совпадает с историей самого Есенина: он выбился в люди, стал известным поэтом и вернулся в родное село знаменитым и уважаемым гражданином, но глубоко уязвленным и циничным человеком.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прекрасная дворянка, первая любовь рассказчика. Ее прототипом была Лидия Ивановна Кашина, с которой Сергей Есенин был неразлучен в юности. Однако серьезные отношения не сложились, и молодые люди увиделись вновь лишь в разгар революционных событий. Эта встреча и вдохновила поэта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030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599" y="40466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/>
              <a:t>Главные герои: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578" y="1772816"/>
            <a:ext cx="8172400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Оглоблин – большевик, крестьянин, отрицательный герой поэмы «Анна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 Его прототипом стал Пётр Яковлевич Мочалин, односельчанин Есенина. Он был убежденным представителем левых сил, после революции остался в живых и занялся партийной работой в регионах.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же отличается от своего вдохновителя: он более агрессивен и нахален, у него явная склонность к насилию, ведь на каторгу он угодил за убийство.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23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Лабутя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брат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Участвовал в русско-японской войне 1904-1905 года, здесь поэт упоминает «о сдавшемся Порт-Артуре» с осады которого и начались первые боевые действия, в ночь японцы напали на русских без объявления войны, что говорит об их трусости.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Лабутя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был награжден двумя медалями, но, даже имея их на груди, он остается «дьявольским трусом». Именно он едет первым описывать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дом — «в захвате всегда есть скорость». 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Мельник – оптимист и весельчак. Этот человек мужественно и достойно воспринимает удары судьбы, но не придает им большого значения, все сводя к шутке. Он не разделяет людей на белых и красных, одинаково радушно принимает и крестьян,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рассудительная и хладнокровная женщина, нрав которой ожесточился в соответствующих условиях. Она принимает смерть зятя стоически и приводит дочь в чувства, совсем не теряя самообладания.</a:t>
            </a:r>
          </a:p>
        </p:txBody>
      </p:sp>
    </p:spTree>
    <p:extLst>
      <p:ext uri="{BB962C8B-B14F-4D97-AF65-F5344CB8AC3E}">
        <p14:creationId xmlns:p14="http://schemas.microsoft.com/office/powerpoint/2010/main" val="511591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498080" cy="101297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/>
              <a:t>Темы: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184" y="908720"/>
            <a:ext cx="7920880" cy="587727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 родины.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Подъезжая 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селу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Радово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герой поэмы «Анна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абстрагируется от былых негативных мыслей связанных с войной и начинает описывать всё, что с ним происходит, в частности природу. Сергей любит и тонко чувствует ее: 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Луна золотою порошею осыпала даль деревень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Для него родимый край – это красота русских просторов, которой он не только восхищается, но и живет. В ней же он ищет спасения от жестоких исторических реалий. Однако ощущение патриотизма у него возникает именно в глуши, далекой от политических интриг. Например, Москва в произведении упоминается лишь один раз во время разговора с мельником, однако поэт никак не характеризует город: 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Сим летом грибов и ягод у нас хоть в Москву отбавляй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Он равнодушен к нему, зато трепетно относится к своей малой родине. Хоть он и бежал с фронта, не чувствуя, за что воюет, он не оставил Россию в ее кровной борьбе, не подался за Анной в Лондон. В этом мужественном поступке – остаться с родиной до конца – и проявляется истинный патриотизм героя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24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498080" cy="101297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/>
              <a:t>Темы: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920880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Тема войны.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Есенин не принимает войну, чувствует неприязнь к ней, как и крестьяне, для него это народное бедствие. Солдат ощущает себя «игрушкой» в чужих руках, это не его война, он не видит в ней смысла.</a:t>
            </a:r>
          </a:p>
        </p:txBody>
      </p:sp>
    </p:spTree>
    <p:extLst>
      <p:ext uri="{BB962C8B-B14F-4D97-AF65-F5344CB8AC3E}">
        <p14:creationId xmlns:p14="http://schemas.microsoft.com/office/powerpoint/2010/main" val="591659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9144000" cy="674136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Тема революции.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Отношение к ней в поэме «Анна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 весьма негативное. Именно поэтому мирное прошлое идеализируется. Революция и новая власть в произведении представлены, как фатальная демоническая сила, разрушающая судьбы людей. Послереволюционная Россия стала похожа на своеобразный цирк, где «чумазый сброд» очень неуклюже и карикатурно выглядит в глазах лирического героя, играя во дворах на роялях и слушая патефон. В стране творился хаос и беззаконие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141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/>
              <a:t>Разберемся во всем, что видели,</a:t>
            </a:r>
          </a:p>
          <a:p>
            <a:pPr algn="ctr">
              <a:buNone/>
            </a:pPr>
            <a:r>
              <a:rPr lang="ru-RU" sz="4000" i="1" dirty="0"/>
              <a:t>Что случилось, что сталось в стране,</a:t>
            </a:r>
          </a:p>
          <a:p>
            <a:pPr algn="ctr">
              <a:buNone/>
            </a:pPr>
            <a:r>
              <a:rPr lang="ru-RU" sz="4000" i="1" dirty="0"/>
              <a:t>И простим, где нас горько обидели</a:t>
            </a:r>
          </a:p>
          <a:p>
            <a:pPr algn="ctr">
              <a:buNone/>
            </a:pPr>
            <a:r>
              <a:rPr lang="ru-RU" sz="4000" i="1" dirty="0"/>
              <a:t>По чужой и по нашей вине.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097" y="908720"/>
            <a:ext cx="9144000" cy="674136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любви.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Сергей и Анна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безусловно, любят, но не понимают, что именно: прошлое или настоящее друг в друге? Они вроде и хотели бы начать все заново, но их чувства живы лишь воспоминаниями. Кроме того, их разделяют идеологические баррикады. Рассказчик идет лишать помещицу ее земли, а она получает известие о гибели мужа – на том самом фронте, откуда бежал бывший возлюбленный. Эта ситуация все поставила на свои места: героиня хоть и тешит себя иллюзиями, но все равно уже давно изменилась, и по отношению к ухажеру времен юности ведет себя иначе, чем могла бы любящая женщина. Образы девушки в белой накидке, помещицы, которая упрекает Сергея, и Анны, которая пишет из эмиграции, живут как бы отдельной жизнью. С тремя разными женскими ликами связаны тематические линии поэмы — прошлое, настоящее и будущее время, которые формируют трехмерное пространство — цветущий сад, революционная деревня, чужой Лондон. Так вот, рассказчик навсегда остается в цветущем саду, избегая других граней пространства. Любит он только прошлое, ведь настоящее он без сожаления упустил, а к будущему в Англию не поедет. Зато юношеские годы, проведенные у калитки, он готов проживать снова и снова.</a:t>
            </a:r>
          </a:p>
        </p:txBody>
      </p:sp>
    </p:spTree>
    <p:extLst>
      <p:ext uri="{BB962C8B-B14F-4D97-AF65-F5344CB8AC3E}">
        <p14:creationId xmlns:p14="http://schemas.microsoft.com/office/powerpoint/2010/main" val="1148928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6858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Лейтмотив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дороги.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«И вот я опять в дороге», — говорит рассказчик. Образ пути является одним из самых старейших в мировой литературе, примером тому служат произведения: «Капитанская дочка», «Герой нашего времени», «Мёртвые души». Мотив дороги помогает лучше раскрыть внутренний мир рассказчика, ведь именно путь помогает ему размышлять о смысле жизни, заставляет почувствовать красоту окружающего пейзажа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819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7659" y="404664"/>
            <a:ext cx="9144000" cy="6858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Эпическая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раскрывается в поэме «Анна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в ретроспективной манере изложения. Сергей вспоминает о юношеской влюбленности, о времени, когда жизнь была беззаботна. Подобный ретроспективный взгляд сохраняется с первых до последних строк.  Для автора и для лирического героя очень важно прошлое.  Минувшее рассматривается как нечто абстрактное, но, даже, несмотря на это, оно не теряет своей значимости: имеет принципиальное значение, событие, факт, а не конкретную дату. На это указывает часто употребляемое в тексте обстоятельственное неопределенное наречие «когда-то», которое встречается в произведении 4 раза. Обстоятельственное наречие времени «недавно» встречается реже — 1 раз. А неизменяемое наречие «нынче»  создаёт антитезу наречию «когда-то». Всё это говорит о том, что время неконкретно, а скорее метафорично. Оно абстрагировано от реальности. Чтобы показать уникальность минувших дней, автор использует незамысловатое слово «быль», указывая тем самым на подлинность событий: «милые были», «я знала б счастливую быль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43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704" y="269776"/>
            <a:ext cx="7498080" cy="710952"/>
          </a:xfrm>
        </p:spPr>
        <p:txBody>
          <a:bodyPr>
            <a:normAutofit/>
          </a:bodyPr>
          <a:lstStyle/>
          <a:p>
            <a:pPr algn="ctr"/>
            <a:r>
              <a:rPr lang="ru-RU" b="1" i="1" dirty="0"/>
              <a:t>Проблематика поэмы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172400" cy="6093296"/>
          </a:xfrm>
        </p:spPr>
        <p:txBody>
          <a:bodyPr>
            <a:no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Проблема войны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Солдаты не чувствовали, за что воевали, этим обусловлен проигрыш России в Первой мировой войне. Главный герой хоть и является патриотом, но все равно дезертирует, ведь понимает, что это не его борьба, что его просто используют. Особенно драматизм военных потерь ощущается, когда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Снегины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получили известие о гибели Бориса.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Социальное неравенство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поэме Есенина «Анна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 является основной проблемой. Именно оно послужило плодородной почвой для революционных настроений, которые привели к гражданской войне. Оно же разлучило главных героев, озлобило рассказчика, довело от исступления крестьян.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Проблемы чувства и долга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Анна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чувствует симпатию к рассказчику, но не может предать мужа, а потом и память о нем. С теми же противоречиями сталкивается поэт, когда выбирает между защитой интересов крестьян и помощью бывшей возлюбленной.</a:t>
            </a:r>
          </a:p>
        </p:txBody>
      </p:sp>
    </p:spTree>
    <p:extLst>
      <p:ext uri="{BB962C8B-B14F-4D97-AF65-F5344CB8AC3E}">
        <p14:creationId xmlns:p14="http://schemas.microsoft.com/office/powerpoint/2010/main" val="2018080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9036496" cy="685800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Нравственно-философская проблема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выбора проявляется в нечеткой позиции рассказчика: он не понимает, какую сторону баррикад занимает, и надо ли ему это. Обе стороны внушают ему сомнение, ведь цель не оправдывает средства, и справедливость не оправдывает насилие. То же самое он испытал на фронте, когда, любя родину, отказался от участия в войне государства.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трусости и предательства.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Лабутя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хоть и с готовностью выучил революционные лозунги, но все равно в глубине души им не соответствовал. Такие люди были во всех движениях и партиях, именно они оставались в живых, пока их честные и отважные товарищи боролись за идею и погибали за нее.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жестокости.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Хоть большевики и хотели водрузить на пьедестал общественной морали справедливость и равенство, они не смогли не замарать руки в жестокости. Например, они выселяют из дома вдову погибшего на войне белогвардейца, им наплевать, что станется с беззащитной женщиной, испытавшей такое горе.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власти.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Поэт в книге «Анна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приходит к выводу, что любая власть – это подавление личности, это насилие, чуждое народу. Она четко разграничивает эти понятия: «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 — власти, на то они власти, А мы лишь простой народ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90515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4525963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родине Сергея Есенина, в селе Константиново, есть дом с мезонином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Когда-то в нем жила помещица Лидия Кашина, с которой, по мнению исследователей, великий лирик писал свою Анну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Снегину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героиню одноименной поэмы..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04096"/>
            <a:ext cx="5796136" cy="4353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" y="5157192"/>
            <a:ext cx="34865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Мезони́н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надстрой, вышка,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полуярус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полужильё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надстройка над средней частью жилого дома, часто имеет балкон.</a:t>
            </a:r>
          </a:p>
        </p:txBody>
      </p:sp>
    </p:spTree>
    <p:extLst>
      <p:ext uri="{BB962C8B-B14F-4D97-AF65-F5344CB8AC3E}">
        <p14:creationId xmlns:p14="http://schemas.microsoft.com/office/powerpoint/2010/main" val="4005729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6028" y="1412776"/>
            <a:ext cx="4857172" cy="66211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Замысел поэмы «Анна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возник, вероятнее всего, после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поездок в родное село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Константиново, в конце мая —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начале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июня и в августе 1924 г.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словам А. К.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Воронского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вернувшись в Москву в начале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июня, Есенин некоторое время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ходил притихший и как будто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потерявший что-то в родимых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краях: «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Все новое и непохожее. 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Все очень странно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68"/>
          <a:stretch/>
        </p:blipFill>
        <p:spPr bwMode="auto">
          <a:xfrm>
            <a:off x="12010" y="0"/>
            <a:ext cx="4294018" cy="5674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120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792088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«Анна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 была написана С. Есениным во время его 2-й поездки на Кавказ в 1924-1925 гг. Это был самый насыщенный творческий период поэта, когда ему писалось легко, как никогда прежде. И это объемное произведение он писал залпом, работа приносила ему неподдельную радость. В итоге, получилась автобиографическая лироэпическая поэма. В ней заложено своеобразие книги, так как она вместила в себя сразу два рода литературы: эпос и лирика. Исторические события — это эпическое начало; любовь героя — лирическое.</a:t>
            </a:r>
          </a:p>
        </p:txBody>
      </p:sp>
    </p:spTree>
    <p:extLst>
      <p:ext uri="{BB962C8B-B14F-4D97-AF65-F5344CB8AC3E}">
        <p14:creationId xmlns:p14="http://schemas.microsoft.com/office/powerpoint/2010/main" val="3826599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064896" cy="48139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марте Есенин читал «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Анну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Снегину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матери, которая приезжала навестить своих детей. «Она, как всегда, — вспоминала А. А. Есенина, — слушала чтение Сергея с затаенным дыханием, не перебивая его, ни о чем не расспрашивая. Неграмотная, она отлично понимала стихи сына и многие из них запоминала во время его чтения» Известен снимок, где поэт сфотографирован с матерью за самоваром во время чтения поэмы.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40968"/>
            <a:ext cx="5864225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633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889" y="764704"/>
            <a:ext cx="8229600" cy="95436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Композиция</a:t>
            </a:r>
            <a:endParaRPr lang="ru-RU" sz="4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453" y="2060848"/>
            <a:ext cx="8820472" cy="5949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Произведение Есенина состоит из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 глав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каждая из которых раскрывает определенный этап в жизни страны. Композиция в поэме «Анна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Снегина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» — цикличная: начинается и заканчивается она приездом Сергея в родное село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777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5436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/>
              <a:t>Композиция</a:t>
            </a:r>
            <a:endParaRPr lang="ru-RU" sz="4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820472" cy="5949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Первая часть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повествует о Первой мировой войне, в которой увязла Россия. Трагизм положения на фронте и горечь в настроении солдат воплощаются в образе рассказчика. Возвращаясь на родину, он видит, как кровавая бойня «доит» простых людей, измученных непосильной ношей – кормить армию. В разговоре с возницей он говорит о том, что дезертировал и приехал погостить на год, чтобы отдохнуть от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скитаний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303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5436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/>
              <a:t>Композиция</a:t>
            </a:r>
            <a:endParaRPr lang="ru-RU" sz="4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820472" cy="59492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обширный комментарий к историческим событиям, происходящим в стране. Герои (Сергей, мельничиха и мельник) сетуют на бедствия, постигшие Россию, и резюмируют свои рассуждения мрачными предзнаменованиями. Там же рассказчик вспоминает 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Снегиной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своей первой любви, которая теперь стала супругой другого человека – местного дворянина, который ушел на фронт. Они встречаются и целый день говорят о наболевшем.</a:t>
            </a:r>
          </a:p>
        </p:txBody>
      </p:sp>
    </p:spTree>
    <p:extLst>
      <p:ext uri="{BB962C8B-B14F-4D97-AF65-F5344CB8AC3E}">
        <p14:creationId xmlns:p14="http://schemas.microsoft.com/office/powerpoint/2010/main" val="33937137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2397</Words>
  <Application>Microsoft Office PowerPoint</Application>
  <PresentationFormat>Экран (4:3)</PresentationFormat>
  <Paragraphs>60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Поэма С.А.Есенина «Анна Снегина» (январь 1925г.)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Композиция</vt:lpstr>
      <vt:lpstr>Композиция</vt:lpstr>
      <vt:lpstr>Композиция</vt:lpstr>
      <vt:lpstr>Презентация PowerPoint</vt:lpstr>
      <vt:lpstr>Презентация PowerPoint</vt:lpstr>
      <vt:lpstr>Презентация PowerPoint</vt:lpstr>
      <vt:lpstr>Главные герои:</vt:lpstr>
      <vt:lpstr>Главные герои:</vt:lpstr>
      <vt:lpstr>Главные герои:</vt:lpstr>
      <vt:lpstr>Презентация PowerPoint</vt:lpstr>
      <vt:lpstr>Темы:</vt:lpstr>
      <vt:lpstr>Темы: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Проблематика поэмы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«Анна Снегина»</dc:title>
  <dc:creator>boom</dc:creator>
  <cp:lastModifiedBy>kseni</cp:lastModifiedBy>
  <cp:revision>15</cp:revision>
  <dcterms:created xsi:type="dcterms:W3CDTF">2018-01-29T10:13:30Z</dcterms:created>
  <dcterms:modified xsi:type="dcterms:W3CDTF">2021-12-09T16:23:39Z</dcterms:modified>
</cp:coreProperties>
</file>