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0" r:id="rId2"/>
    <p:sldId id="257" r:id="rId3"/>
    <p:sldId id="258" r:id="rId4"/>
    <p:sldId id="261" r:id="rId5"/>
    <p:sldId id="262" r:id="rId6"/>
    <p:sldId id="263" r:id="rId7"/>
    <p:sldId id="264" r:id="rId8"/>
    <p:sldId id="266" r:id="rId9"/>
    <p:sldId id="267" r:id="rId10"/>
    <p:sldId id="278" r:id="rId11"/>
    <p:sldId id="268" r:id="rId12"/>
    <p:sldId id="269" r:id="rId13"/>
    <p:sldId id="270" r:id="rId14"/>
    <p:sldId id="271" r:id="rId15"/>
    <p:sldId id="272" r:id="rId16"/>
    <p:sldId id="273" r:id="rId17"/>
    <p:sldId id="276" r:id="rId18"/>
    <p:sldId id="27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406020"/>
            <a:ext cx="6172199" cy="2251579"/>
          </a:xfrm>
        </p:spPr>
        <p:txBody>
          <a:bodyPr lIns="0" rIns="0" anchor="t">
            <a:noAutofit/>
          </a:bodyPr>
          <a:lstStyle>
            <a:lvl1pPr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3905864"/>
            <a:ext cx="6172200" cy="1123336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99BE-16EF-42AF-BBA2-31E39F439920}" type="datetimeFigureOut">
              <a:rPr lang="ru-RU" smtClean="0"/>
              <a:t>02.11.2013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D79C76-784C-41C6-AF27-A828AB0ED3E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4400" y="1554480"/>
            <a:ext cx="4222308" cy="388620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99BE-16EF-42AF-BBA2-31E39F439920}" type="datetimeFigureOut">
              <a:rPr lang="ru-RU" smtClean="0"/>
              <a:t>02.11.2013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79C76-784C-41C6-AF27-A828AB0ED3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9848" y="1554480"/>
            <a:ext cx="2075688" cy="3886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6432" y="1554480"/>
            <a:ext cx="4224528" cy="3886200"/>
          </a:xfrm>
        </p:spPr>
        <p:txBody>
          <a:bodyPr vert="eaVer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99BE-16EF-42AF-BBA2-31E39F439920}" type="datetimeFigureOut">
              <a:rPr lang="ru-RU" smtClean="0"/>
              <a:t>02.11.2013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79C76-784C-41C6-AF27-A828AB0ED3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456432" y="1545336"/>
            <a:ext cx="4224528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D5999BE-16EF-42AF-BBA2-31E39F439920}" type="datetimeFigureOut">
              <a:rPr lang="ru-RU" smtClean="0"/>
              <a:t>02.11.2013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9D79C76-784C-41C6-AF27-A828AB0ED3E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472184"/>
            <a:ext cx="6172200" cy="2130552"/>
          </a:xfrm>
        </p:spPr>
        <p:txBody>
          <a:bodyPr anchor="t">
            <a:noAutofit/>
          </a:bodyPr>
          <a:lstStyle>
            <a:lvl1pPr algn="l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3886200"/>
            <a:ext cx="6172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99BE-16EF-42AF-BBA2-31E39F439920}" type="datetimeFigureOut">
              <a:rPr lang="ru-RU" smtClean="0"/>
              <a:t>02.11.2013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D79C76-784C-41C6-AF27-A828AB0ED3E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6325" cy="1066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86998" y="1915859"/>
            <a:ext cx="3646966" cy="288142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754" y="1915881"/>
            <a:ext cx="3639311" cy="288139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99BE-16EF-42AF-BBA2-31E39F439920}" type="datetimeFigureOut">
              <a:rPr lang="ru-RU" smtClean="0"/>
              <a:t>02.11.2013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D79C76-784C-41C6-AF27-A828AB0ED3E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5734" cy="106679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916113"/>
            <a:ext cx="3638550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860676"/>
            <a:ext cx="3638550" cy="28828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2625" y="1916113"/>
            <a:ext cx="3660775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2626" y="2860676"/>
            <a:ext cx="3651250" cy="28829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99BE-16EF-42AF-BBA2-31E39F439920}" type="datetimeFigureOut">
              <a:rPr lang="ru-RU" smtClean="0"/>
              <a:t>02.11.2013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D79C76-784C-41C6-AF27-A828AB0ED3EE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162800" y="1551543"/>
            <a:ext cx="1828800" cy="365125"/>
          </a:xfrm>
        </p:spPr>
        <p:txBody>
          <a:bodyPr/>
          <a:lstStyle/>
          <a:p>
            <a:fld id="{7D5999BE-16EF-42AF-BBA2-31E39F439920}" type="datetimeFigureOut">
              <a:rPr lang="ru-RU" smtClean="0"/>
              <a:t>02.11.2013</a:t>
            </a:fld>
            <a:endParaRPr lang="ru-RU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D79C76-784C-41C6-AF27-A828AB0ED3EE}" type="slidenum">
              <a:rPr lang="ru-RU" smtClean="0"/>
              <a:t>‹#›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99BE-16EF-42AF-BBA2-31E39F439920}" type="datetimeFigureOut">
              <a:rPr lang="ru-RU" smtClean="0"/>
              <a:t>02.11.2013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79C76-784C-41C6-AF27-A828AB0ED3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450" y="1920876"/>
            <a:ext cx="3654425" cy="288924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6425"/>
            <a:ext cx="3629025" cy="1041400"/>
          </a:xfrm>
        </p:spPr>
        <p:txBody>
          <a:bodyPr anchor="t">
            <a:normAutofit/>
          </a:bodyPr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920875"/>
            <a:ext cx="3629025" cy="181292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99BE-16EF-42AF-BBA2-31E39F439920}" type="datetimeFigureOut">
              <a:rPr lang="ru-RU" smtClean="0"/>
              <a:t>02.11.2013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D79C76-784C-41C6-AF27-A828AB0ED3E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0074"/>
            <a:ext cx="2074862" cy="1981201"/>
          </a:xfrm>
          <a:ln>
            <a:noFill/>
          </a:ln>
        </p:spPr>
        <p:txBody>
          <a:bodyPr anchor="t">
            <a:normAutofit/>
          </a:bodyPr>
          <a:lstStyle>
            <a:lvl1pPr algn="l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63862" y="1650999"/>
            <a:ext cx="5627687" cy="42207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63862" y="614363"/>
            <a:ext cx="3741738" cy="90963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99BE-16EF-42AF-BBA2-31E39F439920}" type="datetimeFigureOut">
              <a:rPr lang="ru-RU" smtClean="0"/>
              <a:t>02.11.2013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D79C76-784C-41C6-AF27-A828AB0ED3E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1554480"/>
            <a:ext cx="2073348" cy="19794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4400" y="1547036"/>
            <a:ext cx="4222308" cy="38862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189468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999BE-16EF-42AF-BBA2-31E39F439920}" type="datetimeFigureOut">
              <a:rPr lang="ru-RU" smtClean="0"/>
              <a:t>02.11.2013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9848" y="6356350"/>
            <a:ext cx="5102352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59752" y="6356350"/>
            <a:ext cx="113768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D79C76-784C-41C6-AF27-A828AB0ED3EE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1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520550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3021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552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5446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1115616" y="5544616"/>
            <a:ext cx="7128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Государственный  Гимн России исполняется  при  вступлении в  должность  Президента Российской  Федерации, на торжественных собраниях. 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851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2403"/>
            <a:ext cx="4770900" cy="3312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7497" y="122441"/>
            <a:ext cx="4809855" cy="309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502738"/>
            <a:ext cx="4473682" cy="33552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447" y="2564904"/>
            <a:ext cx="4416490" cy="3312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91635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396" y="3933056"/>
            <a:ext cx="3956946" cy="25437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508784" y="292005"/>
            <a:ext cx="8374600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Права и свободы гражданина,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признанные и обеспеченные государством</a:t>
            </a:r>
            <a:r>
              <a:rPr lang="ru-RU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algn="just"/>
            <a:r>
              <a:rPr lang="ru-RU" sz="4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1.</a:t>
            </a:r>
            <a:r>
              <a:rPr lang="ru-RU" sz="44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4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Личные права</a:t>
            </a:r>
          </a:p>
          <a:p>
            <a:pPr algn="just"/>
            <a:r>
              <a:rPr lang="ru-RU" sz="4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2.  Политические права</a:t>
            </a:r>
          </a:p>
          <a:p>
            <a:pPr algn="just"/>
            <a:r>
              <a:rPr lang="ru-RU" sz="4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3.  Социальные права</a:t>
            </a:r>
          </a:p>
          <a:p>
            <a:pPr algn="just"/>
            <a:r>
              <a:rPr lang="ru-RU" sz="4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4.  Экономические права</a:t>
            </a:r>
          </a:p>
          <a:p>
            <a:pPr algn="just"/>
            <a:r>
              <a:rPr lang="ru-RU" sz="4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5.  Культурные права</a:t>
            </a:r>
            <a:endParaRPr lang="ru-RU" sz="4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782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614" y="3547700"/>
            <a:ext cx="3447678" cy="330335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TextBox 1"/>
          <p:cNvSpPr txBox="1"/>
          <p:nvPr/>
        </p:nvSpPr>
        <p:spPr>
          <a:xfrm>
            <a:off x="107504" y="192654"/>
            <a:ext cx="8352928" cy="7786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Обязанности человека и гражданина:</a:t>
            </a:r>
          </a:p>
          <a:p>
            <a:r>
              <a:rPr lang="ru-RU" sz="2800" b="1" dirty="0" smtClean="0">
                <a:solidFill>
                  <a:srgbClr val="3F3F3F">
                    <a:lumMod val="50000"/>
                  </a:srgbClr>
                </a:solidFill>
              </a:rPr>
              <a:t>•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</a:rPr>
              <a:t> соблюдение Конституции и законов, </a:t>
            </a:r>
          </a:p>
          <a:p>
            <a:endParaRPr lang="ru-RU" sz="28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</a:rPr>
              <a:t>• уважение прав и свобод других лиц, </a:t>
            </a:r>
          </a:p>
          <a:p>
            <a:endParaRPr lang="ru-RU" sz="28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</a:rPr>
              <a:t>• забота о детях и нетрудоспособных родителях, </a:t>
            </a:r>
          </a:p>
          <a:p>
            <a:endParaRPr lang="ru-RU" sz="28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</a:rPr>
              <a:t>• уплата установленных законом налогов </a:t>
            </a:r>
          </a:p>
          <a:p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</a:rPr>
              <a:t>и сборов, </a:t>
            </a:r>
          </a:p>
          <a:p>
            <a:endParaRPr lang="ru-RU" sz="28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</a:rPr>
              <a:t>• сохранение природы и </a:t>
            </a:r>
          </a:p>
          <a:p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</a:rPr>
              <a:t>окружающей среды,</a:t>
            </a:r>
          </a:p>
          <a:p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  <a:p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</a:rPr>
              <a:t>• защита Отечества.</a:t>
            </a:r>
          </a:p>
          <a:p>
            <a:endParaRPr lang="ru-RU" sz="28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ru-RU" sz="3600" b="1" dirty="0" smtClean="0">
              <a:solidFill>
                <a:srgbClr val="C00000"/>
              </a:solidFill>
            </a:endParaRPr>
          </a:p>
          <a:p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762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54186"/>
            <a:ext cx="4491887" cy="27707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234" y="101494"/>
            <a:ext cx="4451537" cy="33995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212976"/>
            <a:ext cx="4275863" cy="32068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391" y="2276872"/>
            <a:ext cx="3454400" cy="26924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653136"/>
            <a:ext cx="3322614" cy="24193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5364" y="4508625"/>
            <a:ext cx="2809231" cy="19102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37436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4876" y="1772816"/>
            <a:ext cx="3737865" cy="499492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323528" y="404664"/>
            <a:ext cx="8568952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rial Black" pitchFamily="34" charset="0"/>
              </a:rPr>
              <a:t>Перед Конституцией стоят три задачи:</a:t>
            </a:r>
          </a:p>
          <a:p>
            <a:r>
              <a:rPr lang="ru-RU" sz="4800" b="1" dirty="0" smtClean="0">
                <a:solidFill>
                  <a:srgbClr val="7030A0"/>
                </a:solidFill>
              </a:rPr>
              <a:t>- закрепить и гарантировать права человека;</a:t>
            </a:r>
          </a:p>
          <a:p>
            <a:r>
              <a:rPr lang="ru-RU" sz="4800" b="1" dirty="0" smtClean="0">
                <a:solidFill>
                  <a:srgbClr val="7030A0"/>
                </a:solidFill>
              </a:rPr>
              <a:t>- упорядочить государственную</a:t>
            </a:r>
          </a:p>
          <a:p>
            <a:r>
              <a:rPr lang="ru-RU" sz="4800" b="1" dirty="0" smtClean="0">
                <a:solidFill>
                  <a:srgbClr val="7030A0"/>
                </a:solidFill>
              </a:rPr>
              <a:t> власть.</a:t>
            </a:r>
          </a:p>
          <a:p>
            <a:r>
              <a:rPr lang="ru-RU" sz="4800" b="1" dirty="0" smtClean="0">
                <a:solidFill>
                  <a:srgbClr val="7030A0"/>
                </a:solidFill>
              </a:rPr>
              <a:t>- Утвердить</a:t>
            </a:r>
          </a:p>
          <a:p>
            <a:r>
              <a:rPr lang="ru-RU" sz="4800" b="1" dirty="0" smtClean="0">
                <a:solidFill>
                  <a:srgbClr val="7030A0"/>
                </a:solidFill>
              </a:rPr>
              <a:t> правосудие</a:t>
            </a:r>
            <a:endParaRPr lang="ru-RU" sz="4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11730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0" y="86431"/>
            <a:ext cx="79928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Monotype Corsiva" pitchFamily="66" charset="0"/>
              </a:rPr>
              <a:t>Государственные символы России:</a:t>
            </a:r>
          </a:p>
          <a:p>
            <a:pPr algn="ctr"/>
            <a:r>
              <a:rPr lang="ru-RU" sz="4400" b="1" dirty="0" smtClean="0">
                <a:latin typeface="Monotype Corsiva" pitchFamily="66" charset="0"/>
              </a:rPr>
              <a:t>ГИМН, ФЛАГ, ГЕРБ.</a:t>
            </a:r>
            <a:endParaRPr lang="ru-RU" sz="4400" b="1" dirty="0">
              <a:latin typeface="Monotype Corsiva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916832"/>
            <a:ext cx="5305844" cy="333383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3212976"/>
            <a:ext cx="2736304" cy="333695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12776"/>
            <a:ext cx="2897315" cy="422708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427180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020465"/>
            <a:ext cx="3609473" cy="3886200"/>
          </a:xfrm>
        </p:spPr>
      </p:pic>
      <p:sp>
        <p:nvSpPr>
          <p:cNvPr id="5" name="TextBox 4"/>
          <p:cNvSpPr txBox="1"/>
          <p:nvPr/>
        </p:nvSpPr>
        <p:spPr>
          <a:xfrm>
            <a:off x="107504" y="116632"/>
            <a:ext cx="6958956" cy="56938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bg1">
                    <a:lumMod val="50000"/>
                  </a:schemeClr>
                </a:solidFill>
                <a:latin typeface="Ariston" pitchFamily="66" charset="0"/>
              </a:rPr>
              <a:t>«И нет у нас Родины,</a:t>
            </a:r>
          </a:p>
          <a:p>
            <a:r>
              <a:rPr lang="ru-RU" sz="6000" b="1" dirty="0" smtClean="0">
                <a:solidFill>
                  <a:schemeClr val="bg1">
                    <a:lumMod val="50000"/>
                  </a:schemeClr>
                </a:solidFill>
                <a:latin typeface="Ariston" pitchFamily="66" charset="0"/>
              </a:rPr>
              <a:t> кроме России»</a:t>
            </a:r>
          </a:p>
          <a:p>
            <a:endParaRPr lang="ru-RU" sz="6000" b="1" dirty="0" smtClean="0">
              <a:solidFill>
                <a:schemeClr val="bg1">
                  <a:lumMod val="50000"/>
                </a:schemeClr>
              </a:solidFill>
              <a:latin typeface="Ariston" pitchFamily="66" charset="0"/>
            </a:endParaRPr>
          </a:p>
          <a:p>
            <a:r>
              <a:rPr lang="ru-RU" sz="4400" b="1" dirty="0" smtClean="0">
                <a:solidFill>
                  <a:schemeClr val="bg1">
                    <a:lumMod val="50000"/>
                  </a:schemeClr>
                </a:solidFill>
                <a:latin typeface="Ariston" pitchFamily="66" charset="0"/>
              </a:rPr>
              <a:t>Урок, посвященный </a:t>
            </a:r>
          </a:p>
          <a:p>
            <a:r>
              <a:rPr lang="ru-RU" sz="4400" b="1" dirty="0" smtClean="0">
                <a:solidFill>
                  <a:schemeClr val="bg1">
                    <a:lumMod val="50000"/>
                  </a:schemeClr>
                </a:solidFill>
                <a:latin typeface="Ariston" pitchFamily="66" charset="0"/>
              </a:rPr>
              <a:t>20-летию</a:t>
            </a:r>
          </a:p>
          <a:p>
            <a:r>
              <a:rPr lang="ru-RU" sz="3600" b="1" dirty="0" smtClean="0">
                <a:solidFill>
                  <a:schemeClr val="bg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КОНСТИТУЦИИ  РФ</a:t>
            </a:r>
            <a:endParaRPr lang="ru-RU" sz="3600" b="1" dirty="0">
              <a:solidFill>
                <a:schemeClr val="bg1">
                  <a:lumMod val="50000"/>
                </a:schemeClr>
              </a:solidFill>
              <a:latin typeface="Arial Black" pitchFamily="34" charset="0"/>
              <a:cs typeface="Arial" pitchFamily="34" charset="0"/>
            </a:endParaRPr>
          </a:p>
          <a:p>
            <a:endParaRPr lang="ru-RU" sz="6000" b="1" dirty="0">
              <a:latin typeface="Ariston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244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3" y="188640"/>
            <a:ext cx="5108492" cy="3384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TextBox 12"/>
          <p:cNvSpPr txBox="1"/>
          <p:nvPr/>
        </p:nvSpPr>
        <p:spPr>
          <a:xfrm>
            <a:off x="5471593" y="116632"/>
            <a:ext cx="3672407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  <a:cs typeface="Aharoni" pitchFamily="2" charset="-79"/>
              </a:rPr>
              <a:t>           ЦЕЛИ УРОКА:</a:t>
            </a:r>
          </a:p>
          <a:p>
            <a:pPr marL="285750" indent="-285750">
              <a:buFontTx/>
              <a:buChar char="-"/>
            </a:pPr>
            <a:r>
              <a:rPr lang="ru-RU" sz="2000" b="1" dirty="0" smtClean="0">
                <a:solidFill>
                  <a:srgbClr val="002060"/>
                </a:solidFill>
              </a:rPr>
              <a:t>формирование понятия «Конституция»;</a:t>
            </a: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pPr marL="285750" indent="-285750">
              <a:buFontTx/>
              <a:buChar char="-"/>
            </a:pPr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</a:rPr>
              <a:t>проследить исторический путь развития конституционного строя в России;</a:t>
            </a:r>
          </a:p>
          <a:p>
            <a:endParaRPr lang="ru-RU" b="1" dirty="0" smtClean="0"/>
          </a:p>
          <a:p>
            <a:r>
              <a:rPr lang="ru-RU" b="1" dirty="0" smtClean="0"/>
              <a:t>-    </a:t>
            </a:r>
            <a:r>
              <a:rPr lang="ru-RU" sz="2000" b="1" dirty="0" smtClean="0">
                <a:solidFill>
                  <a:srgbClr val="7030A0"/>
                </a:solidFill>
              </a:rPr>
              <a:t>расширять знания о символике     России, в том числе о музыкальном символе страны; 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79512" y="4091701"/>
            <a:ext cx="568863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формирование чувства патриотизма, любви и уважения к стране, ее истории на примере вокальной музыки разных жанров;</a:t>
            </a:r>
          </a:p>
          <a:p>
            <a:pPr marL="285750" indent="-285750">
              <a:buFontTx/>
              <a:buChar char="-"/>
            </a:pPr>
            <a:endParaRPr lang="ru-RU" sz="2000" b="1" dirty="0">
              <a:solidFill>
                <a:srgbClr val="C00000"/>
              </a:solidFill>
            </a:endParaRPr>
          </a:p>
          <a:p>
            <a:r>
              <a:rPr lang="ru-RU" b="1" dirty="0" smtClean="0"/>
              <a:t>- </a:t>
            </a:r>
            <a:r>
              <a:rPr lang="ru-RU" sz="2000" b="1" dirty="0" smtClean="0"/>
              <a:t>формирование четкой гражданской  и активной жизненной позиции;</a:t>
            </a:r>
          </a:p>
          <a:p>
            <a:pPr marL="285750" indent="-285750">
              <a:buFontTx/>
              <a:buChar char="-"/>
            </a:pPr>
            <a:endParaRPr lang="ru-RU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2635605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91213" cy="68580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4248472" cy="64831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2096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80570" y="665152"/>
            <a:ext cx="4248472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FF0000"/>
                </a:solidFill>
              </a:rPr>
              <a:t>Первая Конституция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Конституция РСФСР была принята V Всероссийским съездом Советов на заседании 10 июля 1918 года.</a:t>
            </a:r>
          </a:p>
          <a:p>
            <a:endParaRPr lang="ru-RU" b="1" dirty="0">
              <a:solidFill>
                <a:srgbClr val="002060"/>
              </a:solidFill>
            </a:endParaRPr>
          </a:p>
          <a:p>
            <a:r>
              <a:rPr lang="ru-RU" sz="2400" b="1" dirty="0" smtClean="0">
                <a:solidFill>
                  <a:srgbClr val="002060"/>
                </a:solidFill>
              </a:rPr>
              <a:t>Конституция 1918 года закрепила диктатуру пролетариата. </a:t>
            </a:r>
          </a:p>
          <a:p>
            <a:endParaRPr lang="ru-RU" b="1" dirty="0">
              <a:solidFill>
                <a:srgbClr val="002060"/>
              </a:solidFill>
            </a:endParaRPr>
          </a:p>
          <a:p>
            <a:r>
              <a:rPr lang="ru-RU" sz="2000" b="1" dirty="0" smtClean="0">
                <a:solidFill>
                  <a:srgbClr val="002060"/>
                </a:solidFill>
              </a:rPr>
              <a:t>Лица, жившие на нетрудовые доходы или использовавшие наемный труд, были лишены политических прав. Данная Конституция была самой </a:t>
            </a:r>
            <a:r>
              <a:rPr lang="ru-RU" sz="2000" b="1" dirty="0" err="1" smtClean="0">
                <a:solidFill>
                  <a:srgbClr val="002060"/>
                </a:solidFill>
              </a:rPr>
              <a:t>идеологизированной</a:t>
            </a:r>
            <a:r>
              <a:rPr lang="ru-RU" sz="2000" b="1" dirty="0" smtClean="0">
                <a:solidFill>
                  <a:srgbClr val="002060"/>
                </a:solidFill>
              </a:rPr>
              <a:t> из всех советских конституций.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665153"/>
            <a:ext cx="4104456" cy="59919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495611" y="155092"/>
            <a:ext cx="87992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>
                <a:solidFill>
                  <a:srgbClr val="002060"/>
                </a:solidFill>
                <a:latin typeface="Monotype Corsiva" pitchFamily="66" charset="0"/>
              </a:rPr>
              <a:t>ИСТОРИЯ    РАЗВИТИЯ   КОНСТИТУЦИИ   РОССИИ</a:t>
            </a:r>
            <a:endParaRPr lang="ru-RU" sz="2800" b="1" u="sng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0837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303039"/>
            <a:ext cx="446449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FF0000"/>
                </a:solidFill>
              </a:rPr>
              <a:t>Вторая Конституция </a:t>
            </a:r>
          </a:p>
          <a:p>
            <a:r>
              <a:rPr lang="ru-RU" sz="2400" b="1" dirty="0" smtClean="0"/>
              <a:t>Конституция СССР 1924 года — первый основной закон Союза Советских Социалистических Республик.</a:t>
            </a:r>
          </a:p>
          <a:p>
            <a:endParaRPr lang="ru-RU" sz="2400" b="1" dirty="0"/>
          </a:p>
          <a:p>
            <a:r>
              <a:rPr lang="ru-RU" sz="2400" b="1" dirty="0" smtClean="0"/>
              <a:t>Закрепила отношения между гражданами и новым союзным государством – СССР.</a:t>
            </a:r>
          </a:p>
          <a:p>
            <a:endParaRPr lang="ru-RU" sz="2400" b="1" dirty="0"/>
          </a:p>
          <a:p>
            <a:r>
              <a:rPr lang="ru-RU" sz="2000" b="1" dirty="0" smtClean="0"/>
              <a:t>Конституция отражала многонациональный характер Советского Союза.</a:t>
            </a:r>
          </a:p>
          <a:p>
            <a:r>
              <a:rPr lang="ru-RU" sz="2000" b="1" dirty="0" smtClean="0"/>
              <a:t>Принятие Конституции способствовало признанию СССР иностранными державами</a:t>
            </a:r>
            <a:endParaRPr lang="ru-RU" sz="2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794" y="303039"/>
            <a:ext cx="4535701" cy="57902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31210913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0688"/>
            <a:ext cx="4321305" cy="582647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TextBox 2"/>
          <p:cNvSpPr txBox="1"/>
          <p:nvPr/>
        </p:nvSpPr>
        <p:spPr>
          <a:xfrm>
            <a:off x="4427985" y="524346"/>
            <a:ext cx="432048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C00000"/>
                </a:solidFill>
              </a:rPr>
              <a:t>Третья Конституция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Конституция СССР 1936 года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sz="2400" b="1" dirty="0">
              <a:solidFill>
                <a:srgbClr val="002060"/>
              </a:solidFill>
            </a:endParaRPr>
          </a:p>
          <a:p>
            <a:r>
              <a:rPr lang="ru-RU" sz="2400" b="1" dirty="0" smtClean="0">
                <a:solidFill>
                  <a:srgbClr val="002060"/>
                </a:solidFill>
              </a:rPr>
              <a:t>Новая Конституция по замыслу авторов должна была отразить важный этап в истории Советского государства — построение социализма. 12 июня 1936 года проект Конституции был опубликован и обсуждался в течение последующих 6 месяцев на всех уровнях.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57982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620688"/>
            <a:ext cx="5472608" cy="55509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107504" y="476672"/>
            <a:ext cx="475252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Четвертая Конституция.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Конституция СССР 1977 год.</a:t>
            </a:r>
          </a:p>
          <a:p>
            <a:endParaRPr lang="ru-RU" sz="2800" b="1" dirty="0">
              <a:solidFill>
                <a:srgbClr val="C00000"/>
              </a:solidFill>
            </a:endParaRPr>
          </a:p>
          <a:p>
            <a:r>
              <a:rPr lang="ru-RU" sz="2800" b="1" dirty="0" smtClean="0">
                <a:solidFill>
                  <a:srgbClr val="002060"/>
                </a:solidFill>
              </a:rPr>
              <a:t>Эта конституция 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закрепляла однопартийную политическую систему (статья 6). Вошла 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в историю как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 «конституция 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развитого социализма».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86404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7050"/>
            <a:ext cx="8955733" cy="6716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95766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radeshow">
  <a:themeElements>
    <a:clrScheme name="Tradeshow">
      <a:dk1>
        <a:srgbClr val="3F3F3F"/>
      </a:dk1>
      <a:lt1>
        <a:srgbClr val="FFFFFF"/>
      </a:lt1>
      <a:dk2>
        <a:srgbClr val="7DAFC3"/>
      </a:dk2>
      <a:lt2>
        <a:srgbClr val="E5E4DF"/>
      </a:lt2>
      <a:accent1>
        <a:srgbClr val="7C959A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79A4"/>
      </a:hlink>
      <a:folHlink>
        <a:srgbClr val="595959"/>
      </a:folHlink>
    </a:clrScheme>
    <a:fontScheme name="Tradeshow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宋体"/>
        <a:font script="Hant" typeface="新細明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adeshow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300000"/>
              </a:schemeClr>
            </a:gs>
            <a:gs pos="35000">
              <a:schemeClr val="phClr">
                <a:tint val="45000"/>
                <a:satMod val="300000"/>
              </a:schemeClr>
            </a:gs>
            <a:gs pos="69000">
              <a:schemeClr val="phClr">
                <a:tint val="45000"/>
                <a:satMod val="350000"/>
              </a:schemeClr>
            </a:gs>
            <a:gs pos="100000">
              <a:schemeClr val="phClr">
                <a:tint val="60000"/>
                <a:satMod val="350000"/>
              </a:schemeClr>
            </a:gs>
          </a:gsLst>
          <a:path path="circle">
            <a:fillToRect l="50000" t="50000" r="100000" b="100000"/>
          </a:path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38475" cap="flat" cmpd="sng" algn="ctr">
          <a:solidFill>
            <a:schemeClr val="phClr"/>
          </a:solidFill>
          <a:prstDash val="solid"/>
        </a:ln>
        <a:ln w="548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4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>
              <a:rot lat="0" lon="0" rev="3600000"/>
            </a:lightRig>
          </a:scene3d>
          <a:sp3d contourW="31750" prstMaterial="flat">
            <a:bevelT w="127000" h="254000" prst="angle"/>
            <a:contourClr>
              <a:schemeClr val="phClr">
                <a:shade val="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20000">
              <a:schemeClr val="phClr">
                <a:tint val="80000"/>
                <a:lumMod val="100000"/>
              </a:schemeClr>
            </a:gs>
            <a:gs pos="100000">
              <a:schemeClr val="phClr">
                <a:tint val="100000"/>
                <a:lumMod val="80000"/>
              </a:schemeClr>
            </a:gs>
          </a:gsLst>
          <a:path path="circle">
            <a:fillToRect l="50000" t="20000" r="100000" b="100000"/>
          </a:path>
        </a:gradFill>
        <a:gradFill rotWithShape="1">
          <a:gsLst>
            <a:gs pos="0">
              <a:schemeClr val="phClr">
                <a:tint val="100000"/>
                <a:lumMod val="100000"/>
              </a:schemeClr>
            </a:gs>
            <a:gs pos="100000">
              <a:schemeClr val="phClr">
                <a:shade val="100000"/>
                <a:lumMod val="60000"/>
              </a:schemeClr>
            </a:gs>
          </a:gsLst>
          <a:path path="circle">
            <a:fillToRect l="50000" t="2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TC101859861[[fn=Выставка]]</Template>
  <TotalTime>423</TotalTime>
  <Words>371</Words>
  <Application>Microsoft Office PowerPoint</Application>
  <PresentationFormat>Экран (4:3)</PresentationFormat>
  <Paragraphs>73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Tradeshow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25</cp:revision>
  <dcterms:created xsi:type="dcterms:W3CDTF">2013-11-02T14:03:07Z</dcterms:created>
  <dcterms:modified xsi:type="dcterms:W3CDTF">2013-11-02T21:06:16Z</dcterms:modified>
</cp:coreProperties>
</file>