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960A37B-35CD-4E61-9361-BF1A7C21277A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dirty="0"/>
              <a:t>Врожденные пороки развития</a:t>
            </a:r>
          </a:p>
        </c:rich>
      </c:tx>
      <c:layout>
        <c:manualLayout>
          <c:xMode val="edge"/>
          <c:yMode val="edge"/>
          <c:x val="0.30317874853765603"/>
          <c:y val="1.3192215904952462E-2"/>
        </c:manualLayout>
      </c:layout>
      <c:overlay val="0"/>
      <c:spPr>
        <a:noFill/>
        <a:ln w="25399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135669179203894E-2"/>
          <c:y val="0.17547890093787893"/>
          <c:w val="0.89767441860465269"/>
          <c:h val="0.62422360248447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4.4608269103782522E-3"/>
                  <c:y val="-1.51812303033563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C2-4417-9F41-3D38A7747F58}"/>
                </c:ext>
              </c:extLst>
            </c:dLbl>
            <c:spPr>
              <a:noFill/>
              <a:ln w="25399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728</c:v>
                </c:pt>
                <c:pt idx="1">
                  <c:v>749</c:v>
                </c:pt>
                <c:pt idx="2">
                  <c:v>912</c:v>
                </c:pt>
                <c:pt idx="3">
                  <c:v>1012</c:v>
                </c:pt>
                <c:pt idx="4">
                  <c:v>1232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C2-4417-9F41-3D38A7747F5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6608640"/>
        <c:axId val="56610176"/>
      </c:barChart>
      <c:catAx>
        <c:axId val="56608640"/>
        <c:scaling>
          <c:orientation val="minMax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6610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6610176"/>
        <c:scaling>
          <c:orientation val="minMax"/>
        </c:scaling>
        <c:delete val="1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sz="1800" b="1" dirty="0"/>
                  <a:t>Кол-во обратившихся</a:t>
                </a:r>
              </a:p>
            </c:rich>
          </c:tx>
          <c:layout>
            <c:manualLayout>
              <c:xMode val="edge"/>
              <c:yMode val="edge"/>
              <c:x val="1.4283101331091961E-2"/>
              <c:y val="0.19879170675951274"/>
            </c:manualLayout>
          </c:layout>
          <c:overlay val="0"/>
          <c:spPr>
            <a:noFill/>
            <a:ln w="25399">
              <a:noFill/>
            </a:ln>
          </c:spPr>
        </c:title>
        <c:numFmt formatCode="General" sourceLinked="1"/>
        <c:majorTickMark val="out"/>
        <c:minorTickMark val="none"/>
        <c:tickLblPos val="none"/>
        <c:crossAx val="56608640"/>
        <c:crosses val="autoZero"/>
        <c:crossBetween val="between"/>
      </c:valAx>
      <c:spPr>
        <a:solidFill>
          <a:srgbClr val="CC99FF"/>
        </a:solidFill>
        <a:ln w="12700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5581395348837211"/>
          <c:y val="0.9161490683229816"/>
          <c:w val="0.14418604651162809"/>
          <c:h val="7.4534161490683329E-2"/>
        </c:manualLayout>
      </c:layout>
      <c:overlay val="0"/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99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200" dirty="0"/>
              <a:t>Сердечно-сосудистая система</a:t>
            </a:r>
          </a:p>
        </c:rich>
      </c:tx>
      <c:layout>
        <c:manualLayout>
          <c:xMode val="edge"/>
          <c:yMode val="edge"/>
          <c:x val="0.25759637393334917"/>
          <c:y val="1.3623240339502768E-2"/>
        </c:manualLayout>
      </c:layout>
      <c:overlay val="0"/>
      <c:spPr>
        <a:noFill/>
        <a:ln w="2538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1266929335894064E-2"/>
          <c:y val="0.16846623900732693"/>
          <c:w val="0.90601503759398583"/>
          <c:h val="0.634877384196186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6600"/>
            </a:solidFill>
            <a:ln w="1269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5.1227067480322354E-3"/>
                  <c:y val="-2.01752989994921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FB-4335-B272-5ACC62EE8DBC}"/>
                </c:ext>
              </c:extLst>
            </c:dLbl>
            <c:spPr>
              <a:noFill/>
              <a:ln w="25387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171</c:v>
                </c:pt>
                <c:pt idx="1">
                  <c:v>191</c:v>
                </c:pt>
                <c:pt idx="2">
                  <c:v>400</c:v>
                </c:pt>
                <c:pt idx="3">
                  <c:v>496</c:v>
                </c:pt>
                <c:pt idx="4">
                  <c:v>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FB-4335-B272-5ACC62EE8DB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Всего первич.</c:v>
                </c:pt>
              </c:strCache>
            </c:strRef>
          </c:tx>
          <c:spPr>
            <a:solidFill>
              <a:srgbClr val="00FF00"/>
            </a:solidFill>
            <a:ln w="1269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387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24</c:v>
                </c:pt>
                <c:pt idx="1">
                  <c:v>27</c:v>
                </c:pt>
                <c:pt idx="2">
                  <c:v>76</c:v>
                </c:pt>
                <c:pt idx="3">
                  <c:v>120</c:v>
                </c:pt>
                <c:pt idx="4">
                  <c:v>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FB-4335-B272-5ACC62EE8D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6933504"/>
        <c:axId val="66935040"/>
      </c:barChart>
      <c:catAx>
        <c:axId val="66933504"/>
        <c:scaling>
          <c:orientation val="minMax"/>
        </c:scaling>
        <c:delete val="0"/>
        <c:axPos val="b"/>
        <c:majorGridlines>
          <c:spPr>
            <a:ln w="3173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669350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6935040"/>
        <c:scaling>
          <c:orientation val="minMax"/>
        </c:scaling>
        <c:delete val="1"/>
        <c:axPos val="l"/>
        <c:majorGridlines>
          <c:spPr>
            <a:ln w="3173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sz="1800" b="1"/>
                  <a:t>Кол-во обратившихся</a:t>
                </a:r>
              </a:p>
            </c:rich>
          </c:tx>
          <c:layout>
            <c:manualLayout>
              <c:xMode val="edge"/>
              <c:yMode val="edge"/>
              <c:x val="1.5754233034432102E-2"/>
              <c:y val="0.15713846269481474"/>
            </c:manualLayout>
          </c:layout>
          <c:overlay val="0"/>
          <c:spPr>
            <a:noFill/>
            <a:ln w="25387">
              <a:noFill/>
            </a:ln>
          </c:spPr>
        </c:title>
        <c:numFmt formatCode="General" sourceLinked="1"/>
        <c:majorTickMark val="out"/>
        <c:minorTickMark val="none"/>
        <c:tickLblPos val="none"/>
        <c:crossAx val="66933504"/>
        <c:crosses val="autoZero"/>
        <c:crossBetween val="between"/>
      </c:valAx>
      <c:spPr>
        <a:solidFill>
          <a:srgbClr val="CC99FF"/>
        </a:solidFill>
        <a:ln w="12694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30648487115335143"/>
          <c:y val="0.90411433677737429"/>
          <c:w val="0.45877023494140518"/>
          <c:h val="7.3569482288828383E-2"/>
        </c:manualLayout>
      </c:layout>
      <c:overlay val="0"/>
      <c:spPr>
        <a:noFill/>
        <a:ln w="3173">
          <a:solidFill>
            <a:srgbClr val="000000"/>
          </a:solidFill>
          <a:prstDash val="solid"/>
        </a:ln>
      </c:spPr>
      <c:txPr>
        <a:bodyPr/>
        <a:lstStyle/>
        <a:p>
          <a:pPr>
            <a:defRPr sz="13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000"/>
              <a:t>Мочевыделительная система</a:t>
            </a:r>
          </a:p>
        </c:rich>
      </c:tx>
      <c:layout>
        <c:manualLayout>
          <c:xMode val="edge"/>
          <c:yMode val="edge"/>
          <c:x val="0.27211432289836285"/>
          <c:y val="2.0289798722086163E-2"/>
        </c:manualLayout>
      </c:layout>
      <c:overlay val="0"/>
      <c:spPr>
        <a:noFill/>
        <a:ln w="2534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2072072072072071E-2"/>
          <c:y val="0.14492753623188406"/>
          <c:w val="0.9117117117117115"/>
          <c:h val="0.631884057971015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0000"/>
            </a:solidFill>
            <a:ln w="12673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5.7136750618885426E-3"/>
                  <c:y val="-2.01622562823511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72-4D77-B5F5-91606B4B5396}"/>
                </c:ext>
              </c:extLst>
            </c:dLbl>
            <c:spPr>
              <a:noFill/>
              <a:ln w="25347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179</c:v>
                </c:pt>
                <c:pt idx="1">
                  <c:v>196</c:v>
                </c:pt>
                <c:pt idx="2">
                  <c:v>203</c:v>
                </c:pt>
                <c:pt idx="3">
                  <c:v>241</c:v>
                </c:pt>
                <c:pt idx="4">
                  <c:v>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72-4D77-B5F5-91606B4B539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Всего первич.</c:v>
                </c:pt>
              </c:strCache>
            </c:strRef>
          </c:tx>
          <c:spPr>
            <a:solidFill>
              <a:srgbClr val="FFFF00"/>
            </a:solidFill>
            <a:ln w="12673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347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34</c:v>
                </c:pt>
                <c:pt idx="1">
                  <c:v>56</c:v>
                </c:pt>
                <c:pt idx="2">
                  <c:v>24</c:v>
                </c:pt>
                <c:pt idx="3">
                  <c:v>67</c:v>
                </c:pt>
                <c:pt idx="4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72-4D77-B5F5-91606B4B53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7072384"/>
        <c:axId val="67073920"/>
      </c:barChart>
      <c:catAx>
        <c:axId val="67072384"/>
        <c:scaling>
          <c:orientation val="minMax"/>
        </c:scaling>
        <c:delete val="0"/>
        <c:axPos val="b"/>
        <c:majorGridlines>
          <c:spPr>
            <a:ln w="3168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670739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7073920"/>
        <c:scaling>
          <c:orientation val="minMax"/>
        </c:scaling>
        <c:delete val="1"/>
        <c:axPos val="l"/>
        <c:majorGridlines>
          <c:spPr>
            <a:ln w="3168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sz="1800" b="1"/>
                  <a:t>Кол-во обратившихся</a:t>
                </a:r>
              </a:p>
            </c:rich>
          </c:tx>
          <c:layout>
            <c:manualLayout>
              <c:xMode val="edge"/>
              <c:yMode val="edge"/>
              <c:x val="2.1870631945287732E-2"/>
              <c:y val="0.19715788730913736"/>
            </c:manualLayout>
          </c:layout>
          <c:overlay val="0"/>
          <c:spPr>
            <a:noFill/>
            <a:ln w="25347">
              <a:noFill/>
            </a:ln>
          </c:spPr>
        </c:title>
        <c:numFmt formatCode="General" sourceLinked="1"/>
        <c:majorTickMark val="out"/>
        <c:minorTickMark val="none"/>
        <c:tickLblPos val="none"/>
        <c:crossAx val="67072384"/>
        <c:crosses val="autoZero"/>
        <c:crossBetween val="between"/>
      </c:valAx>
      <c:spPr>
        <a:solidFill>
          <a:srgbClr val="00B0F0"/>
        </a:solidFill>
        <a:ln w="12673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6301187623143912"/>
          <c:y val="0.88992716087101364"/>
          <c:w val="0.4468746043721244"/>
          <c:h val="0.10279545457818355"/>
        </c:manualLayout>
      </c:layout>
      <c:overlay val="0"/>
      <c:spPr>
        <a:noFill/>
        <a:ln w="3168">
          <a:solidFill>
            <a:srgbClr val="000000"/>
          </a:solidFill>
          <a:prstDash val="solid"/>
        </a:ln>
      </c:spPr>
      <c:txPr>
        <a:bodyPr/>
        <a:lstStyle/>
        <a:p>
          <a:pPr>
            <a:defRPr sz="18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23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000"/>
              <a:t>Костно-мышечная система</a:t>
            </a:r>
          </a:p>
        </c:rich>
      </c:tx>
      <c:layout>
        <c:manualLayout>
          <c:xMode val="edge"/>
          <c:yMode val="edge"/>
          <c:x val="0.30039525691699603"/>
          <c:y val="1.9498607242339854E-2"/>
        </c:manualLayout>
      </c:layout>
      <c:overlay val="0"/>
      <c:spPr>
        <a:noFill/>
        <a:ln w="25409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1027667984189838E-2"/>
          <c:y val="0.15041782729805014"/>
          <c:w val="0.90118577075098816"/>
          <c:h val="0.62952646239554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7030A0"/>
            </a:solidFill>
            <a:ln w="1270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6.2128003465718078E-3"/>
                  <c:y val="-2.20096584933428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D80-458F-9609-0E8289EDC127}"/>
                </c:ext>
              </c:extLst>
            </c:dLbl>
            <c:spPr>
              <a:noFill/>
              <a:ln w="25409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200</c:v>
                </c:pt>
                <c:pt idx="1">
                  <c:v>192</c:v>
                </c:pt>
                <c:pt idx="2">
                  <c:v>138</c:v>
                </c:pt>
                <c:pt idx="3">
                  <c:v>123</c:v>
                </c:pt>
                <c:pt idx="4">
                  <c:v>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80-458F-9609-0E8289EDC12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Всего первич.</c:v>
                </c:pt>
              </c:strCache>
            </c:strRef>
          </c:tx>
          <c:spPr>
            <a:solidFill>
              <a:schemeClr val="accent4"/>
            </a:solidFill>
            <a:ln w="1270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409">
                <a:noFill/>
              </a:ln>
            </c:spPr>
            <c:txPr>
              <a:bodyPr/>
              <a:lstStyle/>
              <a:p>
                <a:pPr>
                  <a:defRPr sz="18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31</c:v>
                </c:pt>
                <c:pt idx="1">
                  <c:v>49</c:v>
                </c:pt>
                <c:pt idx="2">
                  <c:v>12</c:v>
                </c:pt>
                <c:pt idx="3">
                  <c:v>54</c:v>
                </c:pt>
                <c:pt idx="4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80-458F-9609-0E8289EDC1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7125248"/>
        <c:axId val="67126784"/>
      </c:barChart>
      <c:catAx>
        <c:axId val="67125248"/>
        <c:scaling>
          <c:orientation val="minMax"/>
        </c:scaling>
        <c:delete val="0"/>
        <c:axPos val="b"/>
        <c:majorGridlines>
          <c:spPr>
            <a:ln w="317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671267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7126784"/>
        <c:scaling>
          <c:orientation val="minMax"/>
        </c:scaling>
        <c:delete val="1"/>
        <c:axPos val="l"/>
        <c:majorGridlines>
          <c:spPr>
            <a:ln w="3176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sz="1800" b="1"/>
                  <a:t>Кол-во обратившихся</a:t>
                </a:r>
              </a:p>
            </c:rich>
          </c:tx>
          <c:layout>
            <c:manualLayout>
              <c:xMode val="edge"/>
              <c:yMode val="edge"/>
              <c:x val="2.6505813668351221E-2"/>
              <c:y val="0.16870151725432619"/>
            </c:manualLayout>
          </c:layout>
          <c:overlay val="0"/>
          <c:spPr>
            <a:noFill/>
            <a:ln w="25409">
              <a:noFill/>
            </a:ln>
          </c:spPr>
        </c:title>
        <c:numFmt formatCode="General" sourceLinked="1"/>
        <c:majorTickMark val="out"/>
        <c:minorTickMark val="none"/>
        <c:tickLblPos val="none"/>
        <c:crossAx val="67125248"/>
        <c:crosses val="autoZero"/>
        <c:crossBetween val="between"/>
      </c:valAx>
      <c:spPr>
        <a:solidFill>
          <a:srgbClr val="FFC000"/>
        </a:solidFill>
        <a:ln w="12704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33794466403162116"/>
          <c:y val="0.91643454038997219"/>
          <c:w val="0.38142292490118618"/>
          <c:h val="7.52089136490251E-2"/>
        </c:manualLayout>
      </c:layout>
      <c:overlay val="0"/>
      <c:spPr>
        <a:noFill/>
        <a:ln w="3176">
          <a:solidFill>
            <a:srgbClr val="000000"/>
          </a:solidFill>
          <a:prstDash val="solid"/>
        </a:ln>
      </c:spPr>
      <c:txPr>
        <a:bodyPr/>
        <a:lstStyle/>
        <a:p>
          <a:pPr>
            <a:defRPr sz="18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5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5D0AE-B034-4D11-BC7C-D551009C1E4C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9C1F9-0062-41FE-A115-2A0AF01B46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95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9C1F9-0062-41FE-A115-2A0AF01B465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343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65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892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73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4643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153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0236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255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95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539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715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3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07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78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543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78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93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52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0328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79208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КГБ ПОУ</a:t>
            </a:r>
            <a:b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«Норильский медицинский техникум»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14488"/>
            <a:ext cx="8136904" cy="4857784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Распространенность врожденных аномалий развития среди детского населения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Норильск </a:t>
            </a:r>
          </a:p>
        </p:txBody>
      </p:sp>
    </p:spTree>
    <p:extLst>
      <p:ext uri="{BB962C8B-B14F-4D97-AF65-F5344CB8AC3E}">
        <p14:creationId xmlns:p14="http://schemas.microsoft.com/office/powerpoint/2010/main" val="3291822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8784976" cy="655272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4. Динамика заболеваемости пороками костно-мышечной системы</a:t>
            </a:r>
          </a:p>
        </p:txBody>
      </p:sp>
      <p:graphicFrame>
        <p:nvGraphicFramePr>
          <p:cNvPr id="5" name="Диаграмма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565550"/>
              </p:ext>
            </p:extLst>
          </p:nvPr>
        </p:nvGraphicFramePr>
        <p:xfrm>
          <a:off x="395536" y="1340768"/>
          <a:ext cx="8359221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9263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056" y="27856"/>
            <a:ext cx="7700962" cy="1428760"/>
          </a:xfrm>
        </p:spPr>
        <p:txBody>
          <a:bodyPr/>
          <a:lstStyle/>
          <a:p>
            <a:r>
              <a:rPr lang="ru-RU" sz="4000" u="sng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095582"/>
            <a:ext cx="7945594" cy="5357850"/>
          </a:xfrm>
        </p:spPr>
        <p:txBody>
          <a:bodyPr>
            <a:normAutofit/>
          </a:bodyPr>
          <a:lstStyle/>
          <a:p>
            <a:pPr lvl="0" algn="just"/>
            <a:endParaRPr lang="ru-RU" dirty="0">
              <a:solidFill>
                <a:schemeClr val="bg1"/>
              </a:solidFill>
            </a:endParaRPr>
          </a:p>
          <a:p>
            <a:pPr marL="457200" lvl="0" indent="-457200" algn="just"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всех разновидностей врожденных аномалий в НПР на первом месте находятся пороки ССС, на втором месте - пороки мочевыделительной системы, и на третьем месте аномалии костно-мышечной системы;</a:t>
            </a:r>
          </a:p>
          <a:p>
            <a:pPr marL="457200" lvl="0" indent="-457200" algn="just">
              <a:buAutoNum type="arabicPeriod"/>
            </a:pP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случаев врожденных аномалий среди детского населения НПР за последние 5 лет возросла, как общее, так и впервые выявленное;</a:t>
            </a:r>
          </a:p>
          <a:p>
            <a:pPr marL="457200" lvl="0" indent="-457200" algn="just">
              <a:buAutoNum type="arabicPeriod"/>
            </a:pP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основным нозологическим формам можно отметить: </a:t>
            </a:r>
          </a:p>
          <a:p>
            <a:pPr marL="457200" lvl="0" indent="-45720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С 2011 по 2015 гг. заболеваемость сердечно-сосудистой системы среди детского населения НПР возросла в 3 раза, а первичная заболеваемость в 10 раз;</a:t>
            </a:r>
          </a:p>
          <a:p>
            <a:pPr marL="457200" lvl="0" indent="-457200" algn="l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76672"/>
            <a:ext cx="8247860" cy="6167038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-Заболеваемость пороками мочевыделительной системы в 2015 году увеличилась на 50% по сравнению с 2011 годом, а первичная заболеваемость осталась на том же уровне;</a:t>
            </a:r>
          </a:p>
          <a:p>
            <a:pPr algn="just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-Количество случаев аномалий костно-мышечной системы в период с 2011 по 2015 гг. снизилось на 10%, а первичное выявление увеличилось на 10%</a:t>
            </a:r>
          </a:p>
          <a:p>
            <a:pPr algn="just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Данную ситуацию можно объяснить с одной стороны, влиянием неблагоприятных экологических факторов нашего региона (вредны выбросы промышленных производств, географическое расположение); с другой стороны, это может быть связано с более качественной диагностикой и более высоким уровнем квалификации врачей специалистов.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084" y="0"/>
            <a:ext cx="8193506" cy="2776280"/>
          </a:xfrm>
        </p:spPr>
        <p:txBody>
          <a:bodyPr>
            <a:normAutofit fontScale="90000"/>
          </a:bodyPr>
          <a:lstStyle/>
          <a:p>
            <a:r>
              <a:rPr lang="ru-RU" sz="3200" u="sng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Разработка рекомендаций по совершенствованию профилактики врожденных аномалий детского населения НПР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1084" y="2924944"/>
            <a:ext cx="8358246" cy="377473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Лечение врожденных аномалий сложный и дорогостоящий процесс, не всегда успешный. Поэтому главное место должна занимать профилактическая работа с населением. 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Профилактика пороков развития включает следующие мероприятия: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Расширение охвата вакцинацией против вируса краснухи у девочек, согласно календаря прививок (1, 6, 13 лет) и женщин детородного возраста ранее не привитых за 6 месяцев до предполагаемой беременности;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500042"/>
            <a:ext cx="7588404" cy="600079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Вести санитарно-просветительскую работу в школах с девочками подростками, давать информацию в доступном для понимания виде. Осветить вопросы: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оптимальный детородный возраст (с 18 до 36, а лучше до 30 лет);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влияние и риски инфекций передающихся половым путем;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своевременное лечение хронических заболеваний других органов и систем;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планирование беременности;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Донести до женщины информацию о необходимости проведения ультразвукового обследования во время беременности;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Обеспечить необходимый ежедневный прием витаминов и минералов в достаточных количествах для нормального развития ребенка;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5286412"/>
          </a:xfrm>
        </p:spPr>
        <p:txBody>
          <a:bodyPr>
            <a:normAutofit/>
          </a:bodyPr>
          <a:lstStyle/>
          <a:p>
            <a:pPr marL="457200" indent="-457200" algn="just">
              <a:buAutoNum type="arabicPeriod" startAt="5"/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Обеспечить правильный рацион питания беременной; </a:t>
            </a:r>
          </a:p>
          <a:p>
            <a:pPr algn="just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 Обеспечить контроль за состоянием женщины (регулярные плановые осмотры и внеплановые по необходимости) при необходимости объем и методы лечения должны назначаться только врачом; </a:t>
            </a:r>
          </a:p>
          <a:p>
            <a:pPr algn="just"/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 startAt="7"/>
            </a:pP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Проводить просветительскую работу с женщинами в женских консультациях: 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распространение буклетов о тератогенных факторах и их влияния на плод</a:t>
            </a:r>
          </a:p>
          <a:p>
            <a:pPr algn="just"/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приглашать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беременных женщин в индивидуальном порядке на занятия в «Школе беременных»;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792088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268760"/>
            <a:ext cx="8136904" cy="5112568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3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Врожденные аномалии развития – это аномалии развития плода, возникающие в процессе внутриутробного развития.</a:t>
            </a:r>
          </a:p>
          <a:p>
            <a:pPr algn="l"/>
            <a:r>
              <a:rPr lang="ru-RU" sz="23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фоне снижающейся детской смертности рост количества врожденных пороков развития наблюдается в большинстве стран мира. Если в странах Европы частота ВПР составляет 3-4 случая на 1000 родов, то в России она достигает 5-6- случаев на 1000.</a:t>
            </a:r>
          </a:p>
          <a:p>
            <a:pPr algn="l"/>
            <a:r>
              <a:rPr lang="ru-RU" sz="23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структуре заболеваемости врожденными пороками развития в РФ стабильно занимают 1 место аномалии системы кровообращения (56%), на втором месте – костно-мышечной системы (7,5%), на третьем – аномалии развития нервной системы (1,3%).</a:t>
            </a:r>
          </a:p>
          <a:p>
            <a:pPr algn="l"/>
            <a:endParaRPr lang="ru-RU" sz="23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44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857250"/>
            <a:ext cx="8137525" cy="5164138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исследовать заболеваемость врожденными аномалиями среди детского населения НПР за период с 2011 по 2015 год.</a:t>
            </a:r>
          </a:p>
          <a:p>
            <a:pPr>
              <a:buClrTx/>
              <a:buNone/>
            </a:pPr>
            <a:endParaRPr lang="ru-RU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врожденные аномалии.</a:t>
            </a:r>
          </a:p>
          <a:p>
            <a:pPr>
              <a:buClrTx/>
              <a:buNone/>
            </a:pPr>
            <a:endParaRPr lang="ru-RU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случаи заболевания врожденными аномалиями на территории Норильского промышленного района.</a:t>
            </a:r>
          </a:p>
          <a:p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337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09443" y="188641"/>
            <a:ext cx="7117178" cy="792087"/>
          </a:xfrm>
        </p:spPr>
        <p:txBody>
          <a:bodyPr/>
          <a:lstStyle/>
          <a:p>
            <a:pPr algn="l"/>
            <a:r>
              <a:rPr lang="ru-RU" sz="36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42910" y="1571612"/>
            <a:ext cx="8001056" cy="4521684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этиологию, патогенез, классификацию, клинику, диагностику и лечение врожденных пороков развития;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случаи заболеваемости врожденными аномалиями на территории НПР;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три самых распространенных класса врожденных аномалий на территории НПР за период с 2011 по 2015 гг.;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рекомендации по совершенствованию профилактики врожденных аномалий среди детского населения НПР</a:t>
            </a:r>
          </a:p>
        </p:txBody>
      </p:sp>
    </p:spTree>
    <p:extLst>
      <p:ext uri="{BB962C8B-B14F-4D97-AF65-F5344CB8AC3E}">
        <p14:creationId xmlns:p14="http://schemas.microsoft.com/office/powerpoint/2010/main" val="201286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476648" cy="1648722"/>
          </a:xfrm>
        </p:spPr>
        <p:txBody>
          <a:bodyPr>
            <a:normAutofit/>
          </a:bodyPr>
          <a:lstStyle/>
          <a:p>
            <a:r>
              <a:rPr lang="ru-RU" sz="2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Статистическое Исследование всех случаев заболеваний врожденными аномалиями на территории НПР: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86981" y="3140968"/>
            <a:ext cx="8271978" cy="3096344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исследования: годовой отчет «КГБУЗ НМДБ №1» по заболеваемости за период 2011-2015 гг.</a:t>
            </a:r>
          </a:p>
          <a:p>
            <a:pPr algn="l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исследования: статистический </a:t>
            </a:r>
          </a:p>
          <a:p>
            <a:pPr algn="l"/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025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8208912" cy="6120680"/>
          </a:xfrm>
        </p:spPr>
        <p:txBody>
          <a:bodyPr>
            <a:normAutofit/>
          </a:bodyPr>
          <a:lstStyle/>
          <a:p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l"/>
            <a:r>
              <a:rPr lang="ru-RU" sz="19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1. Динамика общей заболеваемости врожденными аномалиями среди детского населения НПР</a:t>
            </a:r>
          </a:p>
          <a:p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327021"/>
              </p:ext>
            </p:extLst>
          </p:nvPr>
        </p:nvGraphicFramePr>
        <p:xfrm>
          <a:off x="463820" y="1857364"/>
          <a:ext cx="8284644" cy="4811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2882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285728"/>
            <a:ext cx="7340835" cy="936105"/>
          </a:xfrm>
        </p:spPr>
        <p:txBody>
          <a:bodyPr>
            <a:normAutofit fontScale="90000"/>
          </a:bodyPr>
          <a:lstStyle/>
          <a:p>
            <a:pPr algn="l"/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Таблица 1. </a:t>
            </a:r>
            <a:b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Заболеваемость врожденными аномалиями в НПР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8171069" cy="5184576"/>
          </a:xfrm>
        </p:spPr>
        <p:txBody>
          <a:bodyPr>
            <a:normAutofit/>
          </a:bodyPr>
          <a:lstStyle/>
          <a:p>
            <a:pPr algn="l"/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332392"/>
              </p:ext>
            </p:extLst>
          </p:nvPr>
        </p:nvGraphicFramePr>
        <p:xfrm>
          <a:off x="467544" y="1412776"/>
          <a:ext cx="8280920" cy="5184574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94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3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3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3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25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253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18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18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73403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первич.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первич.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первич.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первич.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vert="vert27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3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ССС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1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Мочевыд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6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Костно-мыш.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7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НС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72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ЖКТ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74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Полов. орг.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8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Хромосом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0614" marR="5061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5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0"/>
            <a:ext cx="8784976" cy="674136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l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2.  Динамика заболеваемости пороками сердечно-сосудистой системы.</a:t>
            </a:r>
          </a:p>
        </p:txBody>
      </p:sp>
      <p:graphicFrame>
        <p:nvGraphicFramePr>
          <p:cNvPr id="5" name="Диаграмма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617244"/>
              </p:ext>
            </p:extLst>
          </p:nvPr>
        </p:nvGraphicFramePr>
        <p:xfrm>
          <a:off x="467544" y="1340768"/>
          <a:ext cx="795925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22046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8784976" cy="655272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Рисунок 3. Динамика заболеваемости пороками мочевыделительной системы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graphicFrame>
        <p:nvGraphicFramePr>
          <p:cNvPr id="7" name="Диаграмма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452556"/>
              </p:ext>
            </p:extLst>
          </p:nvPr>
        </p:nvGraphicFramePr>
        <p:xfrm>
          <a:off x="683568" y="1412776"/>
          <a:ext cx="804598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6304362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375</TotalTime>
  <Words>845</Words>
  <Application>Microsoft Office PowerPoint</Application>
  <PresentationFormat>Экран (4:3)</PresentationFormat>
  <Paragraphs>168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Century Gothic</vt:lpstr>
      <vt:lpstr>Times New Roman</vt:lpstr>
      <vt:lpstr>Wingdings</vt:lpstr>
      <vt:lpstr>Wingdings 3</vt:lpstr>
      <vt:lpstr>Сектор</vt:lpstr>
      <vt:lpstr>КГБ ПОУ «Норильский медицинский техникум»</vt:lpstr>
      <vt:lpstr>Актуальность</vt:lpstr>
      <vt:lpstr>Презентация PowerPoint</vt:lpstr>
      <vt:lpstr>Задачи:</vt:lpstr>
      <vt:lpstr>Статистическое Исследование всех случаев заболеваний врожденными аномалиями на территории НПР:</vt:lpstr>
      <vt:lpstr>Презентация PowerPoint</vt:lpstr>
      <vt:lpstr> Таблица 1.  Заболеваемость врожденными аномалиями в НПР</vt:lpstr>
      <vt:lpstr>Презентация PowerPoint</vt:lpstr>
      <vt:lpstr>Презентация PowerPoint</vt:lpstr>
      <vt:lpstr>Презентация PowerPoint</vt:lpstr>
      <vt:lpstr>Выводы: </vt:lpstr>
      <vt:lpstr>Презентация PowerPoint</vt:lpstr>
      <vt:lpstr>Разработка рекомендаций по совершенствованию профилактики врожденных аномалий детского населения НПР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КГБ ПОУ «Норильский медицинский техникум»</dc:title>
  <dc:creator>Раиса</dc:creator>
  <cp:lastModifiedBy>User</cp:lastModifiedBy>
  <cp:revision>46</cp:revision>
  <dcterms:created xsi:type="dcterms:W3CDTF">2016-06-01T20:08:39Z</dcterms:created>
  <dcterms:modified xsi:type="dcterms:W3CDTF">2023-02-13T12:19:24Z</dcterms:modified>
</cp:coreProperties>
</file>