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6" r:id="rId10"/>
    <p:sldId id="265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96DB"/>
    <a:srgbClr val="960CA4"/>
    <a:srgbClr val="B10EC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62" autoAdjust="0"/>
    <p:restoredTop sz="94718" autoAdjust="0"/>
  </p:normalViewPr>
  <p:slideViewPr>
    <p:cSldViewPr>
      <p:cViewPr varScale="1">
        <p:scale>
          <a:sx n="70" d="100"/>
          <a:sy n="70" d="100"/>
        </p:scale>
        <p:origin x="-138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9BA80-92D0-436F-9356-FD18F733D26D}" type="datetimeFigureOut">
              <a:rPr lang="ru-RU" smtClean="0"/>
              <a:pPr/>
              <a:t>10.02.2023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DDF52-922E-4F39-8A01-0D7F893A501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9BA80-92D0-436F-9356-FD18F733D26D}" type="datetimeFigureOut">
              <a:rPr lang="ru-RU" smtClean="0"/>
              <a:pPr/>
              <a:t>10.02.2023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DDF52-922E-4F39-8A01-0D7F893A50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9BA80-92D0-436F-9356-FD18F733D26D}" type="datetimeFigureOut">
              <a:rPr lang="ru-RU" smtClean="0"/>
              <a:pPr/>
              <a:t>10.02.2023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DDF52-922E-4F39-8A01-0D7F893A50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9BA80-92D0-436F-9356-FD18F733D26D}" type="datetimeFigureOut">
              <a:rPr lang="ru-RU" smtClean="0"/>
              <a:pPr/>
              <a:t>10.02.2023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DDF52-922E-4F39-8A01-0D7F893A50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9BA80-92D0-436F-9356-FD18F733D26D}" type="datetimeFigureOut">
              <a:rPr lang="ru-RU" smtClean="0"/>
              <a:pPr/>
              <a:t>10.02.2023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8F7DDF52-922E-4F39-8A01-0D7F893A50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9BA80-92D0-436F-9356-FD18F733D26D}" type="datetimeFigureOut">
              <a:rPr lang="ru-RU" smtClean="0"/>
              <a:pPr/>
              <a:t>10.02.2023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DDF52-922E-4F39-8A01-0D7F893A50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9BA80-92D0-436F-9356-FD18F733D26D}" type="datetimeFigureOut">
              <a:rPr lang="ru-RU" smtClean="0"/>
              <a:pPr/>
              <a:t>10.02.2023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DDF52-922E-4F39-8A01-0D7F893A50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9BA80-92D0-436F-9356-FD18F733D26D}" type="datetimeFigureOut">
              <a:rPr lang="ru-RU" smtClean="0"/>
              <a:pPr/>
              <a:t>10.02.2023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DDF52-922E-4F39-8A01-0D7F893A50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9BA80-92D0-436F-9356-FD18F733D26D}" type="datetimeFigureOut">
              <a:rPr lang="ru-RU" smtClean="0"/>
              <a:pPr/>
              <a:t>10.02.2023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DDF52-922E-4F39-8A01-0D7F893A50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9BA80-92D0-436F-9356-FD18F733D26D}" type="datetimeFigureOut">
              <a:rPr lang="ru-RU" smtClean="0"/>
              <a:pPr/>
              <a:t>10.02.2023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DDF52-922E-4F39-8A01-0D7F893A50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9BA80-92D0-436F-9356-FD18F733D26D}" type="datetimeFigureOut">
              <a:rPr lang="ru-RU" smtClean="0"/>
              <a:pPr/>
              <a:t>10.02.2023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DDF52-922E-4F39-8A01-0D7F893A50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949BA80-92D0-436F-9356-FD18F733D26D}" type="datetimeFigureOut">
              <a:rPr lang="ru-RU" smtClean="0"/>
              <a:pPr/>
              <a:t>10.02.2023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F7DDF52-922E-4F39-8A01-0D7F893A501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7.jpeg"/><Relationship Id="rId7" Type="http://schemas.microsoft.com/office/2007/relationships/hdphoto" Target="../media/hdphoto10.wdp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1\Desktop\c1435bda91544f5.mp3" TargetMode="Externa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9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5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microsoft.com/office/2007/relationships/hdphoto" Target="../media/hdphoto5.wdp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microsoft.com/office/2007/relationships/hdphoto" Target="../media/hdphoto6.wdp"/><Relationship Id="rId7" Type="http://schemas.microsoft.com/office/2007/relationships/hdphoto" Target="../media/hdphoto8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png"/><Relationship Id="rId5" Type="http://schemas.microsoft.com/office/2007/relationships/hdphoto" Target="../media/hdphoto7.wdp"/><Relationship Id="rId4" Type="http://schemas.openxmlformats.org/officeDocument/2006/relationships/image" Target="../media/image24.png"/><Relationship Id="rId9" Type="http://schemas.microsoft.com/office/2007/relationships/hdphoto" Target="../media/hdphoto9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262890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ru-RU" sz="72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omic Sans MS" pitchFamily="66" charset="0"/>
              </a:rPr>
              <a:t>Литературные жанры</a:t>
            </a:r>
            <a:endParaRPr lang="ru-RU" sz="7200" dirty="0">
              <a:solidFill>
                <a:schemeClr val="accent6">
                  <a:lumMod val="60000"/>
                  <a:lumOff val="4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28662" y="5643578"/>
            <a:ext cx="7854696" cy="552004"/>
          </a:xfrm>
        </p:spPr>
        <p:txBody>
          <a:bodyPr>
            <a:normAutofit/>
          </a:bodyPr>
          <a:lstStyle/>
          <a:p>
            <a:pPr algn="r"/>
            <a:r>
              <a:rPr lang="ru-RU" sz="2000" b="1" dirty="0" smtClean="0">
                <a:solidFill>
                  <a:srgbClr val="00B0F0"/>
                </a:solidFill>
              </a:rPr>
              <a:t>Корякина Н.С. учитель ИЗО</a:t>
            </a:r>
            <a:endParaRPr lang="ru-RU" sz="2000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39915" y="265881"/>
            <a:ext cx="2194201" cy="3231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9122" y="3429000"/>
            <a:ext cx="4123523" cy="3092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13760" y="3936758"/>
            <a:ext cx="3446512" cy="2584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2400" b="96600" l="26413" r="7869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59013" y="554"/>
            <a:ext cx="5579794" cy="3032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c1435bda91544f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7" name="c1435bda91544f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07960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12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812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13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492896"/>
            <a:ext cx="8229600" cy="1143000"/>
          </a:xfrm>
          <a:effectLst>
            <a:reflection blurRad="6350" stA="50000" endA="300" endPos="38500" dist="50800" dir="5400000" sy="-100000" algn="bl" rotWithShape="0"/>
          </a:effectLst>
        </p:spPr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002060"/>
                </a:solidFill>
                <a:latin typeface="+mn-lt"/>
              </a:rPr>
              <a:t>Спасибо за внимание!</a:t>
            </a:r>
            <a:endParaRPr lang="ru-RU" sz="6000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185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305800" cy="6286544"/>
          </a:xfrm>
          <a:scene3d>
            <a:camera prst="orthographicFront"/>
            <a:lightRig rig="freezing" dir="t">
              <a:rot lat="0" lon="0" rev="5640000"/>
            </a:lightRig>
          </a:scene3d>
          <a:sp3d>
            <a:bevelT prst="relaxedInset"/>
          </a:sp3d>
        </p:spPr>
        <p:txBody>
          <a:bodyPr>
            <a:normAutofit fontScale="9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algn="l"/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Цель урока</a:t>
            </a:r>
            <a:r>
              <a:rPr lang="ru-RU" sz="27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: </a:t>
            </a:r>
            <a:r>
              <a:rPr lang="ru-RU" sz="2400" b="1" dirty="0" smtClean="0">
                <a:solidFill>
                  <a:srgbClr val="7030A0"/>
                </a:solidFill>
                <a:latin typeface="Comic Sans MS" pitchFamily="66" charset="0"/>
              </a:rPr>
              <a:t/>
            </a:r>
            <a:br>
              <a:rPr lang="ru-RU" sz="2400" b="1" dirty="0" smtClean="0">
                <a:solidFill>
                  <a:srgbClr val="7030A0"/>
                </a:solidFill>
                <a:latin typeface="Comic Sans MS" pitchFamily="66" charset="0"/>
              </a:rPr>
            </a:b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Дать понятие о литературных жанрах.</a:t>
            </a:r>
            <a:b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Задачи: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	</a:t>
            </a:r>
            <a:r>
              <a:rPr lang="ru-RU" sz="2700" b="1" dirty="0" smtClean="0">
                <a:solidFill>
                  <a:srgbClr val="00B0F0"/>
                </a:solidFill>
              </a:rPr>
              <a:t>Воспитательные:</a:t>
            </a: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Приобщить детей к активному усвоению общечеловеческих ценностей, нравственной, интеллектуальной и эмоциональной культуре;</a:t>
            </a:r>
            <a:b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	</a:t>
            </a:r>
            <a:r>
              <a:rPr lang="ru-RU" sz="2700" b="1" dirty="0" smtClean="0">
                <a:solidFill>
                  <a:srgbClr val="00B0F0"/>
                </a:solidFill>
              </a:rPr>
              <a:t>Обучающие:</a:t>
            </a:r>
            <a:r>
              <a:rPr lang="ru-RU" sz="2400" dirty="0" smtClean="0">
                <a:solidFill>
                  <a:srgbClr val="00B0F0"/>
                </a:solidFill>
              </a:rPr>
              <a:t>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Познакомить с литературными жанрами;</a:t>
            </a:r>
            <a:b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		             Раскрыть мудрость, поучительный смысл и совершенство формы пословиц, загадок, сказок, рассказов, басни и т.д.</a:t>
            </a:r>
            <a:b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	</a:t>
            </a:r>
            <a:r>
              <a:rPr lang="ru-RU" sz="2700" b="1" dirty="0" smtClean="0">
                <a:solidFill>
                  <a:srgbClr val="00B0F0"/>
                </a:solidFill>
              </a:rPr>
              <a:t>Развивающие:</a:t>
            </a:r>
            <a:r>
              <a:rPr lang="ru-RU" sz="2400" dirty="0" smtClean="0">
                <a:solidFill>
                  <a:srgbClr val="00B0F0"/>
                </a:solidFill>
              </a:rPr>
              <a:t>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Развивать умение отгадывать загадки;</a:t>
            </a:r>
            <a:b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			   Развивать логическое мышление учащихся;</a:t>
            </a:r>
            <a:b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			   Развивать навыки работы с графическим материалом;</a:t>
            </a:r>
            <a:b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FFFF00"/>
                </a:solidFill>
                <a:latin typeface="+mn-lt"/>
              </a:rPr>
              <a:t>Виды искусства</a:t>
            </a:r>
            <a:endParaRPr lang="ru-RU" sz="4800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500174"/>
            <a:ext cx="207170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1500174"/>
            <a:ext cx="207170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4214818"/>
            <a:ext cx="2500330" cy="1875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868" y="4143380"/>
            <a:ext cx="2500330" cy="18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388" y="4071943"/>
            <a:ext cx="2143140" cy="2270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 descr="C:\Users\1\Desktop\a084c49a-4ee3-5faf-974e-5bb96160f42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29388" y="1428736"/>
            <a:ext cx="2071702" cy="20362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dirty="0" smtClean="0">
                <a:solidFill>
                  <a:srgbClr val="FFFF00"/>
                </a:solidFill>
                <a:latin typeface="+mn-lt"/>
              </a:rPr>
              <a:t>Виды изобразительного искусства</a:t>
            </a:r>
            <a:endParaRPr lang="ru-RU" sz="4400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14744" y="1643050"/>
            <a:ext cx="2056849" cy="23482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Содержимое 9" descr="3_Den_Winterabend._Das_Tauwetter_1__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7224" y="1214422"/>
            <a:ext cx="2028125" cy="2428892"/>
          </a:xfrm>
          <a:prstGeom prst="rect">
            <a:avLst/>
          </a:prstGeom>
        </p:spPr>
      </p:pic>
      <p:pic>
        <p:nvPicPr>
          <p:cNvPr id="7" name="Picture 6" descr="http://www.millionpodarkov.ru/incoming_img/rayskiyepodarki.ru/32645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2264" y="1214422"/>
            <a:ext cx="1928826" cy="2434802"/>
          </a:xfrm>
          <a:prstGeom prst="rect">
            <a:avLst/>
          </a:prstGeom>
          <a:noFill/>
        </p:spPr>
      </p:pic>
      <p:pic>
        <p:nvPicPr>
          <p:cNvPr id="8" name="Picture 2" descr="http://2static4.fjcdn.com/comments/Whats+worng+with+a+little+gothic+_8052092a639180ee563ec682b270339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786" y="4357694"/>
            <a:ext cx="3647328" cy="2172876"/>
          </a:xfrm>
          <a:prstGeom prst="rect">
            <a:avLst/>
          </a:prstGeom>
          <a:noFill/>
        </p:spPr>
      </p:pic>
      <p:pic>
        <p:nvPicPr>
          <p:cNvPr id="9" name="Picture 2" descr="C:\Users\1\Desktop\Флешка\SAM_582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29256" y="4357694"/>
            <a:ext cx="2857520" cy="2143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93142" y="1602934"/>
            <a:ext cx="1939643" cy="1880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80682" y="0"/>
            <a:ext cx="8568952" cy="7909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32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Литература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r>
              <a:rPr lang="ru-RU" sz="28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/>
              <a:t>- в широком смысле слова, это совокупность любых письменных текстов. </a:t>
            </a:r>
          </a:p>
          <a:p>
            <a:r>
              <a:rPr lang="ru-RU" sz="28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литературе существует несколько видов жанра.</a:t>
            </a:r>
          </a:p>
          <a:p>
            <a:pPr lvl="0"/>
            <a:r>
              <a:rPr lang="ru-RU" sz="2800" b="1" dirty="0">
                <a:solidFill>
                  <a:srgbClr val="FFFF00"/>
                </a:solidFill>
              </a:rPr>
              <a:t>Рассказ</a:t>
            </a:r>
            <a:r>
              <a:rPr lang="ru-RU" sz="2800" b="1" dirty="0"/>
              <a:t> – небольшое произведение, </a:t>
            </a:r>
            <a:endParaRPr lang="ru-RU" sz="2800" b="1" dirty="0" smtClean="0"/>
          </a:p>
          <a:p>
            <a:pPr lvl="0"/>
            <a:r>
              <a:rPr lang="ru-RU" sz="2800" b="1" dirty="0" smtClean="0"/>
              <a:t>повествующее </a:t>
            </a:r>
            <a:r>
              <a:rPr lang="ru-RU" sz="2800" b="1" dirty="0"/>
              <a:t>об одном или нескольких </a:t>
            </a:r>
            <a:endParaRPr lang="ru-RU" sz="2800" b="1" dirty="0" smtClean="0"/>
          </a:p>
          <a:p>
            <a:pPr lvl="0"/>
            <a:r>
              <a:rPr lang="ru-RU" sz="2800" b="1" dirty="0" smtClean="0"/>
              <a:t>событиях </a:t>
            </a:r>
            <a:r>
              <a:rPr lang="ru-RU" sz="2800" b="1" dirty="0"/>
              <a:t>человека</a:t>
            </a:r>
            <a:r>
              <a:rPr lang="ru-RU" sz="2800" b="1" dirty="0" smtClean="0"/>
              <a:t>.</a:t>
            </a:r>
          </a:p>
          <a:p>
            <a:pPr lvl="0"/>
            <a:r>
              <a:rPr lang="ru-RU" sz="2800" b="1" dirty="0" smtClean="0">
                <a:solidFill>
                  <a:srgbClr val="FFFF00"/>
                </a:solidFill>
              </a:rPr>
              <a:t>Повесть </a:t>
            </a:r>
            <a:r>
              <a:rPr lang="ru-RU" sz="2800" b="1" dirty="0"/>
              <a:t>– это произведение, которое по </a:t>
            </a:r>
            <a:endParaRPr lang="ru-RU" sz="2800" b="1" dirty="0" smtClean="0"/>
          </a:p>
          <a:p>
            <a:pPr lvl="0"/>
            <a:r>
              <a:rPr lang="ru-RU" sz="2800" b="1" dirty="0" smtClean="0"/>
              <a:t>охвату </a:t>
            </a:r>
            <a:r>
              <a:rPr lang="ru-RU" sz="2800" b="1" dirty="0"/>
              <a:t>событий и героев больше, чем </a:t>
            </a:r>
            <a:endParaRPr lang="ru-RU" sz="2800" b="1" dirty="0" smtClean="0"/>
          </a:p>
          <a:p>
            <a:pPr lvl="0"/>
            <a:r>
              <a:rPr lang="ru-RU" sz="2800" b="1" dirty="0" smtClean="0"/>
              <a:t>рассказ</a:t>
            </a:r>
            <a:r>
              <a:rPr lang="ru-RU" sz="2800" b="1" dirty="0"/>
              <a:t>, </a:t>
            </a:r>
            <a:r>
              <a:rPr lang="ru-RU" sz="2800" b="1" dirty="0" smtClean="0"/>
              <a:t>но </a:t>
            </a:r>
            <a:r>
              <a:rPr lang="ru-RU" sz="2800" b="1" dirty="0"/>
              <a:t>меньше, чем роман. </a:t>
            </a:r>
            <a:endParaRPr lang="ru-RU" sz="2800" b="1" dirty="0" smtClean="0"/>
          </a:p>
          <a:p>
            <a:pPr lvl="0"/>
            <a:r>
              <a:rPr lang="ru-RU" sz="2800" b="1" dirty="0" smtClean="0"/>
              <a:t>	</a:t>
            </a:r>
            <a:r>
              <a:rPr lang="ru-RU" sz="2800" b="1" dirty="0"/>
              <a:t>	</a:t>
            </a:r>
            <a:r>
              <a:rPr lang="ru-RU" sz="2800" b="1" dirty="0" smtClean="0">
                <a:solidFill>
                  <a:srgbClr val="FFFF00"/>
                </a:solidFill>
              </a:rPr>
              <a:t>Роман </a:t>
            </a:r>
            <a:r>
              <a:rPr lang="ru-RU" sz="2800" b="1" dirty="0"/>
              <a:t>– большое произведение, где </a:t>
            </a:r>
            <a:r>
              <a:rPr lang="ru-RU" sz="2800" b="1" dirty="0" smtClean="0"/>
              <a:t>			действует </a:t>
            </a:r>
            <a:r>
              <a:rPr lang="ru-RU" sz="2800" b="1" dirty="0"/>
              <a:t>много героев, жизнь </a:t>
            </a:r>
            <a:r>
              <a:rPr lang="ru-RU" sz="2800" b="1" dirty="0" smtClean="0"/>
              <a:t>				изображается </a:t>
            </a:r>
            <a:r>
              <a:rPr lang="ru-RU" sz="2800" b="1" dirty="0"/>
              <a:t>в развитии. </a:t>
            </a:r>
            <a:endParaRPr lang="ru-RU" sz="2800" b="1" dirty="0" smtClean="0"/>
          </a:p>
          <a:p>
            <a:pPr lvl="0"/>
            <a:r>
              <a:rPr lang="ru-RU" sz="2800" b="1" dirty="0"/>
              <a:t>	</a:t>
            </a:r>
            <a:r>
              <a:rPr lang="ru-RU" sz="2800" b="1" dirty="0" smtClean="0"/>
              <a:t>	</a:t>
            </a:r>
            <a:r>
              <a:rPr lang="ru-RU" sz="2800" b="1" dirty="0" smtClean="0">
                <a:solidFill>
                  <a:srgbClr val="FFFF00"/>
                </a:solidFill>
              </a:rPr>
              <a:t>Стихотворение</a:t>
            </a:r>
            <a:r>
              <a:rPr lang="ru-RU" sz="2800" b="1" dirty="0" smtClean="0"/>
              <a:t> </a:t>
            </a:r>
            <a:r>
              <a:rPr lang="ru-RU" sz="2800" b="1" dirty="0"/>
              <a:t>– не большое  </a:t>
            </a:r>
            <a:r>
              <a:rPr lang="ru-RU" sz="2800" b="1" dirty="0" smtClean="0"/>
              <a:t>				произведение </a:t>
            </a:r>
            <a:r>
              <a:rPr lang="ru-RU" sz="2800" b="1" dirty="0"/>
              <a:t>в стихах.</a:t>
            </a:r>
          </a:p>
          <a:p>
            <a:pPr lvl="0"/>
            <a:endParaRPr lang="ru-RU" sz="2800" b="1" dirty="0"/>
          </a:p>
          <a:p>
            <a:pPr lvl="0"/>
            <a:endParaRPr lang="ru-RU" sz="2800" b="1" dirty="0" smtClean="0"/>
          </a:p>
          <a:p>
            <a:pPr lvl="0"/>
            <a:endParaRPr lang="ru-RU" sz="2800" b="1" dirty="0" smtClean="0"/>
          </a:p>
          <a:p>
            <a:endParaRPr lang="ru-RU" sz="2800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324" b="100000" l="27083" r="812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04178" y="3999121"/>
            <a:ext cx="3098044" cy="1994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админ\Desktop\png-transparent-the-adventures-of-dunno-and-his-friends-mit-Đặc-ở-thanh-phố-mặt-trời-drawing-graphy-mult-hand-photography-boy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0" b="100000" l="19783" r="7728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444208" y="4437112"/>
            <a:ext cx="2501528" cy="2088232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97346"/>
            <a:ext cx="8280920" cy="78483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>
                <a:solidFill>
                  <a:srgbClr val="FFFF00"/>
                </a:solidFill>
              </a:rPr>
              <a:t>Басня </a:t>
            </a:r>
            <a:r>
              <a:rPr lang="ru-RU" sz="2800" b="1" dirty="0"/>
              <a:t>– произведение поучительного характера, чаще всего в стихах.  </a:t>
            </a:r>
            <a:endParaRPr lang="ru-RU" sz="2800" b="1" dirty="0" smtClean="0"/>
          </a:p>
          <a:p>
            <a:pPr lvl="0"/>
            <a:r>
              <a:rPr lang="ru-RU" sz="2800" b="1" dirty="0" smtClean="0"/>
              <a:t>Главными </a:t>
            </a:r>
            <a:r>
              <a:rPr lang="ru-RU" sz="2800" b="1" dirty="0"/>
              <a:t>героями </a:t>
            </a:r>
            <a:r>
              <a:rPr lang="ru-RU" sz="2800" b="1" dirty="0" smtClean="0"/>
              <a:t>чаще</a:t>
            </a:r>
          </a:p>
          <a:p>
            <a:pPr lvl="0"/>
            <a:r>
              <a:rPr lang="ru-RU" sz="2800" b="1" dirty="0" smtClean="0"/>
              <a:t>всего </a:t>
            </a:r>
            <a:r>
              <a:rPr lang="ru-RU" sz="2800" b="1" dirty="0"/>
              <a:t>выступают </a:t>
            </a:r>
            <a:endParaRPr lang="ru-RU" sz="2800" b="1" dirty="0" smtClean="0"/>
          </a:p>
          <a:p>
            <a:pPr lvl="0"/>
            <a:r>
              <a:rPr lang="ru-RU" sz="2800" b="1" dirty="0" smtClean="0"/>
              <a:t>животные</a:t>
            </a:r>
            <a:r>
              <a:rPr lang="ru-RU" sz="2800" b="1" dirty="0"/>
              <a:t>, предметы в </a:t>
            </a:r>
            <a:endParaRPr lang="ru-RU" sz="2800" b="1" dirty="0" smtClean="0"/>
          </a:p>
          <a:p>
            <a:pPr lvl="0"/>
            <a:r>
              <a:rPr lang="ru-RU" sz="2800" b="1" dirty="0" smtClean="0"/>
              <a:t>которых </a:t>
            </a:r>
            <a:r>
              <a:rPr lang="ru-RU" sz="2800" b="1" dirty="0"/>
              <a:t>проявляются </a:t>
            </a:r>
            <a:endParaRPr lang="ru-RU" sz="2800" b="1" dirty="0" smtClean="0"/>
          </a:p>
          <a:p>
            <a:pPr lvl="0"/>
            <a:r>
              <a:rPr lang="ru-RU" sz="2800" b="1" dirty="0" smtClean="0"/>
              <a:t>человеческие </a:t>
            </a:r>
            <a:r>
              <a:rPr lang="ru-RU" sz="2800" b="1" dirty="0"/>
              <a:t>качества. </a:t>
            </a:r>
            <a:endParaRPr lang="ru-RU" sz="2800" b="1" dirty="0" smtClean="0"/>
          </a:p>
          <a:p>
            <a:pPr lvl="0"/>
            <a:endParaRPr lang="ru-RU" sz="2800" b="1" dirty="0" smtClean="0"/>
          </a:p>
          <a:p>
            <a:pPr lvl="0" algn="ctr"/>
            <a:r>
              <a:rPr lang="ru-RU" sz="2800" b="1" dirty="0" smtClean="0">
                <a:solidFill>
                  <a:srgbClr val="FFFF00"/>
                </a:solidFill>
              </a:rPr>
              <a:t>				Мифы</a:t>
            </a:r>
            <a:r>
              <a:rPr lang="ru-RU" sz="2800" b="1" dirty="0" smtClean="0"/>
              <a:t> </a:t>
            </a:r>
            <a:r>
              <a:rPr lang="ru-RU" sz="2800" b="1" dirty="0"/>
              <a:t>– произведения </a:t>
            </a:r>
            <a:r>
              <a:rPr lang="ru-RU" sz="2800" b="1" dirty="0" smtClean="0"/>
              <a:t>				порожденные </a:t>
            </a:r>
            <a:r>
              <a:rPr lang="ru-RU" sz="2800" b="1" dirty="0"/>
              <a:t>народной </a:t>
            </a:r>
            <a:r>
              <a:rPr lang="ru-RU" sz="2800" b="1" dirty="0" smtClean="0"/>
              <a:t>				фантазией</a:t>
            </a:r>
            <a:r>
              <a:rPr lang="ru-RU" sz="2800" b="1" dirty="0"/>
              <a:t>, в которых </a:t>
            </a:r>
            <a:r>
              <a:rPr lang="ru-RU" sz="2800" b="1" dirty="0" smtClean="0"/>
              <a:t>					люди </a:t>
            </a:r>
            <a:r>
              <a:rPr lang="ru-RU" sz="2800" b="1" dirty="0"/>
              <a:t>объясняли </a:t>
            </a:r>
            <a:r>
              <a:rPr lang="ru-RU" sz="2800" b="1" dirty="0" smtClean="0"/>
              <a:t>						различные явления 					природы.</a:t>
            </a:r>
          </a:p>
          <a:p>
            <a:pPr lvl="0"/>
            <a:endParaRPr lang="ru-RU" sz="2800" b="1" dirty="0"/>
          </a:p>
          <a:p>
            <a:pPr lvl="0"/>
            <a:endParaRPr lang="ru-RU" sz="2800" b="1" dirty="0" smtClean="0"/>
          </a:p>
          <a:p>
            <a:pPr lvl="0"/>
            <a:endParaRPr lang="ru-RU" sz="2800" b="1" dirty="0"/>
          </a:p>
          <a:p>
            <a:pPr lvl="0"/>
            <a:endParaRPr lang="ru-RU" sz="28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836712"/>
            <a:ext cx="4115008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3425551"/>
            <a:ext cx="3252846" cy="3263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93997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96970" y="404664"/>
            <a:ext cx="4097726" cy="3687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6125" b="93500" l="750" r="9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2648" y="4093814"/>
            <a:ext cx="3698776" cy="246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9269" y="404664"/>
            <a:ext cx="8748464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>
                <a:solidFill>
                  <a:srgbClr val="FFFF00"/>
                </a:solidFill>
              </a:rPr>
              <a:t>Былины</a:t>
            </a:r>
            <a:r>
              <a:rPr lang="ru-RU" sz="2800" b="1" dirty="0"/>
              <a:t> – свое название </a:t>
            </a:r>
            <a:endParaRPr lang="ru-RU" sz="2800" b="1" dirty="0" smtClean="0"/>
          </a:p>
          <a:p>
            <a:pPr lvl="0"/>
            <a:r>
              <a:rPr lang="ru-RU" sz="2800" b="1" dirty="0" smtClean="0"/>
              <a:t>получили </a:t>
            </a:r>
            <a:r>
              <a:rPr lang="ru-RU" sz="2800" b="1" dirty="0"/>
              <a:t>от слов «быль», </a:t>
            </a:r>
            <a:endParaRPr lang="ru-RU" sz="2800" b="1" dirty="0" smtClean="0"/>
          </a:p>
          <a:p>
            <a:pPr lvl="0"/>
            <a:r>
              <a:rPr lang="ru-RU" sz="2800" b="1" dirty="0" smtClean="0"/>
              <a:t>«</a:t>
            </a:r>
            <a:r>
              <a:rPr lang="ru-RU" sz="2800" b="1" dirty="0"/>
              <a:t>было». В них неизвестные </a:t>
            </a:r>
            <a:endParaRPr lang="ru-RU" sz="2800" b="1" dirty="0" smtClean="0"/>
          </a:p>
          <a:p>
            <a:pPr lvl="0"/>
            <a:r>
              <a:rPr lang="ru-RU" sz="2800" b="1" dirty="0" smtClean="0"/>
              <a:t>авторы </a:t>
            </a:r>
            <a:r>
              <a:rPr lang="ru-RU" sz="2800" b="1" dirty="0"/>
              <a:t>рассказывали </a:t>
            </a:r>
            <a:endParaRPr lang="ru-RU" sz="2800" b="1" dirty="0" smtClean="0"/>
          </a:p>
          <a:p>
            <a:pPr lvl="0"/>
            <a:r>
              <a:rPr lang="ru-RU" sz="2800" b="1" dirty="0" smtClean="0"/>
              <a:t>о </a:t>
            </a:r>
            <a:r>
              <a:rPr lang="ru-RU" sz="2800" b="1" dirty="0"/>
              <a:t>событиях, которые </a:t>
            </a:r>
            <a:endParaRPr lang="ru-RU" sz="2800" b="1" dirty="0" smtClean="0"/>
          </a:p>
          <a:p>
            <a:pPr lvl="0"/>
            <a:r>
              <a:rPr lang="ru-RU" sz="2800" b="1" dirty="0" smtClean="0"/>
              <a:t>действительно </a:t>
            </a:r>
            <a:r>
              <a:rPr lang="ru-RU" sz="2800" b="1" dirty="0"/>
              <a:t>были: </a:t>
            </a:r>
            <a:endParaRPr lang="ru-RU" sz="2800" b="1" dirty="0" smtClean="0"/>
          </a:p>
          <a:p>
            <a:pPr lvl="0"/>
            <a:r>
              <a:rPr lang="ru-RU" sz="2800" b="1" dirty="0" smtClean="0"/>
              <a:t>о </a:t>
            </a:r>
            <a:r>
              <a:rPr lang="ru-RU" sz="2800" b="1" dirty="0"/>
              <a:t>сражениях с врагами, </a:t>
            </a:r>
            <a:endParaRPr lang="ru-RU" sz="2800" b="1" dirty="0" smtClean="0"/>
          </a:p>
          <a:p>
            <a:pPr lvl="0"/>
            <a:r>
              <a:rPr lang="ru-RU" sz="2800" b="1" dirty="0" smtClean="0"/>
              <a:t>о </a:t>
            </a:r>
            <a:r>
              <a:rPr lang="ru-RU" sz="2800" b="1" dirty="0"/>
              <a:t>победах русских воинов</a:t>
            </a:r>
            <a:r>
              <a:rPr lang="ru-RU" sz="2800" b="1" dirty="0" smtClean="0"/>
              <a:t>.</a:t>
            </a:r>
          </a:p>
          <a:p>
            <a:pPr lvl="0"/>
            <a:endParaRPr lang="ru-RU" sz="2800" b="1" dirty="0"/>
          </a:p>
          <a:p>
            <a:pPr lvl="0" algn="r"/>
            <a:r>
              <a:rPr lang="ru-RU" sz="2800" b="1" dirty="0" smtClean="0">
                <a:solidFill>
                  <a:srgbClr val="FFFF00"/>
                </a:solidFill>
              </a:rPr>
              <a:t>Сказка </a:t>
            </a:r>
            <a:r>
              <a:rPr lang="ru-RU" sz="2800" b="1" dirty="0"/>
              <a:t>– занимательные </a:t>
            </a:r>
            <a:endParaRPr lang="ru-RU" sz="2800" b="1" dirty="0" smtClean="0"/>
          </a:p>
          <a:p>
            <a:pPr lvl="0" algn="r"/>
            <a:r>
              <a:rPr lang="ru-RU" sz="2800" b="1" dirty="0" smtClean="0"/>
              <a:t>рассказы </a:t>
            </a:r>
            <a:r>
              <a:rPr lang="ru-RU" sz="2800" b="1" dirty="0"/>
              <a:t>о </a:t>
            </a:r>
            <a:r>
              <a:rPr lang="ru-RU" sz="2800" b="1" dirty="0" smtClean="0"/>
              <a:t>необыкновенных,</a:t>
            </a:r>
          </a:p>
          <a:p>
            <a:pPr lvl="0" algn="r"/>
            <a:r>
              <a:rPr lang="ru-RU" sz="2800" b="1" dirty="0" smtClean="0"/>
              <a:t> </a:t>
            </a:r>
            <a:r>
              <a:rPr lang="ru-RU" sz="2800" b="1" dirty="0"/>
              <a:t>вымышленных </a:t>
            </a:r>
            <a:r>
              <a:rPr lang="ru-RU" sz="2800" b="1" dirty="0" smtClean="0"/>
              <a:t>событиях</a:t>
            </a:r>
          </a:p>
          <a:p>
            <a:pPr lvl="0" algn="r"/>
            <a:r>
              <a:rPr lang="ru-RU" sz="2800" b="1" dirty="0" smtClean="0"/>
              <a:t> </a:t>
            </a:r>
            <a:r>
              <a:rPr lang="ru-RU" sz="2800" b="1" dirty="0"/>
              <a:t>и приключениях</a:t>
            </a:r>
            <a:r>
              <a:rPr lang="ru-RU" sz="2800" b="1" dirty="0" smtClean="0"/>
              <a:t>.</a:t>
            </a:r>
          </a:p>
          <a:p>
            <a:pPr lvl="0"/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xmlns="" val="2647554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43684"/>
            <a:ext cx="8568952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>
                <a:solidFill>
                  <a:srgbClr val="FFFF00"/>
                </a:solidFill>
              </a:rPr>
              <a:t>Физкульт</a:t>
            </a:r>
            <a:r>
              <a:rPr lang="ru-RU" sz="2400" b="1" dirty="0">
                <a:solidFill>
                  <a:srgbClr val="FFFF00"/>
                </a:solidFill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</a:rPr>
              <a:t>минутка</a:t>
            </a:r>
          </a:p>
          <a:p>
            <a:pPr algn="ctr"/>
            <a:endParaRPr lang="ru-RU" sz="2400" b="1" dirty="0"/>
          </a:p>
          <a:p>
            <a:r>
              <a:rPr lang="ru-RU" sz="2400" b="1" dirty="0" smtClean="0">
                <a:solidFill>
                  <a:srgbClr val="FFC000"/>
                </a:solidFill>
              </a:rPr>
              <a:t>В </a:t>
            </a:r>
            <a:r>
              <a:rPr lang="ru-RU" sz="2400" b="1" dirty="0">
                <a:solidFill>
                  <a:srgbClr val="FFC000"/>
                </a:solidFill>
              </a:rPr>
              <a:t>глухом лесу в своей избушке</a:t>
            </a:r>
          </a:p>
          <a:p>
            <a:r>
              <a:rPr lang="ru-RU" sz="2400" b="1" dirty="0">
                <a:solidFill>
                  <a:srgbClr val="FFC000"/>
                </a:solidFill>
              </a:rPr>
              <a:t>Совсем одна живет старушка,</a:t>
            </a:r>
          </a:p>
          <a:p>
            <a:r>
              <a:rPr lang="ru-RU" sz="2400" b="1" dirty="0">
                <a:solidFill>
                  <a:srgbClr val="FFC000"/>
                </a:solidFill>
              </a:rPr>
              <a:t>Метлой она не пол метет,</a:t>
            </a:r>
          </a:p>
          <a:p>
            <a:r>
              <a:rPr lang="ru-RU" sz="2400" b="1" dirty="0">
                <a:solidFill>
                  <a:srgbClr val="FFC000"/>
                </a:solidFill>
              </a:rPr>
              <a:t>Метла </a:t>
            </a:r>
            <a:r>
              <a:rPr lang="ru-RU" sz="2400" b="1" dirty="0" err="1">
                <a:solidFill>
                  <a:srgbClr val="FFC000"/>
                </a:solidFill>
              </a:rPr>
              <a:t>старушкин</a:t>
            </a:r>
            <a:r>
              <a:rPr lang="ru-RU" sz="2400" b="1" dirty="0">
                <a:solidFill>
                  <a:srgbClr val="FFC000"/>
                </a:solidFill>
              </a:rPr>
              <a:t> самолет!</a:t>
            </a:r>
          </a:p>
          <a:p>
            <a:r>
              <a:rPr lang="ru-RU" sz="2400" b="1" dirty="0"/>
              <a:t>		</a:t>
            </a:r>
            <a:r>
              <a:rPr lang="ru-RU" sz="2400" b="1" dirty="0" smtClean="0">
                <a:solidFill>
                  <a:srgbClr val="00B0F0"/>
                </a:solidFill>
              </a:rPr>
              <a:t> (</a:t>
            </a:r>
            <a:r>
              <a:rPr lang="ru-RU" sz="2400" b="1" dirty="0">
                <a:solidFill>
                  <a:srgbClr val="00B0F0"/>
                </a:solidFill>
              </a:rPr>
              <a:t>Баба Яга)</a:t>
            </a:r>
          </a:p>
          <a:p>
            <a:pPr algn="r"/>
            <a:r>
              <a:rPr lang="ru-RU" sz="2400" b="1" dirty="0">
                <a:solidFill>
                  <a:srgbClr val="FFC000"/>
                </a:solidFill>
              </a:rPr>
              <a:t>Уплетая калачи,</a:t>
            </a:r>
          </a:p>
          <a:p>
            <a:pPr algn="r"/>
            <a:r>
              <a:rPr lang="ru-RU" sz="2400" b="1" dirty="0">
                <a:solidFill>
                  <a:srgbClr val="FFC000"/>
                </a:solidFill>
              </a:rPr>
              <a:t>Ехал парень на печи.</a:t>
            </a:r>
          </a:p>
          <a:p>
            <a:pPr algn="r"/>
            <a:r>
              <a:rPr lang="ru-RU" sz="2400" b="1" dirty="0">
                <a:solidFill>
                  <a:srgbClr val="FFC000"/>
                </a:solidFill>
              </a:rPr>
              <a:t>Прокатился по деревне</a:t>
            </a:r>
          </a:p>
          <a:p>
            <a:pPr algn="r"/>
            <a:r>
              <a:rPr lang="ru-RU" sz="2400" b="1" dirty="0">
                <a:solidFill>
                  <a:srgbClr val="FFC000"/>
                </a:solidFill>
              </a:rPr>
              <a:t>И женился на царевне.</a:t>
            </a:r>
          </a:p>
          <a:p>
            <a:pPr algn="r"/>
            <a:r>
              <a:rPr lang="ru-RU" sz="2400" b="1" dirty="0"/>
              <a:t>			</a:t>
            </a:r>
            <a:r>
              <a:rPr lang="ru-RU" sz="2400" b="1" dirty="0">
                <a:solidFill>
                  <a:srgbClr val="00B0F0"/>
                </a:solidFill>
              </a:rPr>
              <a:t>(Иванушка дурачок) </a:t>
            </a:r>
          </a:p>
          <a:p>
            <a:r>
              <a:rPr lang="ru-RU" sz="2400" b="1" dirty="0">
                <a:solidFill>
                  <a:srgbClr val="FFC000"/>
                </a:solidFill>
              </a:rPr>
              <a:t>Как у Бабы у Яги</a:t>
            </a:r>
          </a:p>
          <a:p>
            <a:r>
              <a:rPr lang="ru-RU" sz="2400" b="1" dirty="0">
                <a:solidFill>
                  <a:srgbClr val="FFC000"/>
                </a:solidFill>
              </a:rPr>
              <a:t>Нет совсем одной ноги,,</a:t>
            </a:r>
          </a:p>
          <a:p>
            <a:r>
              <a:rPr lang="ru-RU" sz="2400" b="1" dirty="0">
                <a:solidFill>
                  <a:srgbClr val="FFC000"/>
                </a:solidFill>
              </a:rPr>
              <a:t>Зато есть замечательный</a:t>
            </a:r>
          </a:p>
          <a:p>
            <a:r>
              <a:rPr lang="ru-RU" sz="2400" b="1" dirty="0">
                <a:solidFill>
                  <a:srgbClr val="FFC000"/>
                </a:solidFill>
              </a:rPr>
              <a:t>Аппарат летательный.</a:t>
            </a:r>
          </a:p>
          <a:p>
            <a:r>
              <a:rPr lang="ru-RU" sz="2400" b="1" dirty="0">
                <a:solidFill>
                  <a:srgbClr val="FFC000"/>
                </a:solidFill>
              </a:rPr>
              <a:t>Какой?  </a:t>
            </a:r>
          </a:p>
          <a:p>
            <a:r>
              <a:rPr lang="ru-RU" sz="2400" b="1" dirty="0"/>
              <a:t>		</a:t>
            </a:r>
            <a:r>
              <a:rPr lang="ru-RU" sz="2400" b="1" dirty="0">
                <a:solidFill>
                  <a:srgbClr val="00B0F0"/>
                </a:solidFill>
              </a:rPr>
              <a:t>(Метла)</a:t>
            </a:r>
            <a:endParaRPr lang="ru-RU" b="1" dirty="0">
              <a:solidFill>
                <a:srgbClr val="00B0F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1000" b="98375" l="14375" r="846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652120" y="399624"/>
            <a:ext cx="2277204" cy="2277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9865" b="92052" l="7729" r="9202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2258" y="1674570"/>
            <a:ext cx="2439822" cy="3484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910388"/>
            <a:ext cx="3447802" cy="1835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6354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99392"/>
            <a:ext cx="8229600" cy="1143000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C00000"/>
                </a:solidFill>
                <a:latin typeface="+mn-lt"/>
              </a:rPr>
              <a:t>Материалы и инструменты</a:t>
            </a:r>
            <a:endParaRPr lang="ru-RU" sz="4400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2622" b="98502" l="3750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09505" y="1466754"/>
            <a:ext cx="2798102" cy="1556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0" b="100000" l="9551" r="9859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148064" y="3416290"/>
            <a:ext cx="339090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23476" y="3313217"/>
            <a:ext cx="4906830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ackgroundRemoval t="9896" b="93880" l="3382" r="951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0228" y="836712"/>
            <a:ext cx="3795712" cy="2816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94442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348</TotalTime>
  <Words>176</Words>
  <Application>Microsoft Office PowerPoint</Application>
  <PresentationFormat>Экран (4:3)</PresentationFormat>
  <Paragraphs>60</Paragraphs>
  <Slides>11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Апекс</vt:lpstr>
      <vt:lpstr>Литературные жанры</vt:lpstr>
      <vt:lpstr>Цель урока:  Дать понятие о литературных жанрах. Задачи:   Воспитательные: Приобщить детей к активному усвоению общечеловеческих ценностей, нравственной, интеллектуальной и эмоциональной культуре;  Обучающие: Познакомить с литературными жанрами;                Раскрыть мудрость, поучительный смысл и совершенство формы пословиц, загадок, сказок, рассказов, басни и т.д.  Развивающие: Развивать умение отгадывать загадки;       Развивать логическое мышление учащихся;       Развивать навыки работы с графическим материалом; </vt:lpstr>
      <vt:lpstr>Виды искусства</vt:lpstr>
      <vt:lpstr>Виды изобразительного искусства</vt:lpstr>
      <vt:lpstr>Слайд 5</vt:lpstr>
      <vt:lpstr>Слайд 6</vt:lpstr>
      <vt:lpstr>Слайд 7</vt:lpstr>
      <vt:lpstr>Слайд 8</vt:lpstr>
      <vt:lpstr>Материалы и инструменты</vt:lpstr>
      <vt:lpstr>Слайд 10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Литературные жанры</dc:title>
  <dc:creator>1</dc:creator>
  <cp:lastModifiedBy>1</cp:lastModifiedBy>
  <cp:revision>30</cp:revision>
  <dcterms:created xsi:type="dcterms:W3CDTF">2023-02-07T17:37:54Z</dcterms:created>
  <dcterms:modified xsi:type="dcterms:W3CDTF">2023-02-10T06:44:06Z</dcterms:modified>
</cp:coreProperties>
</file>