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79" r:id="rId1"/>
  </p:sldMasterIdLst>
  <p:sldIdLst>
    <p:sldId id="256" r:id="rId2"/>
    <p:sldId id="259" r:id="rId3"/>
    <p:sldId id="257" r:id="rId4"/>
    <p:sldId id="258" r:id="rId5"/>
    <p:sldId id="270" r:id="rId6"/>
    <p:sldId id="260" r:id="rId7"/>
    <p:sldId id="264" r:id="rId8"/>
    <p:sldId id="265" r:id="rId9"/>
    <p:sldId id="266" r:id="rId10"/>
    <p:sldId id="267" r:id="rId11"/>
    <p:sldId id="268" r:id="rId12"/>
    <p:sldId id="269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G:\&#1076;&#1080;&#1072;&#1075;&#1088;&#1072;&#1084;&#1084;&#1099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G:\&#1076;&#1080;&#1072;&#1075;&#1088;&#1072;&#1084;&#1084;&#1099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ylum\Desktop\&#1053;&#1086;&#1074;&#1072;&#1103;%20&#1087;&#1072;&#1087;&#1082;&#1072;%20(3)\&#1076;&#1080;&#1072;&#1075;&#1088;&#1072;&#1084;&#1084;&#1099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ylum\Desktop\&#1051;&#1080;&#1089;&#1090;%20Microsoft%20Excel%20(2)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ylum\Desktop\&#1053;&#1086;&#1074;&#1072;&#1103;%20&#1087;&#1072;&#1087;&#1082;&#1072;%20(3)\&#1076;&#1080;&#1072;&#1075;&#1088;&#1072;&#1084;&#1084;&#1099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ylum\Desktop\&#1051;&#1080;&#1089;&#1090;%20Microsoft%20Excel%20(2)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ylum\Desktop\&#1051;&#1080;&#1089;&#1090;%20Microsoft%20Excel%20(2)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нервы!$B$1</c:f>
              <c:strCache>
                <c:ptCount val="1"/>
                <c:pt idx="0">
                  <c:v>Гипертоники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нервы!$A$2:$A$3</c:f>
              <c:strCache>
                <c:ptCount val="2"/>
                <c:pt idx="0">
                  <c:v>Редко</c:v>
                </c:pt>
                <c:pt idx="1">
                  <c:v>Часто</c:v>
                </c:pt>
              </c:strCache>
            </c:strRef>
          </c:cat>
          <c:val>
            <c:numRef>
              <c:f>нервы!$B$2:$B$3</c:f>
              <c:numCache>
                <c:formatCode>0%</c:formatCode>
                <c:ptCount val="2"/>
                <c:pt idx="0">
                  <c:v>0.14000000000000001</c:v>
                </c:pt>
                <c:pt idx="1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BC-4895-8250-9DD763E5869A}"/>
            </c:ext>
          </c:extLst>
        </c:ser>
        <c:ser>
          <c:idx val="1"/>
          <c:order val="1"/>
          <c:tx>
            <c:strRef>
              <c:f>нервы!$C$1</c:f>
              <c:strCache>
                <c:ptCount val="1"/>
                <c:pt idx="0">
                  <c:v>Группа сравнения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нервы!$A$2:$A$3</c:f>
              <c:strCache>
                <c:ptCount val="2"/>
                <c:pt idx="0">
                  <c:v>Редко</c:v>
                </c:pt>
                <c:pt idx="1">
                  <c:v>Часто</c:v>
                </c:pt>
              </c:strCache>
            </c:strRef>
          </c:cat>
          <c:val>
            <c:numRef>
              <c:f>нервы!$C$2:$C$3</c:f>
              <c:numCache>
                <c:formatCode>0%</c:formatCode>
                <c:ptCount val="2"/>
                <c:pt idx="0">
                  <c:v>0.28999999999999998</c:v>
                </c:pt>
                <c:pt idx="1">
                  <c:v>0.21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EBC-4895-8250-9DD763E5869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83720336"/>
        <c:axId val="1383726992"/>
      </c:barChart>
      <c:catAx>
        <c:axId val="1383720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1383726992"/>
        <c:crosses val="autoZero"/>
        <c:auto val="1"/>
        <c:lblAlgn val="ctr"/>
        <c:lblOffset val="100"/>
        <c:noMultiLvlLbl val="0"/>
      </c:catAx>
      <c:valAx>
        <c:axId val="1383726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1383720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aseline="0"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Ходьба!$B$2</c:f>
              <c:strCache>
                <c:ptCount val="1"/>
                <c:pt idx="0">
                  <c:v>Гипертоники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Ходьба!$A$3:$A$4</c:f>
              <c:strCache>
                <c:ptCount val="2"/>
                <c:pt idx="0">
                  <c:v>более получаса</c:v>
                </c:pt>
                <c:pt idx="1">
                  <c:v>менее получаса</c:v>
                </c:pt>
              </c:strCache>
            </c:strRef>
          </c:cat>
          <c:val>
            <c:numRef>
              <c:f>Ходьба!$B$3:$B$4</c:f>
              <c:numCache>
                <c:formatCode>0%</c:formatCode>
                <c:ptCount val="2"/>
                <c:pt idx="0">
                  <c:v>0.08</c:v>
                </c:pt>
                <c:pt idx="1">
                  <c:v>0.42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AB-4B9C-AB4D-239557EF1517}"/>
            </c:ext>
          </c:extLst>
        </c:ser>
        <c:ser>
          <c:idx val="1"/>
          <c:order val="1"/>
          <c:tx>
            <c:strRef>
              <c:f>Ходьба!$C$2</c:f>
              <c:strCache>
                <c:ptCount val="1"/>
                <c:pt idx="0">
                  <c:v>Группа сравнения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Ходьба!$A$3:$A$4</c:f>
              <c:strCache>
                <c:ptCount val="2"/>
                <c:pt idx="0">
                  <c:v>более получаса</c:v>
                </c:pt>
                <c:pt idx="1">
                  <c:v>менее получаса</c:v>
                </c:pt>
              </c:strCache>
            </c:strRef>
          </c:cat>
          <c:val>
            <c:numRef>
              <c:f>Ходьба!$C$3:$C$4</c:f>
              <c:numCache>
                <c:formatCode>0%</c:formatCode>
                <c:ptCount val="2"/>
                <c:pt idx="0">
                  <c:v>0.44</c:v>
                </c:pt>
                <c:pt idx="1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AB-4B9C-AB4D-239557EF151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40739600"/>
        <c:axId val="640744592"/>
      </c:barChart>
      <c:catAx>
        <c:axId val="640739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640744592"/>
        <c:crosses val="autoZero"/>
        <c:auto val="1"/>
        <c:lblAlgn val="ctr"/>
        <c:lblOffset val="100"/>
        <c:noMultiLvlLbl val="0"/>
      </c:catAx>
      <c:valAx>
        <c:axId val="640744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640739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aseline="0"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Соль!$B$1</c:f>
              <c:strCache>
                <c:ptCount val="1"/>
                <c:pt idx="0">
                  <c:v>Гипертоники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Соль!$A$2:$A$4</c:f>
              <c:strCache>
                <c:ptCount val="3"/>
                <c:pt idx="0">
                  <c:v>менее 0,5г</c:v>
                </c:pt>
                <c:pt idx="1">
                  <c:v>от 0,5г до 5г</c:v>
                </c:pt>
                <c:pt idx="2">
                  <c:v>более 5г</c:v>
                </c:pt>
              </c:strCache>
            </c:strRef>
          </c:cat>
          <c:val>
            <c:numRef>
              <c:f>Соль!$B$2:$B$4</c:f>
              <c:numCache>
                <c:formatCode>0%</c:formatCode>
                <c:ptCount val="3"/>
                <c:pt idx="0">
                  <c:v>0.05</c:v>
                </c:pt>
                <c:pt idx="1">
                  <c:v>0.2</c:v>
                </c:pt>
                <c:pt idx="2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4E-4124-B2CD-CC74F4D79605}"/>
            </c:ext>
          </c:extLst>
        </c:ser>
        <c:ser>
          <c:idx val="1"/>
          <c:order val="1"/>
          <c:tx>
            <c:strRef>
              <c:f>Соль!$C$1</c:f>
              <c:strCache>
                <c:ptCount val="1"/>
                <c:pt idx="0">
                  <c:v>Группа сравнения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Соль!$A$2:$A$4</c:f>
              <c:strCache>
                <c:ptCount val="3"/>
                <c:pt idx="0">
                  <c:v>менее 0,5г</c:v>
                </c:pt>
                <c:pt idx="1">
                  <c:v>от 0,5г до 5г</c:v>
                </c:pt>
                <c:pt idx="2">
                  <c:v>более 5г</c:v>
                </c:pt>
              </c:strCache>
            </c:strRef>
          </c:cat>
          <c:val>
            <c:numRef>
              <c:f>Соль!$C$2:$C$4</c:f>
              <c:numCache>
                <c:formatCode>0%</c:formatCode>
                <c:ptCount val="3"/>
                <c:pt idx="0">
                  <c:v>0.2</c:v>
                </c:pt>
                <c:pt idx="1">
                  <c:v>0.15</c:v>
                </c:pt>
                <c:pt idx="2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84E-4124-B2CD-CC74F4D7960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18114543"/>
        <c:axId val="918115375"/>
      </c:barChart>
      <c:catAx>
        <c:axId val="9181145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918115375"/>
        <c:crosses val="autoZero"/>
        <c:auto val="1"/>
        <c:lblAlgn val="ctr"/>
        <c:lblOffset val="100"/>
        <c:noMultiLvlLbl val="0"/>
      </c:catAx>
      <c:valAx>
        <c:axId val="9181153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91811454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aseline="0"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алкоголь!$B$1</c:f>
              <c:strCache>
                <c:ptCount val="1"/>
                <c:pt idx="0">
                  <c:v>Гипертоники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алкоголь!$A$2:$A$4</c:f>
              <c:strCache>
                <c:ptCount val="3"/>
                <c:pt idx="0">
                  <c:v>не употребляют</c:v>
                </c:pt>
                <c:pt idx="1">
                  <c:v>менее 1 раза в неделю</c:v>
                </c:pt>
                <c:pt idx="2">
                  <c:v>более 1 раза в неделю</c:v>
                </c:pt>
              </c:strCache>
            </c:strRef>
          </c:cat>
          <c:val>
            <c:numRef>
              <c:f>алкоголь!$B$2:$B$4</c:f>
              <c:numCache>
                <c:formatCode>0%</c:formatCode>
                <c:ptCount val="3"/>
                <c:pt idx="0">
                  <c:v>0.14000000000000001</c:v>
                </c:pt>
                <c:pt idx="1">
                  <c:v>0.24</c:v>
                </c:pt>
                <c:pt idx="2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0C-4B5B-9278-6554A8BDAEAD}"/>
            </c:ext>
          </c:extLst>
        </c:ser>
        <c:ser>
          <c:idx val="1"/>
          <c:order val="1"/>
          <c:tx>
            <c:strRef>
              <c:f>алкоголь!$C$1</c:f>
              <c:strCache>
                <c:ptCount val="1"/>
                <c:pt idx="0">
                  <c:v>Группа сравнения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алкоголь!$A$2:$A$4</c:f>
              <c:strCache>
                <c:ptCount val="3"/>
                <c:pt idx="0">
                  <c:v>не употребляют</c:v>
                </c:pt>
                <c:pt idx="1">
                  <c:v>менее 1 раза в неделю</c:v>
                </c:pt>
                <c:pt idx="2">
                  <c:v>более 1 раза в неделю</c:v>
                </c:pt>
              </c:strCache>
            </c:strRef>
          </c:cat>
          <c:val>
            <c:numRef>
              <c:f>алкоголь!$C$2:$C$4</c:f>
              <c:numCache>
                <c:formatCode>0%</c:formatCode>
                <c:ptCount val="3"/>
                <c:pt idx="0">
                  <c:v>0.1</c:v>
                </c:pt>
                <c:pt idx="1">
                  <c:v>0.32</c:v>
                </c:pt>
                <c:pt idx="2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0C-4B5B-9278-6554A8BDAEA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42582159"/>
        <c:axId val="942572591"/>
      </c:barChart>
      <c:catAx>
        <c:axId val="9425821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942572591"/>
        <c:crosses val="autoZero"/>
        <c:auto val="1"/>
        <c:lblAlgn val="ctr"/>
        <c:lblOffset val="100"/>
        <c:noMultiLvlLbl val="0"/>
      </c:catAx>
      <c:valAx>
        <c:axId val="9425725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9425821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aseline="0"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север!$B$1</c:f>
              <c:strCache>
                <c:ptCount val="1"/>
                <c:pt idx="0">
                  <c:v>Гипертоники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север!$A$2:$A$4</c:f>
              <c:strCache>
                <c:ptCount val="3"/>
                <c:pt idx="0">
                  <c:v>с рождения</c:v>
                </c:pt>
                <c:pt idx="1">
                  <c:v>более 10 лет</c:v>
                </c:pt>
                <c:pt idx="2">
                  <c:v>менее 10 лет</c:v>
                </c:pt>
              </c:strCache>
            </c:strRef>
          </c:cat>
          <c:val>
            <c:numRef>
              <c:f>север!$B$2:$B$4</c:f>
              <c:numCache>
                <c:formatCode>0%</c:formatCode>
                <c:ptCount val="3"/>
                <c:pt idx="0">
                  <c:v>0.27</c:v>
                </c:pt>
                <c:pt idx="1">
                  <c:v>0.21</c:v>
                </c:pt>
                <c:pt idx="2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1A-433B-9FDD-4053964948BA}"/>
            </c:ext>
          </c:extLst>
        </c:ser>
        <c:ser>
          <c:idx val="1"/>
          <c:order val="1"/>
          <c:tx>
            <c:strRef>
              <c:f>север!$C$1</c:f>
              <c:strCache>
                <c:ptCount val="1"/>
                <c:pt idx="0">
                  <c:v>Группа сравнения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север!$A$2:$A$4</c:f>
              <c:strCache>
                <c:ptCount val="3"/>
                <c:pt idx="0">
                  <c:v>с рождения</c:v>
                </c:pt>
                <c:pt idx="1">
                  <c:v>более 10 лет</c:v>
                </c:pt>
                <c:pt idx="2">
                  <c:v>менее 10 лет</c:v>
                </c:pt>
              </c:strCache>
            </c:strRef>
          </c:cat>
          <c:val>
            <c:numRef>
              <c:f>север!$C$2:$C$4</c:f>
              <c:numCache>
                <c:formatCode>0%</c:formatCode>
                <c:ptCount val="3"/>
                <c:pt idx="0">
                  <c:v>0.08</c:v>
                </c:pt>
                <c:pt idx="1">
                  <c:v>0.18</c:v>
                </c:pt>
                <c:pt idx="2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61A-433B-9FDD-4053964948B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85074607"/>
        <c:axId val="985069615"/>
      </c:barChart>
      <c:catAx>
        <c:axId val="9850746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985069615"/>
        <c:crosses val="autoZero"/>
        <c:auto val="1"/>
        <c:lblAlgn val="ctr"/>
        <c:lblOffset val="100"/>
        <c:noMultiLvlLbl val="0"/>
      </c:catAx>
      <c:valAx>
        <c:axId val="9850696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9850746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aseline="0"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35"/>
          <c:dPt>
            <c:idx val="0"/>
            <c:bubble3D val="0"/>
            <c:explosion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913-4E91-AFBB-158FE13A9358}"/>
              </c:ext>
            </c:extLst>
          </c:dPt>
          <c:dPt>
            <c:idx val="1"/>
            <c:bubble3D val="0"/>
            <c:explosion val="0"/>
            <c:spPr>
              <a:gradFill rotWithShape="1">
                <a:gsLst>
                  <a:gs pos="0">
                    <a:schemeClr val="accent2">
                      <a:tint val="98000"/>
                      <a:lumMod val="114000"/>
                    </a:schemeClr>
                  </a:gs>
                  <a:gs pos="100000">
                    <a:schemeClr val="accent2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913-4E91-AFBB-158FE13A9358}"/>
              </c:ext>
            </c:extLst>
          </c:dPt>
          <c:dPt>
            <c:idx val="2"/>
            <c:bubble3D val="0"/>
            <c:explosion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1913-4E91-AFBB-158FE13A9358}"/>
              </c:ext>
            </c:extLst>
          </c:dPt>
          <c:dPt>
            <c:idx val="3"/>
            <c:bubble3D val="0"/>
            <c:explosion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1913-4E91-AFBB-158FE13A935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2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информация!$A$2:$A$5</c:f>
              <c:strCache>
                <c:ptCount val="4"/>
                <c:pt idx="0">
                  <c:v>Медицинский персонал</c:v>
                </c:pt>
                <c:pt idx="1">
                  <c:v>Литература</c:v>
                </c:pt>
                <c:pt idx="2">
                  <c:v>Интернет</c:v>
                </c:pt>
                <c:pt idx="3">
                  <c:v>Телевидение</c:v>
                </c:pt>
              </c:strCache>
            </c:strRef>
          </c:cat>
          <c:val>
            <c:numRef>
              <c:f>информация!$B$2:$B$5</c:f>
              <c:numCache>
                <c:formatCode>0%</c:formatCode>
                <c:ptCount val="4"/>
                <c:pt idx="0">
                  <c:v>0.46</c:v>
                </c:pt>
                <c:pt idx="1">
                  <c:v>0.24</c:v>
                </c:pt>
                <c:pt idx="2">
                  <c:v>0.22</c:v>
                </c:pt>
                <c:pt idx="3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913-4E91-AFBB-158FE13A9358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2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aseline="0"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765-486C-A0EB-B4E7E68F8FD1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98000"/>
                      <a:lumMod val="114000"/>
                    </a:schemeClr>
                  </a:gs>
                  <a:gs pos="100000">
                    <a:schemeClr val="accent2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765-486C-A0EB-B4E7E68F8FD1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0765-486C-A0EB-B4E7E68F8FD1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0765-486C-A0EB-B4E7E68F8FD1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8000"/>
                      <a:lumMod val="114000"/>
                    </a:schemeClr>
                  </a:gs>
                  <a:gs pos="100000">
                    <a:schemeClr val="accent5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0765-486C-A0EB-B4E7E68F8FD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2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профилактика!$A$2:$A$6</c:f>
              <c:strCache>
                <c:ptCount val="5"/>
                <c:pt idx="0">
                  <c:v>Активный образ жизни</c:v>
                </c:pt>
                <c:pt idx="1">
                  <c:v>Рациональное питание</c:v>
                </c:pt>
                <c:pt idx="2">
                  <c:v>Избегать стрессовые ситуации</c:v>
                </c:pt>
                <c:pt idx="3">
                  <c:v>Отказаться от вредных привычек</c:v>
                </c:pt>
                <c:pt idx="4">
                  <c:v>Вовремя обратиться к врачу</c:v>
                </c:pt>
              </c:strCache>
            </c:strRef>
          </c:cat>
          <c:val>
            <c:numRef>
              <c:f>профилактика!$B$2:$B$6</c:f>
              <c:numCache>
                <c:formatCode>0%</c:formatCode>
                <c:ptCount val="5"/>
                <c:pt idx="0">
                  <c:v>0.34</c:v>
                </c:pt>
                <c:pt idx="1">
                  <c:v>0.2</c:v>
                </c:pt>
                <c:pt idx="2">
                  <c:v>0.18</c:v>
                </c:pt>
                <c:pt idx="3">
                  <c:v>0.16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765-486C-A0EB-B4E7E68F8FD1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2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aseline="0"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2EE3-43A5-47DB-8B26-9FD9FD2D1B1F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02963-4754-4F29-B8F5-0E6D9E8F2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506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2EE3-43A5-47DB-8B26-9FD9FD2D1B1F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02963-4754-4F29-B8F5-0E6D9E8F2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629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2EE3-43A5-47DB-8B26-9FD9FD2D1B1F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02963-4754-4F29-B8F5-0E6D9E8F2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7214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2EE3-43A5-47DB-8B26-9FD9FD2D1B1F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02963-4754-4F29-B8F5-0E6D9E8F2B9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357256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2EE3-43A5-47DB-8B26-9FD9FD2D1B1F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02963-4754-4F29-B8F5-0E6D9E8F2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3152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2EE3-43A5-47DB-8B26-9FD9FD2D1B1F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02963-4754-4F29-B8F5-0E6D9E8F2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593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2EE3-43A5-47DB-8B26-9FD9FD2D1B1F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02963-4754-4F29-B8F5-0E6D9E8F2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0062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2EE3-43A5-47DB-8B26-9FD9FD2D1B1F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02963-4754-4F29-B8F5-0E6D9E8F2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8309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2EE3-43A5-47DB-8B26-9FD9FD2D1B1F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02963-4754-4F29-B8F5-0E6D9E8F2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956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2EE3-43A5-47DB-8B26-9FD9FD2D1B1F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02963-4754-4F29-B8F5-0E6D9E8F2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395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2EE3-43A5-47DB-8B26-9FD9FD2D1B1F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02963-4754-4F29-B8F5-0E6D9E8F2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18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2EE3-43A5-47DB-8B26-9FD9FD2D1B1F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02963-4754-4F29-B8F5-0E6D9E8F2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258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2EE3-43A5-47DB-8B26-9FD9FD2D1B1F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02963-4754-4F29-B8F5-0E6D9E8F2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986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2EE3-43A5-47DB-8B26-9FD9FD2D1B1F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02963-4754-4F29-B8F5-0E6D9E8F2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249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2EE3-43A5-47DB-8B26-9FD9FD2D1B1F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02963-4754-4F29-B8F5-0E6D9E8F2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64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2EE3-43A5-47DB-8B26-9FD9FD2D1B1F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02963-4754-4F29-B8F5-0E6D9E8F2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655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2EE3-43A5-47DB-8B26-9FD9FD2D1B1F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02963-4754-4F29-B8F5-0E6D9E8F2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40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88A2EE3-43A5-47DB-8B26-9FD9FD2D1B1F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02963-4754-4F29-B8F5-0E6D9E8F2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054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480" r:id="rId1"/>
    <p:sldLayoutId id="2147484481" r:id="rId2"/>
    <p:sldLayoutId id="2147484482" r:id="rId3"/>
    <p:sldLayoutId id="2147484483" r:id="rId4"/>
    <p:sldLayoutId id="2147484484" r:id="rId5"/>
    <p:sldLayoutId id="2147484485" r:id="rId6"/>
    <p:sldLayoutId id="2147484486" r:id="rId7"/>
    <p:sldLayoutId id="2147484487" r:id="rId8"/>
    <p:sldLayoutId id="2147484488" r:id="rId9"/>
    <p:sldLayoutId id="2147484489" r:id="rId10"/>
    <p:sldLayoutId id="2147484490" r:id="rId11"/>
    <p:sldLayoutId id="2147484491" r:id="rId12"/>
    <p:sldLayoutId id="2147484492" r:id="rId13"/>
    <p:sldLayoutId id="2147484493" r:id="rId14"/>
    <p:sldLayoutId id="2147484494" r:id="rId15"/>
    <p:sldLayoutId id="2147484495" r:id="rId16"/>
    <p:sldLayoutId id="214748449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7955" y="2908485"/>
            <a:ext cx="11136085" cy="539784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факторов внешней среды на развитие артериальной гипертензии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748559" y="317502"/>
            <a:ext cx="10694876" cy="1655762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здравоохранения РФ</a:t>
            </a:r>
          </a:p>
          <a:p>
            <a:pPr algn="ctr">
              <a:spcBef>
                <a:spcPts val="0"/>
              </a:spcBef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здравоохранения Красноярского края</a:t>
            </a:r>
          </a:p>
          <a:p>
            <a:pPr algn="ctr">
              <a:spcBef>
                <a:spcPts val="0"/>
              </a:spcBef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Краевое государственное бюджетное профессиональное образовательное учреждение</a:t>
            </a:r>
          </a:p>
          <a:p>
            <a:pPr algn="ctr">
              <a:spcBef>
                <a:spcPts val="0"/>
              </a:spcBef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«Норильский медицинский техникум»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595268" y="6204857"/>
            <a:ext cx="9001462" cy="5061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Норильск </a:t>
            </a:r>
          </a:p>
        </p:txBody>
      </p:sp>
    </p:spTree>
    <p:extLst>
      <p:ext uri="{BB962C8B-B14F-4D97-AF65-F5344CB8AC3E}">
        <p14:creationId xmlns:p14="http://schemas.microsoft.com/office/powerpoint/2010/main" val="1942820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271344599"/>
              </p:ext>
            </p:extLst>
          </p:nvPr>
        </p:nvGraphicFramePr>
        <p:xfrm>
          <a:off x="869133" y="1095469"/>
          <a:ext cx="10456752" cy="5395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11603" y="380950"/>
            <a:ext cx="113718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Диаграмма №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Источники знаний населения об артериальной гипертензии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6134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905299761"/>
              </p:ext>
            </p:extLst>
          </p:nvPr>
        </p:nvGraphicFramePr>
        <p:xfrm>
          <a:off x="887239" y="1104523"/>
          <a:ext cx="10447699" cy="53868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50752" y="396162"/>
            <a:ext cx="11090496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Диаграмма №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. Основной метод профилактики по мнению опрашиваемых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7613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6783" y="304644"/>
            <a:ext cx="10353762" cy="8689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81857" y="1083108"/>
            <a:ext cx="11603613" cy="55203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buNone/>
            </a:pPr>
            <a:r>
              <a:rPr lang="ru-RU" sz="1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Подводя итог проделанной работы, можно сделать следующие выводы:</a:t>
            </a:r>
          </a:p>
          <a:p>
            <a:pPr marL="0" indent="0">
              <a:buNone/>
            </a:pPr>
            <a:r>
              <a:rPr lang="ru-RU" sz="1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1) Развитие артериальной гипертензии напрямую связано с повышенными психоэмоциональными нагрузками в сочетании с ответственностью в принятии решений при различных экстремальных ситуациях. Наибольшее психоэмоциональное напряжение вызывается социальными факторами, такими как работа, социальное благополучие и положение в обществе.</a:t>
            </a:r>
          </a:p>
          <a:p>
            <a:pPr marL="0" indent="0">
              <a:buNone/>
            </a:pPr>
            <a:r>
              <a:rPr lang="ru-RU" sz="1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2) Также огромное влияние на развитие артериальной гипертензии оказывает повышенное содержание поваренной соли, которая задерживает в организме воду, что приводит к увеличению объема циркулирующей крови и повышению артериального давления</a:t>
            </a:r>
          </a:p>
          <a:p>
            <a:pPr marL="0" indent="0">
              <a:buNone/>
            </a:pPr>
            <a:r>
              <a:rPr lang="ru-RU" sz="1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3) Пониженная физическая активность или статический труд приводят к развитию артериальной гипертензии. А ежедневные продолжительные физические нагрузки позволяют добиться гипотензивного эффекта и способствуют повышению физической трудоспособности.</a:t>
            </a:r>
          </a:p>
          <a:p>
            <a:pPr marL="0" indent="0">
              <a:buNone/>
            </a:pPr>
            <a:r>
              <a:rPr lang="ru-RU" sz="1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4) Чрезмерное употребление алкоголя может привести к повреждению почек, которые активно участвуют в регуляции артериального давления. Кроме того, следует отметить, что систематическое, принятие алкоголя является причиной нарушения взаимоотношений между людьми, что вызывает новые стрессы.</a:t>
            </a:r>
          </a:p>
          <a:p>
            <a:pPr marL="0" indent="0">
              <a:buNone/>
            </a:pPr>
            <a:r>
              <a:rPr lang="ru-RU" sz="1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5) Различные климатические и экологические факторы подвергают организм постоянному стрессу: перепады температур и атмосферного давления, периоды полярного дня и полярной ночи, городской смог, шум от автомобилей и др.</a:t>
            </a:r>
          </a:p>
        </p:txBody>
      </p:sp>
    </p:spTree>
    <p:extLst>
      <p:ext uri="{BB962C8B-B14F-4D97-AF65-F5344CB8AC3E}">
        <p14:creationId xmlns:p14="http://schemas.microsoft.com/office/powerpoint/2010/main" val="3269281384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8601" y="452506"/>
            <a:ext cx="11723914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Актуальность исследования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обусловлена тем, что артериальная гипертензия, наряду с атеросклеротическим поражением сосудов, является важной причиной преждевременной смертности и инвалидизации населения. Даже если это заболевание распознается на ранней стадии, больному практически пожизненно требуется гипотензивная терапия, а при наличии атеросклероза сосудов, частых нервно-эмоциональных стрессов и других факторов риска значительно повышается вероятность развития сосудистых поражений, включая такие как инфаркт миокарда и церебральный инсульт.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8601" y="3778813"/>
            <a:ext cx="11723914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Известно, что частота гипертензии в общей популяции составляет около 15%, а если включить в это число лиц с пограничной артериальной гипертензией, то доля населения планеты с повышенным артериальным давлением возрастет до 25%, а среди людей в возрасте старше 65 лет – 50% и более. Столь широкая распространенность артериальной гипертензии обусловливает тот факт, что данная группа заболеваний является одной из ведущих причин </a:t>
            </a:r>
            <a:r>
              <a:rPr lang="ru-RU" sz="2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трудопотерь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инвалидизации и смертности населения.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353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2716549"/>
            <a:ext cx="9944705" cy="369513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исследования:</a:t>
            </a:r>
            <a:endParaRPr lang="ru-RU" sz="2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сделать обзор литературы по факторам внешней среды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 анкетирование групп: </a:t>
            </a:r>
            <a:r>
              <a:rPr lang="en-US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пациенты с синдромом артериальная гипертензия; </a:t>
            </a:r>
            <a:r>
              <a:rPr lang="en-US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II – </a:t>
            </a:r>
            <a:r>
              <a:rPr lang="ru-RU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здоровые люди (группа сравнения)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сравнить полученные в ходе исследования результаты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сделать выводы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13795" y="844621"/>
            <a:ext cx="107611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исследования: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анализ влияния факторов внешней среды на развитие артериальной гипертензии.</a:t>
            </a:r>
          </a:p>
        </p:txBody>
      </p:sp>
    </p:spTree>
    <p:extLst>
      <p:ext uri="{BB962C8B-B14F-4D97-AF65-F5344CB8AC3E}">
        <p14:creationId xmlns:p14="http://schemas.microsoft.com/office/powerpoint/2010/main" val="2522202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2450412"/>
            <a:ext cx="10353762" cy="94105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исследования: </a:t>
            </a:r>
            <a:r>
              <a:rPr lang="ru-RU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влияния факторов внешней среды на развитие артериальной гипертензии.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913795" y="4017953"/>
            <a:ext cx="10353762" cy="1583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исследования: теоретический анализ литературы, анализ медицинской документации больных с синдромом артериальной гипертензии, истории болезни, анкетирование по анкете опроснику.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913795" y="691807"/>
            <a:ext cx="10353762" cy="11321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База исследования: 5-е терапевтическое отделение КГБУЗ Норильской межрайонной больницы №1.</a:t>
            </a:r>
          </a:p>
        </p:txBody>
      </p:sp>
    </p:spTree>
    <p:extLst>
      <p:ext uri="{BB962C8B-B14F-4D97-AF65-F5344CB8AC3E}">
        <p14:creationId xmlns:p14="http://schemas.microsoft.com/office/powerpoint/2010/main" val="2379423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6336" y="271605"/>
            <a:ext cx="117695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Диаграмма №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Нервно-эмоциональное напряжение: подверженность стрессам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3498217"/>
              </p:ext>
            </p:extLst>
          </p:nvPr>
        </p:nvGraphicFramePr>
        <p:xfrm>
          <a:off x="887240" y="1049097"/>
          <a:ext cx="10447699" cy="5442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82345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34127" y="402766"/>
            <a:ext cx="73797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49580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Диаграмма №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Физическая активность: ходьба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012478"/>
              </p:ext>
            </p:extLst>
          </p:nvPr>
        </p:nvGraphicFramePr>
        <p:xfrm>
          <a:off x="878186" y="1049097"/>
          <a:ext cx="10447699" cy="54241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36585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74975" y="409646"/>
            <a:ext cx="80075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Диаграмма №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Суточное потребление поваренной соли</a:t>
            </a:r>
            <a:endParaRPr lang="ru-RU" sz="2400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1790010"/>
              </p:ext>
            </p:extLst>
          </p:nvPr>
        </p:nvGraphicFramePr>
        <p:xfrm>
          <a:off x="869133" y="1095469"/>
          <a:ext cx="10456752" cy="5404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815323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684119911"/>
              </p:ext>
            </p:extLst>
          </p:nvPr>
        </p:nvGraphicFramePr>
        <p:xfrm>
          <a:off x="896293" y="1104523"/>
          <a:ext cx="10429591" cy="53958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628640" y="401388"/>
            <a:ext cx="69347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Диаграмма №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Частота употребления алкоголя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73801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21945" y="390116"/>
            <a:ext cx="10348110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Диаграмма №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Длительность проживания на Крайнем севере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2046188"/>
              </p:ext>
            </p:extLst>
          </p:nvPr>
        </p:nvGraphicFramePr>
        <p:xfrm>
          <a:off x="921945" y="1036447"/>
          <a:ext cx="10348110" cy="5445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066163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1085</TotalTime>
  <Words>531</Words>
  <Application>Microsoft Office PowerPoint</Application>
  <PresentationFormat>Широкоэкранный</PresentationFormat>
  <Paragraphs>31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Century Gothic</vt:lpstr>
      <vt:lpstr>Times New Roman</vt:lpstr>
      <vt:lpstr>Wingdings 3</vt:lpstr>
      <vt:lpstr>Ион</vt:lpstr>
      <vt:lpstr>Влияние факторов внешней среды на развитие артериальной гипертензии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ВлиЯние факторов внешней среды на развитие артериальной гипертензии</dc:title>
  <dc:creator>Asylum</dc:creator>
  <cp:lastModifiedBy>User</cp:lastModifiedBy>
  <cp:revision>37</cp:revision>
  <dcterms:created xsi:type="dcterms:W3CDTF">2016-06-09T02:15:13Z</dcterms:created>
  <dcterms:modified xsi:type="dcterms:W3CDTF">2023-02-13T12:15:39Z</dcterms:modified>
</cp:coreProperties>
</file>