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65" r:id="rId3"/>
    <p:sldId id="258" r:id="rId4"/>
    <p:sldId id="270" r:id="rId5"/>
    <p:sldId id="257" r:id="rId6"/>
    <p:sldId id="259" r:id="rId7"/>
    <p:sldId id="263" r:id="rId8"/>
    <p:sldId id="260" r:id="rId9"/>
    <p:sldId id="264" r:id="rId10"/>
    <p:sldId id="261" r:id="rId11"/>
    <p:sldId id="266" r:id="rId12"/>
    <p:sldId id="262" r:id="rId13"/>
    <p:sldId id="267" r:id="rId14"/>
    <p:sldId id="268" r:id="rId15"/>
    <p:sldId id="271" r:id="rId16"/>
    <p:sldId id="269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54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364D4-70A6-4097-8837-6A2C8C56BE73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CD868-8974-4C96-8417-B03B8AE6B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CD868-8974-4C96-8417-B03B8AE6B7D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i="1" dirty="0" smtClean="0"/>
              <a:t>В мире искусства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Разработала:</a:t>
            </a:r>
            <a:endParaRPr lang="ru-RU" dirty="0" smtClean="0"/>
          </a:p>
          <a:p>
            <a:r>
              <a:rPr lang="ru-RU" b="1" dirty="0" smtClean="0"/>
              <a:t> </a:t>
            </a:r>
            <a:r>
              <a:rPr lang="ru-RU" dirty="0" smtClean="0"/>
              <a:t>учитель ИЗО   Брежнева А.В.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2428868"/>
            <a:ext cx="2501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ВИКТОРИНА</a:t>
            </a:r>
            <a:endParaRPr lang="ru-RU" sz="3200" i="1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и сад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1400" b="1" dirty="0" smtClean="0">
                <a:latin typeface="+mj-lt"/>
              </a:rPr>
              <a:t>1. Что такое «Усадьба»?</a:t>
            </a:r>
            <a:endParaRPr lang="ru-RU" sz="1400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По словарю В.И. Даля  Усадьба – это «господский дом на селе, со всеми ухожами (угодьями. — Авт.), садом и огородом», т.е. жилье и прилегающая к нему территория.</a:t>
            </a:r>
          </a:p>
          <a:p>
            <a:pPr>
              <a:buNone/>
            </a:pPr>
            <a:r>
              <a:rPr lang="ru-RU" sz="1400" i="1" dirty="0" smtClean="0">
                <a:latin typeface="+mj-lt"/>
              </a:rPr>
              <a:t> </a:t>
            </a:r>
            <a:endParaRPr lang="ru-RU" sz="1400" dirty="0" smtClean="0"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2. Как называлась усадьба построенная Екатериной второй на пустоши Чёрная грязь?</a:t>
            </a:r>
            <a:endParaRPr lang="ru-RU" sz="1400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Усадьба называется Царицыно.</a:t>
            </a:r>
          </a:p>
          <a:p>
            <a:endParaRPr lang="ru-RU" sz="1400" dirty="0" smtClean="0"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3. 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Разновидность декоративно -прикладного искусства и дизайна, создание букетов, коллажей, композиций, панно из разнообразных природных материалов ( цветов, листьев, трав, ягод плодов.)</a:t>
            </a:r>
            <a:endParaRPr lang="ru-RU" sz="1400" b="1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Флористика.</a:t>
            </a: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4. Дайте определение понятия  «Ландшафтный дизайн</a:t>
            </a:r>
            <a:r>
              <a:rPr lang="ru-RU" sz="1400" dirty="0" smtClean="0">
                <a:latin typeface="+mj-lt"/>
              </a:rPr>
              <a:t>»?</a:t>
            </a: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Ландшафтный дизайн – проектирование пространства под открытым небом; «вторая природа», создаваемая человеком. </a:t>
            </a:r>
          </a:p>
          <a:p>
            <a:endParaRPr lang="ru-RU" sz="1400" dirty="0" smtClean="0">
              <a:latin typeface="+mj-lt"/>
            </a:endParaRPr>
          </a:p>
          <a:p>
            <a:pPr>
              <a:buNone/>
            </a:pPr>
            <a:r>
              <a:rPr lang="ru-RU" sz="1400" b="1" dirty="0" smtClean="0">
                <a:latin typeface="+mj-lt"/>
              </a:rPr>
              <a:t>5. </a:t>
            </a:r>
            <a:r>
              <a:rPr lang="ru-RU" sz="1400" b="1" dirty="0" smtClean="0">
                <a:latin typeface="+mj-lt"/>
                <a:hlinkClick r:id="rId2" action="ppaction://hlinksldjump"/>
              </a:rPr>
              <a:t>Визуальный вопрос:</a:t>
            </a:r>
            <a:endParaRPr lang="ru-RU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1" y="1068157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Назовите стили садов представленных на картинках.</a:t>
            </a:r>
            <a:endParaRPr lang="ru-RU" b="1" dirty="0">
              <a:latin typeface="+mj-lt"/>
            </a:endParaRPr>
          </a:p>
        </p:txBody>
      </p:sp>
      <p:pic>
        <p:nvPicPr>
          <p:cNvPr id="5" name="Рисунок 4" descr="C:\Users\Nadine\Desktop\26_untitle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776" y="1511710"/>
            <a:ext cx="3082647" cy="2488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Nadine\Desktop\1483697644_usa-portland-japanese-garden-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631540"/>
            <a:ext cx="2786082" cy="2012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Nadine\Desktop\b34fcc7e24cd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512738"/>
            <a:ext cx="3429024" cy="2476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857224" y="4143380"/>
            <a:ext cx="191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Регулярный сад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469" y="4143380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Английский сад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286520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Японский сад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3" name="Выгнутая вправо стрелка 12">
            <a:hlinkClick r:id="rId5" action="ppaction://hlinksldjump"/>
          </p:cNvPr>
          <p:cNvSpPr/>
          <p:nvPr/>
        </p:nvSpPr>
        <p:spPr>
          <a:xfrm>
            <a:off x="357158" y="5786454"/>
            <a:ext cx="357190" cy="642942"/>
          </a:xfrm>
          <a:prstGeom prst="curved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 idx="4294967295"/>
          </p:nvPr>
        </p:nvSpPr>
        <p:spPr>
          <a:xfrm>
            <a:off x="1428728" y="428604"/>
            <a:ext cx="2971792" cy="428612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accent6"/>
                </a:solidFill>
              </a:rPr>
              <a:t>Визуальный вопрос</a:t>
            </a:r>
            <a:endParaRPr lang="ru-RU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00594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1400" b="1" dirty="0" smtClean="0">
                <a:latin typeface="+mj-lt"/>
              </a:rPr>
              <a:t>1. Что такое «Полиграфия»?</a:t>
            </a:r>
            <a:endParaRPr lang="ru-RU" sz="1400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Полиграфия - это отрасль промышленности, занимающаяся изготовлением печатной продукции и ее размножением.</a:t>
            </a: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2. Виды полиграфической продукции?</a:t>
            </a:r>
            <a:endParaRPr lang="ru-RU" sz="1400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Потребительская полиграфия (книги, газеты, журналы, открытки)</a:t>
            </a:r>
            <a:endParaRPr lang="ru-RU" sz="14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Производственная полиграфия (этикетки, упаковки)</a:t>
            </a:r>
            <a:endParaRPr lang="ru-RU" sz="14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Рекламная полиграфия (визитки, сувенирная продукция, бланки и формы)</a:t>
            </a:r>
            <a:endParaRPr lang="ru-RU" sz="14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Прочие виды полиграфии (деньги, билеты, акцизные марки, ценные бумаги)</a:t>
            </a:r>
          </a:p>
          <a:p>
            <a:pPr>
              <a:buNone/>
            </a:pPr>
            <a:endParaRPr lang="ru-RU" sz="1400" dirty="0" smtClean="0">
              <a:solidFill>
                <a:schemeClr val="accent6"/>
              </a:solidFill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3. Что называют лицом книги?</a:t>
            </a:r>
            <a:endParaRPr lang="ru-RU" sz="1400" dirty="0" smtClean="0">
              <a:latin typeface="+mj-lt"/>
            </a:endParaRP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Лицом книги называют ее обложку.</a:t>
            </a:r>
          </a:p>
          <a:p>
            <a:endParaRPr lang="ru-RU" sz="1400" dirty="0" smtClean="0">
              <a:latin typeface="+mj-lt"/>
            </a:endParaRPr>
          </a:p>
          <a:p>
            <a:pPr lvl="0">
              <a:buNone/>
            </a:pPr>
            <a:r>
              <a:rPr lang="ru-RU" sz="1400" b="1" dirty="0" smtClean="0">
                <a:latin typeface="+mj-lt"/>
              </a:rPr>
              <a:t>4. Дайте определение понятия  «Шрифт</a:t>
            </a:r>
            <a:r>
              <a:rPr lang="ru-RU" sz="1400" dirty="0" smtClean="0">
                <a:latin typeface="+mj-lt"/>
              </a:rPr>
              <a:t>»?</a:t>
            </a:r>
          </a:p>
          <a:p>
            <a:r>
              <a:rPr lang="ru-RU" sz="1400" i="1" dirty="0" smtClean="0">
                <a:solidFill>
                  <a:schemeClr val="accent6"/>
                </a:solidFill>
                <a:latin typeface="+mj-lt"/>
              </a:rPr>
              <a:t>Шрифт— это алфавит, в котором изображение букв, цифр и других письменных знаков имеет общую закономерность построения и единый стиль.</a:t>
            </a:r>
          </a:p>
          <a:p>
            <a:endParaRPr lang="ru-RU" sz="1400" dirty="0" smtClean="0">
              <a:latin typeface="+mj-lt"/>
            </a:endParaRPr>
          </a:p>
          <a:p>
            <a:pPr>
              <a:buNone/>
            </a:pPr>
            <a:r>
              <a:rPr lang="ru-RU" sz="1400" b="1" dirty="0" smtClean="0">
                <a:latin typeface="+mj-lt"/>
              </a:rPr>
              <a:t>5. </a:t>
            </a:r>
            <a:r>
              <a:rPr lang="ru-RU" sz="1400" b="1" dirty="0" smtClean="0">
                <a:latin typeface="+mj-lt"/>
                <a:hlinkClick r:id="rId2" action="ppaction://hlinksldjump"/>
              </a:rPr>
              <a:t>Визуальный вопрос:</a:t>
            </a:r>
            <a:endParaRPr lang="ru-RU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1" y="1068157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Назовите стили шрифтов представленных на картинках.</a:t>
            </a:r>
            <a:endParaRPr lang="ru-RU" b="1" dirty="0">
              <a:latin typeface="+mj-lt"/>
            </a:endParaRPr>
          </a:p>
        </p:txBody>
      </p:sp>
      <p:pic>
        <p:nvPicPr>
          <p:cNvPr id="5" name="Рисунок 4" descr="hello_html_5a09037c.jpg"/>
          <p:cNvPicPr/>
          <p:nvPr/>
        </p:nvPicPr>
        <p:blipFill>
          <a:blip r:embed="rId2" cstate="print"/>
          <a:srcRect b="3007"/>
          <a:stretch>
            <a:fillRect/>
          </a:stretch>
        </p:blipFill>
        <p:spPr>
          <a:xfrm>
            <a:off x="1214414" y="1571612"/>
            <a:ext cx="3443265" cy="4000528"/>
          </a:xfrm>
          <a:prstGeom prst="rect">
            <a:avLst/>
          </a:prstGeom>
        </p:spPr>
      </p:pic>
      <p:pic>
        <p:nvPicPr>
          <p:cNvPr id="7" name="Рисунок 6" descr="ed7a488855959eb8f7952dc3779e2c9f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43504" y="1571612"/>
            <a:ext cx="3149429" cy="4059274"/>
          </a:xfrm>
          <a:prstGeom prst="rect">
            <a:avLst/>
          </a:prstGeom>
        </p:spPr>
      </p:pic>
      <p:sp>
        <p:nvSpPr>
          <p:cNvPr id="8" name="Выгнутая вправо стрелка 7">
            <a:hlinkClick r:id="rId4" action="ppaction://hlinksldjump"/>
          </p:cNvPr>
          <p:cNvSpPr/>
          <p:nvPr/>
        </p:nvSpPr>
        <p:spPr>
          <a:xfrm>
            <a:off x="357158" y="5786454"/>
            <a:ext cx="357190" cy="642942"/>
          </a:xfrm>
          <a:prstGeom prst="curved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60007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Прописной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6000768"/>
            <a:ext cx="184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Декоративный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1357290" y="357166"/>
            <a:ext cx="2828916" cy="500050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accent6"/>
                </a:solidFill>
              </a:rPr>
              <a:t>Визуальный вопрос</a:t>
            </a:r>
            <a:endParaRPr lang="ru-RU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35110"/>
            <a:ext cx="8229600" cy="132245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Творческое задание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214686"/>
            <a:ext cx="7143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 конкурсе участвует один человек от каждой команды.</a:t>
            </a:r>
          </a:p>
          <a:p>
            <a:endParaRPr lang="ru-RU" dirty="0" smtClean="0"/>
          </a:p>
          <a:p>
            <a:pPr>
              <a:buFontTx/>
              <a:buChar char="-"/>
            </a:pPr>
            <a:r>
              <a:rPr lang="ru-RU" i="1" dirty="0" smtClean="0"/>
              <a:t>Прослушайте стихотворение и определите о какой картине идет речь. </a:t>
            </a:r>
          </a:p>
          <a:p>
            <a:pPr>
              <a:buFontTx/>
              <a:buChar char="-"/>
            </a:pPr>
            <a:r>
              <a:rPr lang="ru-RU" i="1" dirty="0" smtClean="0"/>
              <a:t>Выполнить примерный набросок данной картины.</a:t>
            </a:r>
            <a:endParaRPr lang="ru-RU" dirty="0"/>
          </a:p>
        </p:txBody>
      </p:sp>
      <p:sp>
        <p:nvSpPr>
          <p:cNvPr id="6" name="Нашивка 5">
            <a:hlinkClick r:id="rId2" action="ppaction://hlinksldjump"/>
          </p:cNvPr>
          <p:cNvSpPr/>
          <p:nvPr/>
        </p:nvSpPr>
        <p:spPr>
          <a:xfrm>
            <a:off x="8143900" y="5929330"/>
            <a:ext cx="571504" cy="571504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5733256"/>
            <a:ext cx="74586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Время выступления 3 минуты </a:t>
            </a:r>
          </a:p>
          <a:p>
            <a:endParaRPr lang="ru-RU" dirty="0">
              <a:solidFill>
                <a:schemeClr val="accent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5266928" cy="5737824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Земную Деву полюбив,</a:t>
            </a:r>
            <a:br>
              <a:rPr lang="ru-RU" i="1" dirty="0" smtClean="0"/>
            </a:br>
            <a:r>
              <a:rPr lang="ru-RU" i="1" dirty="0" smtClean="0"/>
              <a:t>Любовные изведал муки.</a:t>
            </a:r>
            <a:br>
              <a:rPr lang="ru-RU" i="1" dirty="0" smtClean="0"/>
            </a:br>
            <a:r>
              <a:rPr lang="ru-RU" i="1" dirty="0" smtClean="0"/>
              <a:t>А потерял ее, вкусив</a:t>
            </a:r>
            <a:br>
              <a:rPr lang="ru-RU" i="1" dirty="0" smtClean="0"/>
            </a:br>
            <a:r>
              <a:rPr lang="ru-RU" i="1" dirty="0" smtClean="0"/>
              <a:t>Всю горечь вечной с ней разлуки.</a:t>
            </a:r>
          </a:p>
          <a:p>
            <a:endParaRPr lang="ru-RU" dirty="0" smtClean="0"/>
          </a:p>
          <a:p>
            <a:r>
              <a:rPr lang="ru-RU" i="1" dirty="0" smtClean="0"/>
              <a:t>Страдающий и скорбный дух</a:t>
            </a:r>
            <a:br>
              <a:rPr lang="ru-RU" i="1" dirty="0" smtClean="0"/>
            </a:br>
            <a:r>
              <a:rPr lang="ru-RU" i="1" dirty="0" smtClean="0"/>
              <a:t>На фоне алого заката,</a:t>
            </a:r>
            <a:br>
              <a:rPr lang="ru-RU" i="1" dirty="0" smtClean="0"/>
            </a:br>
            <a:r>
              <a:rPr lang="ru-RU" i="1" dirty="0" smtClean="0"/>
              <a:t>Среди невиданных цветов,</a:t>
            </a:r>
            <a:br>
              <a:rPr lang="ru-RU" i="1" dirty="0" smtClean="0"/>
            </a:br>
            <a:r>
              <a:rPr lang="ru-RU" i="1" dirty="0" smtClean="0"/>
              <a:t>С очами темного агата...</a:t>
            </a:r>
          </a:p>
          <a:p>
            <a:endParaRPr lang="ru-RU" dirty="0" smtClean="0"/>
          </a:p>
          <a:p>
            <a:r>
              <a:rPr lang="ru-RU" i="1" dirty="0" smtClean="0"/>
              <a:t>Тебе нет места средь живых,</a:t>
            </a:r>
            <a:br>
              <a:rPr lang="ru-RU" i="1" dirty="0" smtClean="0"/>
            </a:br>
            <a:r>
              <a:rPr lang="ru-RU" i="1" dirty="0" smtClean="0"/>
              <a:t>Из Царства Божьего отринут.</a:t>
            </a:r>
            <a:br>
              <a:rPr lang="ru-RU" i="1" dirty="0" smtClean="0"/>
            </a:br>
            <a:r>
              <a:rPr lang="ru-RU" i="1" dirty="0" smtClean="0"/>
              <a:t>Взирать на радости других</a:t>
            </a:r>
            <a:br>
              <a:rPr lang="ru-RU" i="1" dirty="0" smtClean="0"/>
            </a:br>
            <a:r>
              <a:rPr lang="ru-RU" i="1" dirty="0" smtClean="0"/>
              <a:t>Удел сулит тебе отныне.</a:t>
            </a:r>
          </a:p>
          <a:p>
            <a:endParaRPr lang="ru-RU" dirty="0" smtClean="0"/>
          </a:p>
          <a:p>
            <a:r>
              <a:rPr lang="ru-RU" i="1" dirty="0" smtClean="0"/>
              <a:t>Могучей глыбой ты сидишь,</a:t>
            </a:r>
            <a:br>
              <a:rPr lang="ru-RU" i="1" dirty="0" smtClean="0"/>
            </a:br>
            <a:r>
              <a:rPr lang="ru-RU" i="1" dirty="0" smtClean="0"/>
              <a:t>Сцепив в отчаянии руки,</a:t>
            </a:r>
            <a:br>
              <a:rPr lang="ru-RU" i="1" dirty="0" smtClean="0"/>
            </a:br>
            <a:r>
              <a:rPr lang="ru-RU" i="1" dirty="0" smtClean="0"/>
              <a:t>Лишь раненой душой хранишь</a:t>
            </a:r>
            <a:br>
              <a:rPr lang="ru-RU" i="1" dirty="0" smtClean="0"/>
            </a:br>
            <a:r>
              <a:rPr lang="ru-RU" i="1" dirty="0" smtClean="0"/>
              <a:t>Немые адской боли звуки...</a:t>
            </a:r>
            <a:endParaRPr lang="ru-RU" dirty="0"/>
          </a:p>
        </p:txBody>
      </p:sp>
      <p:sp>
        <p:nvSpPr>
          <p:cNvPr id="4" name="Нашивка 3">
            <a:hlinkClick r:id="rId2" action="ppaction://hlinksldjump"/>
          </p:cNvPr>
          <p:cNvSpPr/>
          <p:nvPr/>
        </p:nvSpPr>
        <p:spPr>
          <a:xfrm>
            <a:off x="8143900" y="5929330"/>
            <a:ext cx="571504" cy="571504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47009" y="6211669"/>
            <a:ext cx="3449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М. Врубель. Демон (сидящий)</a:t>
            </a:r>
            <a:endParaRPr lang="ru-RU" dirty="0" smtClean="0">
              <a:solidFill>
                <a:schemeClr val="accent6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5" name="Рисунок 4" descr="foto_mixail_vrubel__-_demon_interesnie_fakti_20191016_20093176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45832"/>
            <a:ext cx="9144000" cy="496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1382960" y="2970644"/>
            <a:ext cx="6573416" cy="13224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СПАСИБО ЗА ИГРУ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2035110"/>
            <a:ext cx="8229600" cy="13224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Домашнее задание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214686"/>
            <a:ext cx="714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i="1" dirty="0" smtClean="0"/>
              <a:t> Поразмыслить </a:t>
            </a:r>
            <a:r>
              <a:rPr lang="ru-RU" sz="2000" i="1" dirty="0" smtClean="0"/>
              <a:t>над тем, что такое синтетические искусства?  </a:t>
            </a:r>
            <a:endParaRPr lang="ru-RU" sz="2000" i="1" dirty="0" smtClean="0"/>
          </a:p>
          <a:p>
            <a:pPr>
              <a:buFontTx/>
              <a:buChar char="-"/>
            </a:pPr>
            <a:endParaRPr lang="ru-RU" sz="2000" i="1" dirty="0" smtClean="0"/>
          </a:p>
          <a:p>
            <a:pPr>
              <a:buFontTx/>
              <a:buChar char="-"/>
            </a:pPr>
            <a:r>
              <a:rPr lang="ru-RU" sz="2000" i="1" dirty="0" smtClean="0"/>
              <a:t> О</a:t>
            </a:r>
            <a:r>
              <a:rPr lang="ru-RU" sz="2000" i="1" dirty="0" smtClean="0"/>
              <a:t>тветить </a:t>
            </a:r>
            <a:r>
              <a:rPr lang="ru-RU" sz="2000" i="1" dirty="0" smtClean="0"/>
              <a:t>на вопрос можно ли сегодняшний урок (игру-викторину) отнести к данному виду? </a:t>
            </a:r>
            <a:endParaRPr lang="ru-RU" sz="2000" i="1" dirty="0" smtClean="0"/>
          </a:p>
          <a:p>
            <a:pPr>
              <a:buFontTx/>
              <a:buChar char="-"/>
            </a:pPr>
            <a:endParaRPr lang="ru-RU" sz="2000" i="1" dirty="0" smtClean="0"/>
          </a:p>
          <a:p>
            <a:pPr>
              <a:buFontTx/>
              <a:buChar char="-"/>
            </a:pPr>
            <a:r>
              <a:rPr lang="ru-RU" sz="2000" i="1" dirty="0" smtClean="0"/>
              <a:t> </a:t>
            </a:r>
            <a:r>
              <a:rPr lang="ru-RU" sz="2000" i="1" dirty="0" smtClean="0"/>
              <a:t>Если </a:t>
            </a:r>
            <a:r>
              <a:rPr lang="ru-RU" sz="2000" i="1" dirty="0" smtClean="0"/>
              <a:t>да, то почему?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Правила игры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+mj-lt"/>
              </a:rPr>
              <a:t>Класс разбивается на четыре команды. </a:t>
            </a:r>
          </a:p>
          <a:p>
            <a:pPr>
              <a:buNone/>
            </a:pPr>
            <a:endParaRPr lang="ru-RU" dirty="0" smtClean="0">
              <a:latin typeface="+mj-lt"/>
            </a:endParaRPr>
          </a:p>
          <a:p>
            <a:pPr>
              <a:buNone/>
            </a:pPr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Игра состоит из трех туров. В каждом туре свои правила и задачи.  По итогу игры подсчитываем заработанные командой баллы и определяем победителя.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тур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35110"/>
            <a:ext cx="8229600" cy="132245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Визитка команды</a:t>
            </a:r>
            <a:endParaRPr lang="ru-RU" sz="6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5733256"/>
            <a:ext cx="74586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На подготовку вам дается 3 минуты.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Время выступления 2 минуты </a:t>
            </a:r>
          </a:p>
          <a:p>
            <a:endParaRPr lang="ru-RU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214686"/>
            <a:ext cx="714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Перед вами конверты, внутри которых вы найдете названия своих команд, а так же материалы, которые помогут вам подготовить и презентовать визитную карточку. Выступление,  должно содержать наиболее важную и интересную на ваш взгляд информацию. Быть ярким (эмоционально), содержательным, но при этом достаточно кратким. Представьте, что вы делаете рекламный ролик.</a:t>
            </a:r>
            <a:endParaRPr lang="ru-RU" dirty="0" smtClean="0"/>
          </a:p>
          <a:p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Нашивка 5">
            <a:hlinkClick r:id="rId2" action="ppaction://hlinksldjump"/>
          </p:cNvPr>
          <p:cNvSpPr/>
          <p:nvPr/>
        </p:nvSpPr>
        <p:spPr>
          <a:xfrm>
            <a:off x="8143900" y="5929330"/>
            <a:ext cx="571504" cy="571504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Физкультминутка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51720" y="2272240"/>
            <a:ext cx="5194920" cy="43251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Чтоб глаза твои зоркие были,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Чтоб в очках тебе не ходить,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Эти лёгкие движенья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Предлагаю повторить.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Вдаль посмотри и под ноги,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Вправо, влево побыстрей.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Удивимся, что такое?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И закроем их скорей.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А теперь по кругу быстро,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Словно стрелочка часов,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Проведём глазами дружно,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i="1" dirty="0" smtClean="0">
                <a:solidFill>
                  <a:schemeClr val="accent6">
                    <a:lumMod val="75000"/>
                  </a:schemeClr>
                </a:solidFill>
              </a:rPr>
              <a:t>Ну, а дальше будь здоров!</a:t>
            </a:r>
            <a:endParaRPr lang="ru-RU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35308"/>
            <a:ext cx="8229600" cy="1965394"/>
          </a:xfrm>
        </p:spPr>
        <p:txBody>
          <a:bodyPr/>
          <a:lstStyle/>
          <a:p>
            <a:pPr lvl="0"/>
            <a:r>
              <a:rPr lang="ru-RU" i="1" dirty="0" smtClean="0">
                <a:latin typeface="+mj-lt"/>
                <a:hlinkClick r:id="rId2" action="ppaction://hlinksldjump"/>
              </a:rPr>
              <a:t>Композиция</a:t>
            </a:r>
            <a:endParaRPr lang="ru-RU" i="1" dirty="0" smtClean="0">
              <a:latin typeface="+mj-lt"/>
            </a:endParaRPr>
          </a:p>
          <a:p>
            <a:pPr lvl="0"/>
            <a:r>
              <a:rPr lang="ru-RU" i="1" dirty="0" smtClean="0">
                <a:latin typeface="+mj-lt"/>
                <a:hlinkClick r:id="rId3" action="ppaction://hlinksldjump"/>
              </a:rPr>
              <a:t>Архитектура</a:t>
            </a:r>
            <a:endParaRPr lang="ru-RU" i="1" dirty="0" smtClean="0">
              <a:latin typeface="+mj-lt"/>
            </a:endParaRPr>
          </a:p>
          <a:p>
            <a:pPr lvl="0"/>
            <a:r>
              <a:rPr lang="ru-RU" i="1" dirty="0" smtClean="0">
                <a:latin typeface="+mj-lt"/>
                <a:hlinkClick r:id="rId4" action="ppaction://hlinksldjump"/>
              </a:rPr>
              <a:t>Дом и сад</a:t>
            </a:r>
            <a:endParaRPr lang="ru-RU" i="1" dirty="0" smtClean="0">
              <a:latin typeface="+mj-lt"/>
            </a:endParaRPr>
          </a:p>
          <a:p>
            <a:pPr lvl="0"/>
            <a:r>
              <a:rPr lang="ru-RU" i="1" dirty="0" smtClean="0">
                <a:latin typeface="+mj-lt"/>
                <a:hlinkClick r:id="rId5" action="ppaction://hlinksldjump"/>
              </a:rPr>
              <a:t>Полиграфия</a:t>
            </a:r>
            <a:endParaRPr lang="ru-RU" i="1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тур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" y="2392300"/>
            <a:ext cx="8229600" cy="13224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Блиц опрос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143900" y="5929330"/>
            <a:ext cx="571504" cy="571504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тур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5685055"/>
            <a:ext cx="7386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 Каждая команда отвечает на вопросы из своей категории. </a:t>
            </a:r>
            <a:endParaRPr lang="ru-RU" dirty="0" smtClean="0"/>
          </a:p>
          <a:p>
            <a:r>
              <a:rPr lang="ru-RU" i="1" dirty="0" smtClean="0"/>
              <a:t>Если команда отвечает не верно, право ответа переходит к сопернику против часовой стрелки.</a:t>
            </a:r>
            <a:endParaRPr lang="ru-RU" dirty="0" smtClean="0"/>
          </a:p>
          <a:p>
            <a:endParaRPr lang="ru-RU" dirty="0">
              <a:solidFill>
                <a:schemeClr val="accent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Композиция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61474"/>
            <a:ext cx="8229600" cy="4325112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sz="2200" b="1" dirty="0" smtClean="0">
                <a:latin typeface="+mj-lt"/>
              </a:rPr>
              <a:t>1. Что такое проекция?</a:t>
            </a:r>
            <a:endParaRPr lang="ru-RU" sz="2200" dirty="0" smtClean="0">
              <a:latin typeface="+mj-lt"/>
            </a:endParaRPr>
          </a:p>
          <a:p>
            <a:r>
              <a:rPr lang="ru-RU" sz="2200" i="1" dirty="0" smtClean="0">
                <a:solidFill>
                  <a:schemeClr val="accent6"/>
                </a:solidFill>
                <a:latin typeface="+mj-lt"/>
              </a:rPr>
              <a:t>Это изображение трёхмерной фигуры на так называемой картинной (проекционной) плоскости. Таким образом проекцией фигуры является форма. </a:t>
            </a:r>
          </a:p>
          <a:p>
            <a:endParaRPr lang="ru-RU" sz="2200" dirty="0" smtClean="0">
              <a:solidFill>
                <a:schemeClr val="accent6"/>
              </a:solidFill>
              <a:latin typeface="+mj-lt"/>
            </a:endParaRPr>
          </a:p>
          <a:p>
            <a:pPr lvl="0">
              <a:buNone/>
            </a:pPr>
            <a:r>
              <a:rPr lang="ru-RU" sz="2200" b="1" dirty="0" smtClean="0">
                <a:latin typeface="+mj-lt"/>
              </a:rPr>
              <a:t>2. Виды  композиции и их отличия?</a:t>
            </a:r>
            <a:endParaRPr lang="ru-RU" sz="2200" dirty="0" smtClean="0">
              <a:latin typeface="+mj-lt"/>
            </a:endParaRPr>
          </a:p>
          <a:p>
            <a:r>
              <a:rPr lang="ru-RU" sz="2200" b="1" i="1" dirty="0" smtClean="0">
                <a:solidFill>
                  <a:schemeClr val="accent6"/>
                </a:solidFill>
                <a:latin typeface="+mj-lt"/>
              </a:rPr>
              <a:t>Фронтальная композиция </a:t>
            </a:r>
            <a:r>
              <a:rPr lang="ru-RU" sz="2200" i="1" dirty="0" smtClean="0">
                <a:solidFill>
                  <a:schemeClr val="accent6"/>
                </a:solidFill>
                <a:latin typeface="+mj-lt"/>
              </a:rPr>
              <a:t>отличается небольшой глубиной и преимущественно фронтальным расположением элементов </a:t>
            </a:r>
            <a:endParaRPr lang="ru-RU" sz="22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2200" b="1" i="1" dirty="0" smtClean="0">
                <a:solidFill>
                  <a:schemeClr val="accent6"/>
                </a:solidFill>
                <a:latin typeface="+mj-lt"/>
              </a:rPr>
              <a:t>Глубинная композиция </a:t>
            </a:r>
            <a:r>
              <a:rPr lang="ru-RU" sz="2200" i="1" dirty="0" smtClean="0">
                <a:solidFill>
                  <a:schemeClr val="accent6"/>
                </a:solidFill>
                <a:latin typeface="+mj-lt"/>
              </a:rPr>
              <a:t>обладает формами создающими зрительную глубину </a:t>
            </a:r>
          </a:p>
          <a:p>
            <a:endParaRPr lang="ru-RU" sz="2200" dirty="0" smtClean="0">
              <a:solidFill>
                <a:schemeClr val="accent6"/>
              </a:solidFill>
              <a:latin typeface="+mj-lt"/>
            </a:endParaRPr>
          </a:p>
          <a:p>
            <a:pPr lvl="0">
              <a:buNone/>
            </a:pPr>
            <a:r>
              <a:rPr lang="ru-RU" sz="2200" b="1" dirty="0" smtClean="0">
                <a:latin typeface="+mj-lt"/>
              </a:rPr>
              <a:t>3. Что создает движение в композиции?</a:t>
            </a:r>
            <a:endParaRPr lang="ru-RU" sz="2200" dirty="0" smtClean="0">
              <a:latin typeface="+mj-lt"/>
            </a:endParaRPr>
          </a:p>
          <a:p>
            <a:r>
              <a:rPr lang="ru-RU" sz="2200" i="1" dirty="0" smtClean="0">
                <a:solidFill>
                  <a:schemeClr val="accent6"/>
                </a:solidFill>
                <a:latin typeface="+mj-lt"/>
              </a:rPr>
              <a:t>Ритм создает движение в композиции.</a:t>
            </a:r>
          </a:p>
          <a:p>
            <a:endParaRPr lang="ru-RU" sz="2200" dirty="0" smtClean="0">
              <a:solidFill>
                <a:schemeClr val="accent6"/>
              </a:solidFill>
              <a:latin typeface="+mj-lt"/>
            </a:endParaRPr>
          </a:p>
          <a:p>
            <a:pPr lvl="0">
              <a:buNone/>
            </a:pPr>
            <a:r>
              <a:rPr lang="ru-RU" sz="2200" b="1" dirty="0" smtClean="0">
                <a:latin typeface="+mj-lt"/>
              </a:rPr>
              <a:t>4. Определение «Композиции»?</a:t>
            </a:r>
            <a:endParaRPr lang="ru-RU" sz="2200" dirty="0" smtClean="0">
              <a:latin typeface="+mj-lt"/>
            </a:endParaRPr>
          </a:p>
          <a:p>
            <a:r>
              <a:rPr lang="ru-RU" sz="2200" i="1" dirty="0" smtClean="0">
                <a:solidFill>
                  <a:schemeClr val="accent6"/>
                </a:solidFill>
                <a:latin typeface="+mj-lt"/>
              </a:rPr>
              <a:t>Композиция – это соединение отдельных частей в единое целое, расположенное в пространстве и на плоскости.</a:t>
            </a:r>
          </a:p>
          <a:p>
            <a:endParaRPr lang="ru-RU" sz="2200" dirty="0" smtClean="0">
              <a:latin typeface="+mj-lt"/>
            </a:endParaRPr>
          </a:p>
          <a:p>
            <a:pPr lvl="0">
              <a:buNone/>
            </a:pPr>
            <a:r>
              <a:rPr lang="ru-RU" sz="2200" b="1" dirty="0" smtClean="0">
                <a:latin typeface="+mj-lt"/>
              </a:rPr>
              <a:t>5. </a:t>
            </a:r>
            <a:r>
              <a:rPr lang="ru-RU" sz="2200" b="1" dirty="0" smtClean="0">
                <a:latin typeface="+mj-lt"/>
                <a:hlinkClick r:id="rId2" action="ppaction://hlinksldjump"/>
              </a:rPr>
              <a:t>Визуальный вопрос</a:t>
            </a:r>
            <a:r>
              <a:rPr lang="ru-RU" sz="2200" b="1" dirty="0" smtClean="0">
                <a:latin typeface="+mj-lt"/>
              </a:rPr>
              <a:t>:</a:t>
            </a:r>
            <a:endParaRPr lang="ru-RU" sz="22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1" y="1068157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Определите какие приемы использованы в композиции  представленной на картинках?</a:t>
            </a:r>
            <a:endParaRPr lang="ru-RU" b="1" dirty="0">
              <a:latin typeface="+mj-lt"/>
            </a:endParaRPr>
          </a:p>
        </p:txBody>
      </p:sp>
      <p:pic>
        <p:nvPicPr>
          <p:cNvPr id="6" name="Рисунок 5" descr="img8.jpg"/>
          <p:cNvPicPr/>
          <p:nvPr/>
        </p:nvPicPr>
        <p:blipFill>
          <a:blip r:embed="rId2" cstate="print"/>
          <a:srcRect l="1404" t="5702" r="1467" b="7227"/>
          <a:stretch>
            <a:fillRect/>
          </a:stretch>
        </p:blipFill>
        <p:spPr>
          <a:xfrm>
            <a:off x="1500166" y="2214554"/>
            <a:ext cx="6286544" cy="33575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0694" y="5857892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симметрия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5857892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асимметрия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9" name="Выгнутая вправо стрелка 8">
            <a:hlinkClick r:id="rId3" action="ppaction://hlinksldjump"/>
          </p:cNvPr>
          <p:cNvSpPr/>
          <p:nvPr/>
        </p:nvSpPr>
        <p:spPr>
          <a:xfrm>
            <a:off x="357158" y="5786454"/>
            <a:ext cx="357190" cy="642942"/>
          </a:xfrm>
          <a:prstGeom prst="curved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1428728" y="500042"/>
            <a:ext cx="3328982" cy="285736"/>
          </a:xfrm>
        </p:spPr>
        <p:txBody>
          <a:bodyPr>
            <a:normAutofit fontScale="90000"/>
          </a:bodyPr>
          <a:lstStyle/>
          <a:p>
            <a:r>
              <a:rPr lang="ru-RU" sz="2000" i="1" dirty="0" smtClean="0">
                <a:solidFill>
                  <a:schemeClr val="accent6"/>
                </a:solidFill>
              </a:rPr>
              <a:t>Визуальный вопрос </a:t>
            </a:r>
            <a:endParaRPr lang="ru-RU" sz="20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Архитектура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2140852"/>
            <a:ext cx="8229600" cy="457429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3500" b="1" dirty="0" smtClean="0">
                <a:latin typeface="+mj-lt"/>
              </a:rPr>
              <a:t>1. Понятие «Архитектоника»?</a:t>
            </a:r>
            <a:endParaRPr lang="ru-RU" sz="3500" dirty="0" smtClean="0">
              <a:latin typeface="+mj-lt"/>
            </a:endParaRPr>
          </a:p>
          <a:p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Архитектоника – композиционное строение любого сооружения, обусловливающее соотношение его главных и второстепенных элементов, а также их функциональное назначение .</a:t>
            </a:r>
          </a:p>
          <a:p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pPr>
              <a:buNone/>
            </a:pPr>
            <a:r>
              <a:rPr lang="ru-RU" sz="3500" b="1" dirty="0" smtClean="0">
                <a:latin typeface="+mj-lt"/>
              </a:rPr>
              <a:t>2. Что такое «Модуль»?</a:t>
            </a:r>
            <a:endParaRPr lang="ru-RU" sz="3500" dirty="0" smtClean="0">
              <a:latin typeface="+mj-lt"/>
            </a:endParaRPr>
          </a:p>
          <a:p>
            <a:pPr lvl="0"/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Модули – единообразные элементы, за счет оригинальности сочетания которых  достигается неизмеримое богатство форм.</a:t>
            </a: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pPr>
              <a:buNone/>
            </a:pP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pPr>
              <a:buNone/>
            </a:pPr>
            <a:r>
              <a:rPr lang="ru-RU" sz="3500" b="1" dirty="0" smtClean="0">
                <a:latin typeface="+mj-lt"/>
              </a:rPr>
              <a:t>3. Назовите основные чести здания?</a:t>
            </a:r>
            <a:endParaRPr lang="ru-RU" sz="3500" dirty="0" smtClean="0">
              <a:latin typeface="+mj-lt"/>
            </a:endParaRPr>
          </a:p>
          <a:p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Вертикальные части – опоры, столбы, колонны или целиком стены – это опорные элементы.</a:t>
            </a: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Горизонтальные части – это балки, перекрытия и крыша.</a:t>
            </a: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Элемент обеспечивает переход между этажами – лестница, лифт.</a:t>
            </a: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pPr>
              <a:buNone/>
            </a:pPr>
            <a:r>
              <a:rPr lang="ru-RU" sz="3500" b="1" dirty="0" smtClean="0">
                <a:latin typeface="+mj-lt"/>
              </a:rPr>
              <a:t>4. Что такое «Бионика»?</a:t>
            </a:r>
            <a:endParaRPr lang="ru-RU" sz="3500" dirty="0" smtClean="0">
              <a:latin typeface="+mj-lt"/>
            </a:endParaRPr>
          </a:p>
          <a:p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Бионика – это (от др. греч. </a:t>
            </a:r>
            <a:r>
              <a:rPr lang="ru-RU" sz="3500" i="1" dirty="0" err="1" smtClean="0">
                <a:solidFill>
                  <a:schemeClr val="accent6"/>
                </a:solidFill>
                <a:latin typeface="+mj-lt"/>
              </a:rPr>
              <a:t>βίον </a:t>
            </a:r>
            <a:r>
              <a:rPr lang="ru-RU" sz="3500" i="1" dirty="0" smtClean="0">
                <a:solidFill>
                  <a:schemeClr val="accent6"/>
                </a:solidFill>
                <a:latin typeface="+mj-lt"/>
              </a:rPr>
              <a:t>«живущее») — прикладная наука о применении в технических устройствах и системах принципов организации, свойств, функций и структур живой природы, то есть формах живого в природе и их промышленных аналогах.</a:t>
            </a:r>
            <a:endParaRPr lang="ru-RU" sz="3500" dirty="0" smtClean="0">
              <a:solidFill>
                <a:schemeClr val="accent6"/>
              </a:solidFill>
              <a:latin typeface="+mj-lt"/>
            </a:endParaRPr>
          </a:p>
          <a:p>
            <a:endParaRPr lang="ru-RU" sz="3500" dirty="0" smtClean="0">
              <a:latin typeface="+mj-lt"/>
            </a:endParaRPr>
          </a:p>
          <a:p>
            <a:pPr lvl="0">
              <a:buNone/>
            </a:pPr>
            <a:r>
              <a:rPr lang="ru-RU" sz="3500" b="1" dirty="0" smtClean="0">
                <a:latin typeface="+mj-lt"/>
              </a:rPr>
              <a:t>5. </a:t>
            </a:r>
            <a:r>
              <a:rPr lang="ru-RU" sz="3500" b="1" dirty="0" smtClean="0">
                <a:latin typeface="+mj-lt"/>
                <a:hlinkClick r:id="rId2" action="ppaction://hlinksldjump"/>
              </a:rPr>
              <a:t>Визуальный вопрос:</a:t>
            </a:r>
            <a:endParaRPr lang="ru-RU" sz="35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1" y="1068157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Назовите к какому ордеру принадлежат античные колоны представленные на экране.</a:t>
            </a:r>
            <a:endParaRPr lang="ru-RU" b="1" dirty="0">
              <a:latin typeface="+mj-lt"/>
            </a:endParaRPr>
          </a:p>
        </p:txBody>
      </p:sp>
      <p:pic>
        <p:nvPicPr>
          <p:cNvPr id="5" name="Рисунок 4" descr="slide-7.jpg"/>
          <p:cNvPicPr/>
          <p:nvPr/>
        </p:nvPicPr>
        <p:blipFill>
          <a:blip r:embed="rId3" cstate="print"/>
          <a:srcRect l="17973" r="18823" b="8676"/>
          <a:stretch>
            <a:fillRect/>
          </a:stretch>
        </p:blipFill>
        <p:spPr>
          <a:xfrm>
            <a:off x="2357422" y="1857364"/>
            <a:ext cx="4214842" cy="4071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7968" y="5929330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дорический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4248" y="5929330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ионический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5929330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  <a:latin typeface="+mj-lt"/>
              </a:rPr>
              <a:t>коринфский</a:t>
            </a:r>
            <a:endParaRPr lang="ru-RU" i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9" name="Выгнутая вправо стрелка 8">
            <a:hlinkClick r:id="rId4" action="ppaction://hlinksldjump"/>
          </p:cNvPr>
          <p:cNvSpPr/>
          <p:nvPr/>
        </p:nvSpPr>
        <p:spPr>
          <a:xfrm>
            <a:off x="357158" y="5786454"/>
            <a:ext cx="357190" cy="642942"/>
          </a:xfrm>
          <a:prstGeom prst="curved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1500166" y="500042"/>
            <a:ext cx="2686040" cy="285736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solidFill>
                  <a:schemeClr val="accent6"/>
                </a:solidFill>
              </a:rPr>
              <a:t>Визуальный вопрос </a:t>
            </a:r>
            <a:endParaRPr lang="ru-RU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244</TotalTime>
  <Words>612</Words>
  <Application>Microsoft Office PowerPoint</Application>
  <PresentationFormat>Экран (4:3)</PresentationFormat>
  <Paragraphs>140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В мире искусства</vt:lpstr>
      <vt:lpstr>Правила игры</vt:lpstr>
      <vt:lpstr>1 тур</vt:lpstr>
      <vt:lpstr>Физкультминутка</vt:lpstr>
      <vt:lpstr>2 тур</vt:lpstr>
      <vt:lpstr>Композиция</vt:lpstr>
      <vt:lpstr>Визуальный вопрос </vt:lpstr>
      <vt:lpstr>Архитектура</vt:lpstr>
      <vt:lpstr>Визуальный вопрос </vt:lpstr>
      <vt:lpstr>Дом и сад</vt:lpstr>
      <vt:lpstr>Визуальный вопрос</vt:lpstr>
      <vt:lpstr>Полиграфия</vt:lpstr>
      <vt:lpstr>Визуальный вопрос</vt:lpstr>
      <vt:lpstr>3 тур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искусства</dc:title>
  <cp:lastModifiedBy>1</cp:lastModifiedBy>
  <cp:revision>19</cp:revision>
  <dcterms:modified xsi:type="dcterms:W3CDTF">2022-04-19T03:44:00Z</dcterms:modified>
</cp:coreProperties>
</file>