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57" r:id="rId3"/>
    <p:sldId id="260" r:id="rId4"/>
    <p:sldId id="268" r:id="rId5"/>
    <p:sldId id="267" r:id="rId6"/>
    <p:sldId id="261" r:id="rId7"/>
    <p:sldId id="266" r:id="rId8"/>
    <p:sldId id="264" r:id="rId9"/>
    <p:sldId id="265" r:id="rId10"/>
    <p:sldId id="270" r:id="rId11"/>
    <p:sldId id="271" r:id="rId12"/>
    <p:sldId id="284" r:id="rId13"/>
    <p:sldId id="283" r:id="rId14"/>
    <p:sldId id="273" r:id="rId15"/>
    <p:sldId id="272" r:id="rId16"/>
    <p:sldId id="274" r:id="rId17"/>
    <p:sldId id="258" r:id="rId18"/>
    <p:sldId id="278" r:id="rId19"/>
    <p:sldId id="279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E2B08-D690-4D18-BCF5-1F9F8C7CC18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3B440-BC9E-43B9-A877-5F5AE0AA1F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4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3B440-BC9E-43B9-A877-5F5AE0AA1F8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https://ru.wikipedia.org/wiki/%D0%9A%D0%B8%D0%BD%D0%B5%D1%88%D0%BC%D0%B0" TargetMode="External"/><Relationship Id="rId7" Type="http://schemas.openxmlformats.org/officeDocument/2006/relationships/hyperlink" Target="https://ru.wikipedia.org/wiki/%D0%9A%D0%B0%D0%BB%D0%B8%D0%BD%D0%B8%D0%BD%D0%B3%D1%80%D0%B0%D0%B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2.png"/><Relationship Id="rId5" Type="http://schemas.openxmlformats.org/officeDocument/2006/relationships/image" Target="../media/image36.jpeg"/><Relationship Id="rId10" Type="http://schemas.openxmlformats.org/officeDocument/2006/relationships/image" Target="../media/image39.jpeg"/><Relationship Id="rId4" Type="http://schemas.openxmlformats.org/officeDocument/2006/relationships/hyperlink" Target="https://ru.wikipedia.org/wiki/%D0%98%D0%B2%D0%B0%D0%BD%D0%BE%D0%B2%D1%81%D0%BA%D0%B0%D1%8F_%D0%BE%D0%B1%D0%BB%D0%B0%D1%81%D1%82%D1%8C" TargetMode="External"/><Relationship Id="rId9" Type="http://schemas.openxmlformats.org/officeDocument/2006/relationships/hyperlink" Target="https://ru.wikipedia.org/wiki/%D0%92%D0%B8%D1%87%D1%83%D0%B3%D0%B0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2%D0%B0%D0%BD%D0%BA%D0%B5%D1%80" TargetMode="External"/><Relationship Id="rId11" Type="http://schemas.openxmlformats.org/officeDocument/2006/relationships/image" Target="../media/image2.png"/><Relationship Id="rId5" Type="http://schemas.openxmlformats.org/officeDocument/2006/relationships/image" Target="../media/image42.jpeg"/><Relationship Id="rId10" Type="http://schemas.openxmlformats.org/officeDocument/2006/relationships/image" Target="../media/image45.jpeg"/><Relationship Id="rId4" Type="http://schemas.openxmlformats.org/officeDocument/2006/relationships/image" Target="../media/image41.jpeg"/><Relationship Id="rId9" Type="http://schemas.openxmlformats.org/officeDocument/2006/relationships/hyperlink" Target="https://ru.wikipedia.org/wiki/%D0%9A%D0%B0%D0%BB%D0%B8%D0%BD%D0%B8%D0%BD%D0%B3%D1%80%D0%B0%D0%B4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7.png"/><Relationship Id="rId7" Type="http://schemas.openxmlformats.org/officeDocument/2006/relationships/image" Target="../media/image4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11.jpeg"/><Relationship Id="rId10" Type="http://schemas.openxmlformats.org/officeDocument/2006/relationships/image" Target="../media/image51.jpeg"/><Relationship Id="rId4" Type="http://schemas.openxmlformats.org/officeDocument/2006/relationships/image" Target="../media/image46.jpeg"/><Relationship Id="rId9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7%D0%A1%D0%A1%D0%A0" TargetMode="External"/><Relationship Id="rId13" Type="http://schemas.openxmlformats.org/officeDocument/2006/relationships/hyperlink" Target="https://ru.wikipedia.org/wiki/%D0%9E%D1%80%D0%B4%D0%B5%D0%BD_%D0%9F%D0%BE%D1%87%D1%91%D1%82%D0%BD%D0%BE%D0%B3%D0%BE_%D0%BB%D0%B5%D0%B3%D0%B8%D0%BE%D0%BD%D0%B0" TargetMode="External"/><Relationship Id="rId18" Type="http://schemas.openxmlformats.org/officeDocument/2006/relationships/hyperlink" Target="https://ru.wikipedia.org/wiki/%D0%A1%D0%A4%D0%A0%D0%AE" TargetMode="External"/><Relationship Id="rId3" Type="http://schemas.openxmlformats.org/officeDocument/2006/relationships/hyperlink" Target="https://ru.wikipedia.org/wiki/%D0%9C%D0%BE%D0%BD%D0%B3%D0%BE%D0%BB%D1%8C%D1%81%D0%BA%D0%B0%D1%8F_%D0%9D%D0%B0%D1%80%D0%BE%D0%B4%D0%BD%D0%B0%D1%8F_%D0%A0%D0%B5%D1%81%D0%BF%D1%83%D0%B1%D0%BB%D0%B8%D0%BA%D0%B0" TargetMode="External"/><Relationship Id="rId21" Type="http://schemas.openxmlformats.org/officeDocument/2006/relationships/hyperlink" Target="https://ru.wikipedia.org/wiki/%D0%9C%D0%B5%D0%B4%D0%B0%D0%BB%D1%8C_%C2%AB%D0%9A%D0%B8%D1%82%D0%B0%D0%B9%D1%81%D0%BA%D0%BE-%D1%81%D0%BE%D0%B2%D0%B5%D1%82%D1%81%D0%BA%D0%BE%D0%B9_%D0%B4%D1%80%D1%83%D0%B6%D0%B1%D1%8B%C2%BB" TargetMode="External"/><Relationship Id="rId7" Type="http://schemas.openxmlformats.org/officeDocument/2006/relationships/hyperlink" Target="https://ru.wikipedia.org/wiki/%D0%9E%D1%80%D0%B4%D0%B5%D0%BD_%D0%91%D0%B5%D0%BB%D0%BE%D0%B3%D0%BE_%D0%BB%D1%8C%D0%B2%D0%B0" TargetMode="External"/><Relationship Id="rId12" Type="http://schemas.openxmlformats.org/officeDocument/2006/relationships/hyperlink" Target="https://ru.wikipedia.org/wiki/%D0%9E%D1%80%D0%B4%D0%B5%D0%BD_%C2%AB%D0%9A%D1%80%D0%B5%D1%81%D1%82_%D0%93%D1%80%D1%8E%D0%BD%D0%B2%D0%B0%D0%BB%D1%8C%D0%B4%D0%B0%C2%BB" TargetMode="External"/><Relationship Id="rId17" Type="http://schemas.openxmlformats.org/officeDocument/2006/relationships/hyperlink" Target="https://ru.wikipedia.org/wiki/%D0%92%D0%B5%D0%BB%D0%B8%D0%BA%D0%BE%D0%B1%D1%80%D0%B8%D1%82%D0%B0%D0%BD%D0%B8%D1%8F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ru.wikipedia.org/wiki/%D0%9E%D1%80%D0%B4%D0%B5%D0%BD_%D0%91%D1%80%D0%B8%D1%82%D0%B0%D0%BD%D1%81%D0%BA%D0%BE%D0%B9_%D0%B8%D0%BC%D0%BF%D0%B5%D1%80%D0%B8%D0%B8" TargetMode="External"/><Relationship Id="rId20" Type="http://schemas.openxmlformats.org/officeDocument/2006/relationships/hyperlink" Target="https://ru.wikipedia.org/wiki/%D0%9A%D0%B8%D1%82%D0%B0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3%D0%94%D0%A0" TargetMode="External"/><Relationship Id="rId11" Type="http://schemas.openxmlformats.org/officeDocument/2006/relationships/hyperlink" Target="https://ru.wikipedia.org/wiki/Polonia_Restituta" TargetMode="External"/><Relationship Id="rId24" Type="http://schemas.openxmlformats.org/officeDocument/2006/relationships/image" Target="../media/image53.jpeg"/><Relationship Id="rId5" Type="http://schemas.openxmlformats.org/officeDocument/2006/relationships/hyperlink" Target="https://ru.wikipedia.org/wiki/%D0%9E%D1%80%D0%B4%D0%B5%D0%BD_%D0%9A%D0%B0%D1%80%D0%BB%D0%B0_%D0%9C%D0%B0%D1%80%D0%BA%D1%81%D0%B0" TargetMode="External"/><Relationship Id="rId15" Type="http://schemas.openxmlformats.org/officeDocument/2006/relationships/hyperlink" Target="https://ru.wikipedia.org/wiki/%D0%A1%D0%A8%D0%90" TargetMode="External"/><Relationship Id="rId23" Type="http://schemas.openxmlformats.org/officeDocument/2006/relationships/image" Target="../media/image52.gif"/><Relationship Id="rId10" Type="http://schemas.openxmlformats.org/officeDocument/2006/relationships/hyperlink" Target="https://ru.wikipedia.org/wiki/%D0%9F%D0%9D%D0%A0" TargetMode="External"/><Relationship Id="rId19" Type="http://schemas.openxmlformats.org/officeDocument/2006/relationships/hyperlink" Target="https://ru.wikipedia.org/wiki/%D0%9E%D1%80%D0%B4%D0%B5%D0%BD_%D0%93%D0%BE%D1%81%D1%83%D0%B4%D0%B0%D1%80%D1%81%D1%82%D0%B2%D0%B5%D0%BD%D0%BD%D0%BE%D0%B3%D0%BE_%D1%84%D0%BB%D0%B0%D0%B3%D0%B0_(%D0%9A%D0%9D%D0%94%D0%A0)" TargetMode="External"/><Relationship Id="rId4" Type="http://schemas.openxmlformats.org/officeDocument/2006/relationships/hyperlink" Target="https://ru.wikipedia.org/wiki/%D0%9D%D0%A0%D0%91" TargetMode="External"/><Relationship Id="rId9" Type="http://schemas.openxmlformats.org/officeDocument/2006/relationships/hyperlink" Target="https://ru.wikipedia.org/wiki/%D0%9E%D1%80%D0%B4%D0%B5%D0%BD_%C2%AB%D0%97%D0%B0_%D0%B2%D0%BE%D0%B8%D0%BD%D1%81%D0%BA%D1%83%D1%8E_%D0%B4%D0%BE%D0%B1%D0%BB%D0%B5%D1%81%D1%82%D1%8C%C2%BB_(%D0%9F%D0%BE%D0%BB%D1%8C%D1%88%D0%B0)" TargetMode="External"/><Relationship Id="rId14" Type="http://schemas.openxmlformats.org/officeDocument/2006/relationships/hyperlink" Target="https://ru.wikipedia.org/wiki/%D0%A4%D1%80%D0%B0%D0%BD%D1%86%D0%B8%D1%8F" TargetMode="External"/><Relationship Id="rId22" Type="http://schemas.openxmlformats.org/officeDocument/2006/relationships/hyperlink" Target="https://ru.wikipedia.org/wiki/%D0%9A%D0%9D%D0%A0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5%D0%B4%D0%B0%D0%BB%D1%8C_%C2%AB%D0%97%D0%B0_%D0%BE%D0%B1%D0%BE%D1%80%D0%BE%D0%BD%D1%83_%D0%A1%D1%82%D0%B0%D0%BB%D0%B8%D0%BD%D0%B3%D1%80%D0%B0%D0%B4%D0%B0%C2%BB" TargetMode="External"/><Relationship Id="rId13" Type="http://schemas.openxmlformats.org/officeDocument/2006/relationships/hyperlink" Target="https://ru.wikipedia.org/wiki/%D0%9C%D0%B5%D0%B4%D0%B0%D0%BB%D1%8C_%C2%AB%D0%A2%D1%80%D0%B8%D0%B4%D1%86%D0%B0%D1%82%D1%8C_%D0%BB%D0%B5%D1%82_%D0%9F%D0%BE%D0%B1%D0%B5%D0%B4%D1%8B_%D0%B2_%D0%92%D0%B5%D0%BB%D0%B8%D0%BA%D0%BE%D0%B9_%D0%9E%D1%82%D0%B5%D1%87%D0%B5%D1%81%D1%82%D0%B2%D0%B5%D0%BD%D0%BD%D0%BE%D0%B9_%D0%B2%D0%BE%D0%B9%D0%BD%D0%B5_1941-1945_%D0%B3%D0%B3.%C2%BB" TargetMode="External"/><Relationship Id="rId18" Type="http://schemas.openxmlformats.org/officeDocument/2006/relationships/image" Target="../media/image2.png"/><Relationship Id="rId3" Type="http://schemas.openxmlformats.org/officeDocument/2006/relationships/image" Target="../media/image54.jpeg"/><Relationship Id="rId7" Type="http://schemas.openxmlformats.org/officeDocument/2006/relationships/hyperlink" Target="https://ru.wikipedia.org/wiki/%D0%9C%D0%B5%D0%B4%D0%B0%D0%BB%D1%8C_%C2%AB%D0%97%D0%B0_%D0%BE%D0%B1%D0%BE%D1%80%D0%BE%D0%BD%D1%83_%D0%9C%D0%BE%D1%81%D0%BA%D0%B2%D1%8B%C2%BB" TargetMode="External"/><Relationship Id="rId12" Type="http://schemas.openxmlformats.org/officeDocument/2006/relationships/hyperlink" Target="https://ru.wikipedia.org/wiki/%D0%9C%D0%B5%D0%B4%D0%B0%D0%BB%D1%8C_%C2%AB%D0%94%D0%B2%D0%B0%D0%B4%D1%86%D0%B0%D1%82%D1%8C_%D0%BB%D0%B5%D1%82_%D0%BF%D0%BE%D0%B1%D0%B5%D0%B4%D1%8B_%D0%B2_%D0%92%D0%B5%D0%BB%D0%B8%D0%BA%D0%BE%D0%B9_%D0%9E%D1%82%D0%B5%D1%87%D0%B5%D1%81%D1%82%D0%B2%D0%B5%D0%BD%D0%BD%D0%BE%D0%B9_%D0%B2%D0%BE%D0%B9%D0%BD%D0%B5_1941-1945_%D0%B3%D0%B3.%C2%BB" TargetMode="External"/><Relationship Id="rId17" Type="http://schemas.openxmlformats.org/officeDocument/2006/relationships/hyperlink" Target="https://ru.wikipedia.org/wiki/%D0%9C%D0%B5%D0%B4%D0%B0%D0%BB%D1%8C_%C2%AB50_%D0%BB%D0%B5%D1%82_%D0%92%D0%BE%D0%BE%D1%80%D1%83%D0%B6%D1%91%D0%BD%D0%BD%D1%8B%D1%85_%D0%A1%D0%B8%D0%BB_%D0%A1%D0%A1%D0%A1%D0%A0%C2%BB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ru.wikipedia.org/wiki/%D0%9C%D0%B5%D0%B4%D0%B0%D0%BB%D1%8C_%C2%AB40_%D0%BB%D0%B5%D1%82_%D0%92%D0%BE%D0%BE%D1%80%D1%83%D0%B6%D1%91%D0%BD%D0%BD%D1%8B%D1%85_%D0%A1%D0%B8%D0%BB_%D0%A1%D0%A1%D0%A1%D0%A0%C2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5%D0%B4%D0%B0%D0%BB%D1%8C_%C2%ABXX_%D0%BB%D0%B5%D1%82_%D0%A0%D0%B0%D0%B1%D0%BE%D1%87%D0%B5-%D0%9A%D1%80%D0%B5%D1%81%D1%82%D1%8C%D1%8F%D0%BD%D1%81%D0%BA%D0%BE%D0%B9_%D0%9A%D1%80%D0%B0%D1%81%D0%BD%D0%BE%D0%B9_%D0%90%D1%80%D0%BC%D0%B8%D0%B8%C2%BB" TargetMode="External"/><Relationship Id="rId11" Type="http://schemas.openxmlformats.org/officeDocument/2006/relationships/hyperlink" Target="https://ru.wikipedia.org/wiki/%D0%9C%D0%B5%D0%B4%D0%B0%D0%BB%D1%8C_%C2%AB%D0%97%D0%B0_%D0%BF%D0%BE%D0%B1%D0%B5%D0%B4%D1%83_%D0%BD%D0%B0%D0%B4_%D0%AF%D0%BF%D0%BE%D0%BD%D0%B8%D0%B5%D0%B9%C2%BB" TargetMode="External"/><Relationship Id="rId5" Type="http://schemas.openxmlformats.org/officeDocument/2006/relationships/hyperlink" Target="https://ru.wikipedia.org/wiki/%D0%9C%D0%B5%D0%B4%D0%B0%D0%BB%D1%8C_%C2%AB%D0%92_%D0%BE%D0%B7%D0%BD%D0%B0%D0%BC%D0%B5%D0%BD%D0%BE%D0%B2%D0%B0%D0%BD%D0%B8%D0%B5_100-%D0%BB%D0%B5%D1%82%D0%B8%D1%8F_%D1%81%D0%BE_%D0%B4%D0%BD%D1%8F_%D1%80%D0%BE%D0%B6%D0%B4%D0%B5%D0%BD%D0%B8%D1%8F_%D0%92%D0%BB%D0%B0%D0%B4%D0%B8%D0%BC%D0%B8%D1%80%D0%B0_%D0%98%D0%BB%D1%8C%D0%B8%D1%87%D0%B0_%D0%9B%D0%B5%D0%BD%D0%B8%D0%BD%D0%B0%C2%BB" TargetMode="External"/><Relationship Id="rId15" Type="http://schemas.openxmlformats.org/officeDocument/2006/relationships/hyperlink" Target="https://ru.wikipedia.org/wiki/%D0%9C%D0%B5%D0%B4%D0%B0%D0%BB%D1%8C_%C2%AB30_%D0%BB%D0%B5%D1%82_%D0%A1%D0%BE%D0%B2%D0%B5%D1%82%D1%81%D0%BA%D0%BE%D0%B9_%D0%90%D1%80%D0%BC%D0%B8%D0%B8_%D0%B8_%D0%A4%D0%BB%D0%BE%D1%82%D0%B0%C2%BB" TargetMode="External"/><Relationship Id="rId10" Type="http://schemas.openxmlformats.org/officeDocument/2006/relationships/hyperlink" Target="https://ru.wikipedia.org/wiki/%D0%9C%D0%B5%D0%B4%D0%B0%D0%BB%D1%8C_%C2%AB%D0%97%D0%B0_%D0%BF%D0%BE%D0%B1%D0%B5%D0%B4%D1%83_%D0%BD%D0%B0%D0%B4_%D0%93%D0%B5%D1%80%D0%BC%D0%B0%D0%BD%D0%B8%D0%B5%D0%B9_%D0%B2_%D0%92%D0%B5%D0%BB%D0%B8%D0%BA%D0%BE%D0%B9_%D0%9E%D1%82%D0%B5%D1%87%D0%B5%D1%81%D1%82%D0%B2%D0%B5%D0%BD%D0%BD%D0%BE%D0%B9_%D0%B2%D0%BE%D0%B9%D0%BD%D0%B5_1941-1945_%D0%B3%D0%B3.%C2%BB" TargetMode="External"/><Relationship Id="rId4" Type="http://schemas.openxmlformats.org/officeDocument/2006/relationships/image" Target="../media/image55.jpeg"/><Relationship Id="rId9" Type="http://schemas.openxmlformats.org/officeDocument/2006/relationships/hyperlink" Target="https://ru.wikipedia.org/wiki/%D0%9C%D0%B5%D0%B4%D0%B0%D0%BB%D1%8C_%C2%AB%D0%97%D0%B0_%D0%B2%D0%B7%D1%8F%D1%82%D0%B8%D0%B5_%D0%9A%D1%91%D0%BD%D0%B8%D0%B3%D1%81%D0%B1%D0%B5%D1%80%D0%B3%D0%B0%C2%BB" TargetMode="External"/><Relationship Id="rId14" Type="http://schemas.openxmlformats.org/officeDocument/2006/relationships/hyperlink" Target="https://ru.wikipedia.org/wiki/%D0%9C%D0%B5%D0%B4%D0%B0%D0%BB%D1%8C_%C2%AB%D0%92_%D0%BF%D0%B0%D0%BC%D1%8F%D1%82%D1%8C_800-%D0%BB%D0%B5%D1%82%D0%B8%D1%8F_%D0%9C%D0%BE%D1%81%D0%BA%D0%B2%D1%8B%C2%BB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hyperlink" Target="https://ru.wikipedia.org/wiki/%D0%A1%D1%83%D0%B2%D0%BE%D1%80%D0%BE%D0%B2" TargetMode="External"/><Relationship Id="rId7" Type="http://schemas.openxmlformats.org/officeDocument/2006/relationships/hyperlink" Target="https://ru.wikipedia.org/wiki/%D0%94%D1%80%D0%B0%D0%B3%D0%BE%D0%BC%D0%B8%D1%80%D0%BE%D0%B2,_%D0%9C%D0%B8%D1%85%D0%B0%D0%B8%D0%BB_%D0%98%D0%B2%D0%B0%D0%BD%D0%BE%D0%B2%D0%B8%D1%8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1%D0%BA%D0%BE%D0%B1%D0%B5%D0%BB%D0%B5%D0%B2,_%D0%9C%D0%B8%D1%85%D0%B0%D0%B8%D0%BB_%D0%94%D0%BC%D0%B8%D1%82%D1%80%D0%B8%D0%B5%D0%B2%D0%B8%D1%87" TargetMode="External"/><Relationship Id="rId5" Type="http://schemas.openxmlformats.org/officeDocument/2006/relationships/hyperlink" Target="https://ru.wikipedia.org/wiki/%D0%9C%D0%B8%D0%BB%D1%8E%D1%82%D0%B8%D0%BD,_%D0%94%D0%BC%D0%B8%D1%82%D1%80%D0%B8%D0%B9_%D0%90%D0%BB%D0%B5%D0%BA%D1%81%D0%B5%D0%B5%D0%B2%D0%B8%D1%87" TargetMode="External"/><Relationship Id="rId10" Type="http://schemas.openxmlformats.org/officeDocument/2006/relationships/image" Target="../media/image2.png"/><Relationship Id="rId4" Type="http://schemas.openxmlformats.org/officeDocument/2006/relationships/hyperlink" Target="https://ru.wikipedia.org/wiki/%D0%9A%D1%83%D1%82%D1%83%D0%B7%D0%BE%D0%B2,_%D0%9C%D0%B8%D1%85%D0%B0%D0%B8%D0%BB_%D0%98%D0%BB%D0%BB%D0%B0%D1%80%D0%B8%D0%BE%D0%BD%D0%BE%D0%B2%D0%B8%D1%87" TargetMode="External"/><Relationship Id="rId9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voina-cccp-germaniya.narod.ru/Vasilevsky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1941-1945.at.ua/forum/24-346-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33265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№ 1 им. И. В. Курчатова города Сим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Ашинского муниципального района Челябинской области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7488832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Номинация: Военачальники и полководцы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u="sng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Маршал Василевский Александр Михайлович</a:t>
            </a:r>
            <a:endParaRPr lang="ru-RU" sz="3200" u="sng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5229200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Автор: Сулимова Анна Сергеевна,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6165304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Сим- </a:t>
            </a:r>
            <a:r>
              <a:rPr lang="ru-RU" sz="16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1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1542705" cy="1089422"/>
          </a:xfrm>
          <a:prstGeom prst="rect">
            <a:avLst/>
          </a:prstGeom>
          <a:noFill/>
        </p:spPr>
      </p:pic>
      <p:pic>
        <p:nvPicPr>
          <p:cNvPr id="10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708920"/>
            <a:ext cx="1542705" cy="1089422"/>
          </a:xfrm>
          <a:prstGeom prst="rect">
            <a:avLst/>
          </a:prstGeom>
          <a:noFill/>
        </p:spPr>
      </p:pic>
      <p:pic>
        <p:nvPicPr>
          <p:cNvPr id="11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620688"/>
            <a:ext cx="1542705" cy="1089422"/>
          </a:xfrm>
          <a:prstGeom prst="rect">
            <a:avLst/>
          </a:prstGeom>
          <a:noFill/>
        </p:spPr>
      </p:pic>
      <p:pic>
        <p:nvPicPr>
          <p:cNvPr id="4103" name="Picture 7" descr="C:\Users\Сулимовы\Desktop\ВОЙНА.КОНКУРС\gvpi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2924944"/>
            <a:ext cx="3233936" cy="2404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47664" y="476672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М. Василевский — автор мемуаров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«Дело всей жизни».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улимовы\Desktop\ВОЙНА.КОНКУРС\Knigi_o_Velikoj_Otechestvennoj_voj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2453169" cy="3672408"/>
          </a:xfrm>
          <a:prstGeom prst="rect">
            <a:avLst/>
          </a:prstGeom>
          <a:noFill/>
        </p:spPr>
      </p:pic>
      <p:pic>
        <p:nvPicPr>
          <p:cNvPr id="3075" name="Picture 3" descr="C:\Users\Сулимовы\Desktop\ВОЙНА.КОНКУРС\25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429000"/>
            <a:ext cx="2073275" cy="3078163"/>
          </a:xfrm>
          <a:prstGeom prst="rect">
            <a:avLst/>
          </a:prstGeom>
          <a:noFill/>
        </p:spPr>
      </p:pic>
      <p:pic>
        <p:nvPicPr>
          <p:cNvPr id="3076" name="Picture 4" descr="C:\Users\Сулимовы\Desktop\ВОЙНА.КОНКУРС\9620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060848"/>
            <a:ext cx="2524125" cy="3840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Умер А. М. Василевский 5 декабря 1977 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Урна с прахом А. М. Василевского захоронена на Красной площади в Москве у Кремлевской стены рядом с прахом Г. К. Жукова. Бронзовый бюст маршала установлен в Кинешме.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улимовы\Desktop\ВОЙНА.КОНКУРС\19320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4320480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Сулимовы\Desktop\ВОЙНА.КОНКУРС\64698754_VasilevskyAlexMih_mogi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149080"/>
            <a:ext cx="2181622" cy="2181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Сулимовы\Desktop\ВОЙНА.КОНКУРС\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149080"/>
            <a:ext cx="3048000" cy="2141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Сулимовы\Desktop\ВОЙНА.КОНКУРС\bust_vasilevsk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772816"/>
            <a:ext cx="1944216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C:\Users\Сулимовы\Desktop\ВОЙНА.КОНКУРС\0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772816"/>
            <a:ext cx="1295400" cy="187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6876256" y="5877272"/>
            <a:ext cx="173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Бронзовый бюст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А.М. Василевского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60648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Памятники и мемориальные доски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149080"/>
            <a:ext cx="2088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Бронзовый бюст дважды Героя Советского Союза (сквер им. А. М. Василевского) в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tooltip="Кинешма"/>
              </a:rPr>
              <a:t>Кинешме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 tooltip="Ивановская область"/>
              </a:rPr>
              <a:t>Ивановской области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(1949 г.)</a:t>
            </a:r>
          </a:p>
        </p:txBody>
      </p:sp>
      <p:pic>
        <p:nvPicPr>
          <p:cNvPr id="1026" name="Picture 2" descr="C:\Users\Сулимовы\Desktop\ВОЙНА.КОНКУРС\monument2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836712"/>
            <a:ext cx="158417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Сулимовы\Desktop\ВОЙНА.КОНКУРС\18d2aa99f59ae0da688234fb8f7131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908720"/>
            <a:ext cx="2880320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87824" y="2780928"/>
            <a:ext cx="32403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Памятник маршалу А. М. Василевскому в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 tooltip="Калининград"/>
              </a:rPr>
              <a:t>Калининграде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на площади его имени (2000 г.).</a:t>
            </a:r>
            <a:endParaRPr lang="ru-RU" sz="1400" dirty="0"/>
          </a:p>
        </p:txBody>
      </p:sp>
      <p:pic>
        <p:nvPicPr>
          <p:cNvPr id="2051" name="Picture 3" descr="C:\Users\Сулимовы\Desktop\ВОЙНА.КОНКУРС\vichuga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908720"/>
            <a:ext cx="2176277" cy="290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156176" y="3717032"/>
            <a:ext cx="26460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Бюст маршала А. М. Василевского на родине, в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9" tooltip="Вичуга"/>
              </a:rPr>
              <a:t>Вичуге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Ивановской области (аллея Славы, открыт 8 мая 2006 г.)</a:t>
            </a:r>
            <a:endParaRPr lang="ru-RU" sz="1400" dirty="0"/>
          </a:p>
        </p:txBody>
      </p:sp>
      <p:pic>
        <p:nvPicPr>
          <p:cNvPr id="2052" name="Picture 4" descr="C:\Users\Сулимовы\Desktop\ВОЙНА.КОНКУРС\64698649_vasilevsky_dosk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3573016"/>
            <a:ext cx="2808312" cy="2050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275856" y="55892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Мемориальная доска в г. Иваново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(2005 г.)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88640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Память.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Users\Сулимовы\Desktop\ВОЙНА.КОНКУРС\12563852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980728"/>
            <a:ext cx="2638983" cy="19979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63888" y="2924944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противолодочный корабль «Маршал Василевский»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Сулимовы\Desktop\ВОЙНА.КОНКУРС\1636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32656"/>
            <a:ext cx="2520280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99592" y="2204864"/>
            <a:ext cx="2646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Военная академия войсковой противовоздушной обороны Вооружённых Сил Российской Федерации имени Маршала Советского Союза А. М. Василевского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Сулимовы\Desktop\ВОЙНА.КОНКУРС\3045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717032"/>
            <a:ext cx="2688299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55576" y="5733256"/>
            <a:ext cx="29642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6" tooltip="Танкер"/>
              </a:rPr>
              <a:t>Танкер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«Маршал Василевский»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Сулимовы\Desktop\ВОЙНА.КОНКУРС\Marshal_Vasylevski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501008"/>
            <a:ext cx="2664296" cy="1780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79912" y="5229200"/>
            <a:ext cx="2564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БАТМ «Маршал Василевский»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 descr="C:\Users\Сулимовы\Desktop\ВОЙНА.КОНКУРС\picVasilevsky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444208" y="548680"/>
            <a:ext cx="2348238" cy="16108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444208" y="2132856"/>
            <a:ext cx="239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Пик «Маршал Василевский»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4509120"/>
            <a:ext cx="2376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Именем маршала Василевского названа площадь в 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 tooltip="Калининград"/>
              </a:rPr>
              <a:t>Калининграде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 descr="C:\Users\Сулимовы\Desktop\ВОЙНА.КОНКУРС\61763998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2852936"/>
            <a:ext cx="2268426" cy="1700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332656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Маршал А. М. Василевский имел:</a:t>
            </a:r>
            <a:endParaRPr lang="ru-RU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Сулимовы\Desktop\ВОЙНА.КОНКУРС\zolotaj_zvezd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764704"/>
            <a:ext cx="1296144" cy="20882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2708920"/>
            <a:ext cx="1656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Золотые Звезды Героя Советского Союза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Сулимовы\Desktop\ВОЙНА.КОНКУРС\138167513687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2656"/>
            <a:ext cx="1609725" cy="305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27584" y="3284984"/>
            <a:ext cx="2057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8</a:t>
            </a:r>
            <a:r>
              <a:rPr lang="ru-RU" b="1" dirty="0" smtClean="0"/>
              <a:t> орденов Ленина</a:t>
            </a:r>
            <a:endParaRPr lang="ru-RU" b="1" dirty="0"/>
          </a:p>
        </p:txBody>
      </p:sp>
      <p:pic>
        <p:nvPicPr>
          <p:cNvPr id="10" name="Picture 4" descr="C:\Users\Сулимовы\Desktop\ВОЙНА.КОНКУРС\143731_html_14309af3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17032"/>
            <a:ext cx="1899419" cy="18065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971600" y="5301208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ордена «Победа»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Сулимовы\Desktop\ВОЙНА.КОНКУРС\13031455087000453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3068960"/>
            <a:ext cx="1979712" cy="19442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64288" y="4941168"/>
            <a:ext cx="15841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орден Октябрьской Революции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C:\Users\Сулимовы\Desktop\ВОЙНА.КОНКУРС\8493f5c47732.jpg"/>
          <p:cNvPicPr>
            <a:picLocks noChangeAspect="1" noChangeArrowheads="1"/>
          </p:cNvPicPr>
          <p:nvPr/>
        </p:nvPicPr>
        <p:blipFill>
          <a:blip r:embed="rId7" cstate="print"/>
          <a:srcRect l="22422" t="7965" r="15364" b="5746"/>
          <a:stretch>
            <a:fillRect/>
          </a:stretch>
        </p:blipFill>
        <p:spPr bwMode="auto">
          <a:xfrm>
            <a:off x="5004048" y="692696"/>
            <a:ext cx="155980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004048" y="3717032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ордена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Красного Знамени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7" name="Picture 7" descr="C:\Users\Сулимовы\Desktop\ВОЙНА.КОНКУРС\0002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8" y="332656"/>
            <a:ext cx="1593177" cy="2367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7020272" y="2492896"/>
            <a:ext cx="2016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орден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Суворова 1-й степени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8" descr="C:\Users\Сулимовы\Desktop\ВОЙНА.КОНКУРС\orden_red_star.jpg"/>
          <p:cNvPicPr>
            <a:picLocks noChangeAspect="1" noChangeArrowheads="1"/>
          </p:cNvPicPr>
          <p:nvPr/>
        </p:nvPicPr>
        <p:blipFill>
          <a:blip r:embed="rId9" cstate="print"/>
          <a:srcRect t="4612" r="3150" b="7762"/>
          <a:stretch>
            <a:fillRect/>
          </a:stretch>
        </p:blipFill>
        <p:spPr bwMode="auto">
          <a:xfrm>
            <a:off x="5148064" y="4365104"/>
            <a:ext cx="1512168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4932040" y="5661248"/>
            <a:ext cx="20162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орден Красной Звезды</a:t>
            </a:r>
            <a:endParaRPr lang="ru-RU" dirty="0"/>
          </a:p>
        </p:txBody>
      </p:sp>
      <p:pic>
        <p:nvPicPr>
          <p:cNvPr id="5129" name="Picture 9" descr="C:\Users\Сулимовы\Desktop\ВОЙНА.КОНКУРС\Orden_Za_slyzby_rodine-3_001_2-1024x99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3501008"/>
            <a:ext cx="1368152" cy="1309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2771800" y="4653136"/>
            <a:ext cx="2160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орден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«За службу Родине в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Вооруженных Силах СССР»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3-й степени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6021288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</a:rPr>
              <a:t>всего 16 орденов и 14 медалей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332656"/>
            <a:ext cx="633670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Иностранные награды: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 ордена Сухэ-Батора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Монгольская Народная Республика"/>
              </a:rPr>
              <a:t>МНР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1966, 1971)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Боевого Красного Знамени (МНР, 1945)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«Народная Республика Болгария» I степени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НРБ"/>
              </a:rPr>
              <a:t>НРБ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1974)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Орден Карла Маркса"/>
              </a:rPr>
              <a:t>Орден Карла Маркса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6" tooltip="ГДР"/>
              </a:rPr>
              <a:t>ГДР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1975)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7" tooltip="Орден Белого льва"/>
              </a:rPr>
              <a:t>Орден Белого льва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I класса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8" tooltip="ЧССР"/>
              </a:rPr>
              <a:t>ЧССР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1955)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Белого льва «За Победу» I степени (ЧССР, 1945)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9" tooltip="Орден «За воинскую доблесть» (Польша)"/>
              </a:rPr>
              <a:t>«Виртути Милитари»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I класса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0" tooltip="ПНР"/>
              </a:rPr>
              <a:t>ПНР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1946)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1" tooltip="Polonia Restituta"/>
              </a:rPr>
              <a:t>Возрождения Польши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II и III класса (ПНР, 1968, 1973)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2" tooltip="Орден «Крест Грюнвальда»"/>
              </a:rPr>
              <a:t>Орден Грюнвальдского креста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I степени (ПНР, 1946)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Великий офицер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3" tooltip="Орден Почётного легиона"/>
              </a:rPr>
              <a:t>ордена Почётного легиона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4" tooltip="Франция"/>
              </a:rPr>
              <a:t>Франция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1944)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«Легион Почёта» степени Главнокомандующего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5" tooltip="США"/>
              </a:rPr>
              <a:t>США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1944)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почётный Рыцарь Большого креста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6" tooltip="Орден Британской империи"/>
              </a:rPr>
              <a:t>ордена Британской Империи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7" tooltip="Великобритания"/>
              </a:rPr>
              <a:t>Великобритания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1943)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«Партизанская звезда» I степени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8" tooltip="СФРЮ"/>
              </a:rPr>
              <a:t>СФРЮ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1946)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Национального освобождения (СФРЮ, 1946)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9" tooltip="Орден Государственного флага (КНДР)"/>
              </a:rPr>
              <a:t>Орден Государственного флага (КНДР)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I степени (1948)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Орден Драгоценной чаши I степени 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0" tooltip="Китай"/>
              </a:rPr>
              <a:t>Китай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1946)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Военный крест 1939 года (ЧССР, 1943)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Военный крест (Франция, 1944)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1" tooltip="Медаль «Китайско-советской дружбы»"/>
              </a:rPr>
              <a:t>Медаль «Китайско-советской дружбы»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2" tooltip="КНР"/>
              </a:rPr>
              <a:t>КНР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 медалей МНР, по одной медали НРБ, ГДР, ЧССР, КНДР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Всего награждён 31 иностранной государственной наградой.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Сулимовы\Desktop\ВОЙНА.КОНКУРС\GDR_Karl-Marx-order_rib.gif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092280" y="332656"/>
            <a:ext cx="1551831" cy="302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Сулимовы\Desktop\ВОЙНА.КОНКУРС\MWP_White_Lion_Medal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092280" y="3573016"/>
            <a:ext cx="1556538" cy="207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020272" y="3244334"/>
            <a:ext cx="1656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Орден Карла Маркса"/>
              </a:rPr>
              <a:t>Орден Карла Маркса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5517232"/>
            <a:ext cx="1584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7" tooltip="Орден Белого льва"/>
              </a:rPr>
              <a:t>Орден Белого льва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 класса 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132856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почетное именное оружие — шашка с золотым Гербом СССР (1968)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Сулимовы\Desktop\ВОЙНА.КОНКУРС\Почётное_оружие_с_золотым_изображением_Государственного_герба_СССР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76672"/>
            <a:ext cx="2438400" cy="1584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Users\Сулимовы\Desktop\ВОЙНА.КОНКУРС\Почётное_оружие_с_золотым_изображением_Государственного_герба_СССР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76672"/>
            <a:ext cx="2438400" cy="15811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71600" y="2348880"/>
            <a:ext cx="691276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Медали: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Медаль «В ознаменование 100-летия со дня рождения Владимира Ильича Ленина»"/>
              </a:rPr>
              <a:t> «За воинскую доблесть. В ознаменование 100-летия со дня рождения Владимира Ильича Ленина»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6" tooltip="Медаль «XX лет Рабоче-Крестьянской Красной Армии»"/>
              </a:rPr>
              <a:t> «XX лет РККА»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(1938)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7" tooltip="Медаль «За оборону Москвы»"/>
              </a:rPr>
              <a:t> «За оборону Москвы»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8" tooltip="Медаль «За оборону Сталинграда»"/>
              </a:rPr>
              <a:t> «За оборону Сталинграда»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9" tooltip="Медаль «За взятие Кёнигсберга»"/>
              </a:rPr>
              <a:t> «За взятие Кёнигсберга»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0" tooltip="Медаль «За победу над Германией в Великой Отечественной войне 1941-1945 гг.»"/>
              </a:rPr>
              <a:t> «За победу над Германией в Великой Отечественной войне 1941—1945 гг.»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1" tooltip="Медаль «За победу над Японией»"/>
              </a:rPr>
              <a:t> «За победу над Японией»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2" tooltip="Медаль «Двадцать лет победы в Великой Отечественной войне 1941-1945 гг.»"/>
              </a:rPr>
              <a:t> «Двадцать лет победы в Великой Отечественной войне 1941—1945 гг.»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3" tooltip="Медаль «Тридцать лет Победы в Великой Отечественной войне 1941-1945 гг.»"/>
              </a:rPr>
              <a:t> «Тридцать лет победы в Великой Отечественной войне 1941—1945 гг.»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4" tooltip="Медаль «В память 800-летия Москвы»"/>
              </a:rPr>
              <a:t> «В память 800-летия Москвы»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5" tooltip="Медаль «30 лет Советской Армии и Флота»"/>
              </a:rPr>
              <a:t> «30 лет Советской Армии и Флота»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6" tooltip="Медаль «40 лет Вооружённых Сил СССР»"/>
              </a:rPr>
              <a:t> «40 лет Вооружённых Сил СССР»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7" tooltip="Медаль «50 лет Вооружённых Сил СССР»"/>
              </a:rPr>
              <a:t> «50 лет Вооружённых Сил СССР»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01295" y="5661248"/>
            <a:ext cx="1542705" cy="1089422"/>
          </a:xfrm>
          <a:prstGeom prst="rect">
            <a:avLst/>
          </a:prstGeom>
          <a:noFill/>
        </p:spPr>
      </p:pic>
      <p:pic>
        <p:nvPicPr>
          <p:cNvPr id="8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01295" y="116632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71600" y="404664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 М. Василевский несколько раз во время Первой мировой и Гражданской войн отказывался от более высоких должностей, считая себя неподготовленным. Так же недостаточно подготовленным он считал себя и для должности начальника Генерального штаба. В своих мемуарах Василевский не упоминает о том, что дважды был удостоен звания Героя Советского Союза. Он был обладателем мягкого (для военачальника времён Великой Отечественной войны), справедливого стиля общения с подчинёнными, который он начал вырабатывать ещё во время Первой мировой войны, изучая труды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Суворов"/>
              </a:rPr>
              <a:t>Суворова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Кутузов, Михаил Илларионович"/>
              </a:rPr>
              <a:t>Кутузова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Милютин, Дмитрий Алексеевич"/>
              </a:rPr>
              <a:t>Милютина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Скобелев, Михаил Дмитриевич"/>
              </a:rPr>
              <a:t>Скобелева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и, в особенности,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Драгомиров, Михаил Иванович"/>
              </a:rPr>
              <a:t>Драгомирова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улимовы\Desktop\ВОЙНА.КОНКУРС\33837.jpg"/>
          <p:cNvPicPr>
            <a:picLocks noChangeAspect="1" noChangeArrowheads="1"/>
          </p:cNvPicPr>
          <p:nvPr/>
        </p:nvPicPr>
        <p:blipFill>
          <a:blip r:embed="rId8" cstate="print"/>
          <a:srcRect r="49" b="9677"/>
          <a:stretch>
            <a:fillRect/>
          </a:stretch>
        </p:blipFill>
        <p:spPr bwMode="auto">
          <a:xfrm>
            <a:off x="971600" y="3789040"/>
            <a:ext cx="3528392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C:\Users\Сулимовы\Desktop\ВОЙНА.КОНКУРС\vasilevskiy-01042008180114c4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3789040"/>
            <a:ext cx="3682380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196752"/>
            <a:ext cx="457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...Помните! Через века, через года, -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помните!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тех, кто уже не придет никогда, -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плачьте! В горле сдержите стоны,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горькие стоны.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Памяти павших будьте достойны!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Вечно достойны!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Хлебом и песней, мечтой и стихами,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жизнью просторной.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Каждой секундой, каждым дыханьем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будьте достойны!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Люди! Покуда сердца стучатся, -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помните!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Какою ценой завоевано счастье, -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пожалуйста, помните!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Сулимовы\Desktop\ВОЙНА.КОНКУРС\100701101_Lenta__2_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5040560" cy="1080120"/>
          </a:xfrm>
          <a:prstGeom prst="rect">
            <a:avLst/>
          </a:prstGeom>
          <a:noFill/>
        </p:spPr>
      </p:pic>
      <p:pic>
        <p:nvPicPr>
          <p:cNvPr id="3077" name="Picture 5" descr="C:\Users\Сулимовы\Desktop\ВОЙНА.КОНКУРС\0_5b48e_aa8b98f8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78426">
            <a:off x="5469130" y="3749490"/>
            <a:ext cx="1834488" cy="4325541"/>
          </a:xfrm>
          <a:prstGeom prst="rect">
            <a:avLst/>
          </a:prstGeom>
          <a:noFill/>
        </p:spPr>
      </p:pic>
      <p:pic>
        <p:nvPicPr>
          <p:cNvPr id="3078" name="Picture 6" descr="C:\Users\Сулимовы\Desktop\ВОЙНА.КОНКУРС\112786496_3270738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844824"/>
            <a:ext cx="2916324" cy="23762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улимовы\Desktop\ВОЙНА.КОНКУРС\47dcccdff29d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971600" y="404664"/>
            <a:ext cx="7459019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971600" y="530533"/>
            <a:ext cx="74168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Василевском А. М.…..</a:t>
            </a:r>
          </a:p>
          <a:p>
            <a:pPr marL="0" marR="0" lvl="0" indent="254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лучше я узнавал его, тем больше укреплялось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чувство глубокого уважения к этому по-солдатски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простому и неизменно скромному, душевному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человеку, военачальнику с большой буквы.»</a:t>
            </a:r>
          </a:p>
          <a:p>
            <a:pPr indent="25400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С.М. Штеменко</a:t>
            </a:r>
          </a:p>
          <a:p>
            <a:pPr indent="2540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генерал армии, офицер Генштаба</a:t>
            </a:r>
            <a:r>
              <a:rPr lang="ru-RU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54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4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Сулимовы\Desktop\ВОЙНА.КОНКУРС\akt-Stemenk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20888"/>
            <a:ext cx="2736304" cy="3672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Сулимовы\Desktop\ВОЙНА.КОНКУРС\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852936"/>
            <a:ext cx="403244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547664" y="6093297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40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С.М. Штеменко</a:t>
            </a:r>
          </a:p>
        </p:txBody>
      </p:sp>
      <p:pic>
        <p:nvPicPr>
          <p:cNvPr id="6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63600" y="928670"/>
            <a:ext cx="8280400" cy="25209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/>
              <a:t>      </a:t>
            </a:r>
            <a:r>
              <a:rPr lang="ru-RU" sz="2800" b="1" dirty="0" smtClean="0"/>
              <a:t>Интернет- источники</a:t>
            </a:r>
            <a:endParaRPr lang="ru-RU" sz="2000" b="1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b="1" dirty="0" smtClean="0"/>
              <a:t>https://ru.wikipedia.org</a:t>
            </a:r>
            <a:endParaRPr lang="ru-RU" sz="2000" b="1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b="1" i="1" dirty="0" smtClean="0">
                <a:latin typeface="Cambria" pitchFamily="18" charset="0"/>
                <a:hlinkClick r:id="rId3"/>
              </a:rPr>
              <a:t>http://voina-cccp-germaniya.narod.ru/Vasilevsky.html</a:t>
            </a:r>
            <a:endParaRPr lang="ru-RU" sz="2000" b="1" i="1" dirty="0" smtClean="0">
              <a:latin typeface="Cambr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b="1" i="1" dirty="0" smtClean="0">
                <a:latin typeface="Cambria" pitchFamily="18" charset="0"/>
                <a:hlinkClick r:id="rId4"/>
              </a:rPr>
              <a:t>http://1941-1945.at.ua/forum/24-346-1</a:t>
            </a:r>
            <a:endParaRPr lang="ru-RU" sz="2000" b="1" i="1" dirty="0" smtClean="0">
              <a:latin typeface="Cambr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b="1" i="1" dirty="0" smtClean="0">
                <a:latin typeface="Cambria" pitchFamily="18" charset="0"/>
              </a:rPr>
              <a:t>http://papinsait.ru/poeziya/46-soldaty-ne-prishedshie-s-vojny</a:t>
            </a:r>
            <a:endParaRPr lang="ru-RU" sz="2000" b="1" i="1" dirty="0" smtClean="0">
              <a:latin typeface="Cambr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7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60032" y="548680"/>
            <a:ext cx="3744416" cy="5150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в селе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Новая Гольчиха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близ Кинешмы на Волге. Сын священника. Учился в Костромской духовной семинарии. В 1915 году окончил курсы в Александровском военном училище и в чине прапорщика был направлен на фронт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Первой мировой войны (1914–1918 гг.).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Штабс-капитан царской армии. Вступив в Красную Армию в годы Гражданской войны 1918–1920 гг., командовал ротой, батальоном, полком. В 1937 году окончил Военную академию Генерального штаба. С 1940 г. служил в Генштабе, где его застала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(1941–1945). </a:t>
            </a:r>
            <a:endParaRPr lang="ru-RU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Сулимовы\Desktop\ВОЙНА.КОНКУРС\HMEKkeSV0q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620688"/>
            <a:ext cx="3312368" cy="4536504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ot"/>
          </a:ln>
        </p:spPr>
      </p:pic>
      <p:sp>
        <p:nvSpPr>
          <p:cNvPr id="7" name="TextBox 6"/>
          <p:cNvSpPr txBox="1"/>
          <p:nvPr/>
        </p:nvSpPr>
        <p:spPr>
          <a:xfrm>
            <a:off x="971600" y="5229200"/>
            <a:ext cx="3384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Василевский Александр Михайлович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 (30) сентября 1895 года</a:t>
            </a:r>
          </a:p>
        </p:txBody>
      </p:sp>
      <p:pic>
        <p:nvPicPr>
          <p:cNvPr id="6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7056784" cy="15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июне 1942 года он стал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начальником Генштаба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заменив на этом посту, ввиду болезни, маршала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Б. М. Шапошникова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Из 34-х месяцев пребывания на посту начальника Генштаба 22 А. М. Василевский провел непосредственно на фронте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псевдонимы: Михайлов, Александров, Владимиров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улимовы\Desktop\ВОЙНА.КОНКУРС\535a4807e33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132856"/>
            <a:ext cx="5904656" cy="414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ранен и контужен. За полтора года воины он вырос от генерал-майора до Маршала Советского Союза (19.02.1943) и вместе с Г. К. Жуковым стал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первым кавалером ордена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«Победа».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улимовы\Desktop\ВОЙНА.КОНКУРС\687474703a2f2f7777772e6d6b2e72752f75706c6f61642f61727469636c655f696d616765732f39612f32392f63332f3439355f34373930342e6a7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00808"/>
            <a:ext cx="3201516" cy="2445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Сулимовы\Desktop\ВОЙНА.КОНКУРС\7557aebb445e30d31921e8efe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573016"/>
            <a:ext cx="4329860" cy="2736304"/>
          </a:xfrm>
          <a:prstGeom prst="rect">
            <a:avLst/>
          </a:prstGeom>
          <a:noFill/>
        </p:spPr>
      </p:pic>
      <p:pic>
        <p:nvPicPr>
          <p:cNvPr id="2052" name="Picture 4" descr="C:\Users\Сулимовы\Desktop\ВОЙНА.КОНКУРС\143731_html_14309af3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556792"/>
            <a:ext cx="1899419" cy="18065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12500"/>
          </a:effectLst>
        </p:spPr>
      </p:pic>
      <p:pic>
        <p:nvPicPr>
          <p:cNvPr id="2053" name="Picture 5" descr="C:\Users\Сулимовы\Desktop\ВОЙНА.КОНКУРС\143731_html_14309af3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4509120"/>
            <a:ext cx="2051529" cy="1951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4221088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Василевский А. М. и Жуков Г.К.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3284985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Г.К.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Жуков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и А.М.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Василевский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получают награды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7632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М. Василевский координировал действия фронтов: в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Сталинградской битве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(операции «Уран», «Малый Сатурн»),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под Курском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(операция «Полководец Румянцев»), при освобождении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Донбасса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(операция «Дон»),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 Крыму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при взятии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Севастополя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сражениях на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Правобережной Украине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в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Белорусской операции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«Багратион».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Сулимовы\Desktop\ВОЙНА.КОНКУРС\579713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060848"/>
            <a:ext cx="3827945" cy="4320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Users\Сулимовы\Desktop\ВОЙНА.КОНКУРС\uran-520x5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060848"/>
            <a:ext cx="3384376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1295" y="5661248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гибели генерала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 Д. Черняховского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командовал 3-м Белорусским фронтом в Восточно-Прусской операции, завершившейся знаменитым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«звездным» штурмом Кенигсберга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улимовы\Desktop\ВОЙНА.КОНКУРС\vMV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5"/>
            <a:ext cx="188360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3717032"/>
            <a:ext cx="20162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И. Д. Черняховский </a:t>
            </a:r>
            <a:endParaRPr lang="ru-RU" sz="1500" b="1" dirty="0"/>
          </a:p>
        </p:txBody>
      </p:sp>
      <p:pic>
        <p:nvPicPr>
          <p:cNvPr id="2052" name="Picture 4" descr="C:\Users\Сулимовы\Desktop\ВОЙНА.КОНКУРС\2140668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484784"/>
            <a:ext cx="4248472" cy="2409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Сулимовы\Desktop\ВОЙНА.КОНКУРС\75660856_0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149080"/>
            <a:ext cx="3552905" cy="2334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Сулимовы\Desktop\ВОЙНА.КОНКУРС\2082769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149080"/>
            <a:ext cx="3608950" cy="2329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Users\Сулимовы\Desktop\ВОЙНА.КОНКУРС\1221420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01295" y="5589240"/>
            <a:ext cx="1542705" cy="1089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2080" y="476672"/>
            <a:ext cx="3168352" cy="452431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фронтах Великой Отечественной войны советский полководец А. М. Василевский громил гитлеровских фельдмаршалов и генералов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Ф. фон Бока, Г. Гудериана, Ф. Паулюса, Э. Манштейна, Э. Клейста, Енеке, Э. фон Буша, В. фон Моделя, Ф. Шернера, фон Вейхса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 апреля 1945 года он был награжден вторым орденом «Победа».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068960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Федор фон Бок</a:t>
            </a:r>
            <a:endParaRPr lang="ru-RU" sz="1600" b="1" dirty="0"/>
          </a:p>
        </p:txBody>
      </p:sp>
      <p:pic>
        <p:nvPicPr>
          <p:cNvPr id="1028" name="Picture 4" descr="C:\Users\Сулимовы\Desktop\ВОЙНА.КОНКУРС\378728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04665"/>
            <a:ext cx="1869057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275856" y="3068960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Хайнц Гудериан</a:t>
            </a:r>
            <a:endParaRPr lang="ru-RU" sz="1600" dirty="0"/>
          </a:p>
        </p:txBody>
      </p:sp>
      <p:pic>
        <p:nvPicPr>
          <p:cNvPr id="1029" name="Picture 5" descr="C:\Users\Сулимовы\Desktop\ВОЙНА.КОНКУРС\KMO_090612_01056_1_t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194421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Сулимовы\Desktop\ВОЙНА.КОНКУРС\fridrix-pauly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29000"/>
            <a:ext cx="2016224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115616" y="6021288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Фридрих Паулюс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C:\Users\Сулимовы\Desktop\ВОЙНА.КОНКУРС\17850550.jpg"/>
          <p:cNvPicPr>
            <a:picLocks noChangeAspect="1" noChangeArrowheads="1"/>
          </p:cNvPicPr>
          <p:nvPr/>
        </p:nvPicPr>
        <p:blipFill>
          <a:blip r:embed="rId6" cstate="print"/>
          <a:srcRect r="2001" b="7259"/>
          <a:stretch>
            <a:fillRect/>
          </a:stretch>
        </p:blipFill>
        <p:spPr bwMode="auto">
          <a:xfrm>
            <a:off x="3203848" y="3429000"/>
            <a:ext cx="2015724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347864" y="6021288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Эрих Фанштейн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C:\Users\Сулимовы\Desktop\ВОЙНА.КОНКУРС\143731_html_14309af3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725144"/>
            <a:ext cx="1899419" cy="18065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404664"/>
            <a:ext cx="446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июне 1945 года маршал был назначен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Главнокомандующим советскими войсками на Дальнем Востоке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(псевдоним Васильев).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быстрый разгром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Квантунской армии японцев генерала Отодзо Ямады в Маньчжурии полководец получил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вторую Золотую Звезду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войны с 1946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начальник Генштаба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в 1949–1953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министр Вооруженных Сил СССР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улимовы\Desktop\ВОЙНА.КОНКУРС\dFM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4664"/>
            <a:ext cx="1800200" cy="2524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Сулимовы\Desktop\ВОЙНА.КОНКУРС\95044497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212976"/>
            <a:ext cx="4304073" cy="3306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Сулимовы\Desktop\ВОЙНА.КОНКУРС\73580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869160"/>
            <a:ext cx="285549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Сулимовы\Desktop\ВОЙНА.КОНКУРС\7420778er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3140968"/>
            <a:ext cx="32403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29249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Отодзо Ямада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C:\Users\Сулимовы\Desktop\ВОЙНА.КОНКУРС\zolotaj_zvez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332656"/>
            <a:ext cx="1584176" cy="2793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760</Words>
  <Application>Microsoft Office PowerPoint</Application>
  <PresentationFormat>Экран (4:3)</PresentationFormat>
  <Paragraphs>116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Сулимовы</dc:creator>
  <cp:lastModifiedBy>Пользователь Asus</cp:lastModifiedBy>
  <cp:revision>48</cp:revision>
  <dcterms:modified xsi:type="dcterms:W3CDTF">2022-05-17T12:49:41Z</dcterms:modified>
</cp:coreProperties>
</file>