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07CEAEE-5032-4B63-B870-64A7E07363E1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259582A-090D-4FBE-BC0A-3F3EB752CA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EAEE-5032-4B63-B870-64A7E07363E1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582A-090D-4FBE-BC0A-3F3EB752C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EAEE-5032-4B63-B870-64A7E07363E1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582A-090D-4FBE-BC0A-3F3EB752C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EAEE-5032-4B63-B870-64A7E07363E1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582A-090D-4FBE-BC0A-3F3EB752C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EAEE-5032-4B63-B870-64A7E07363E1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582A-090D-4FBE-BC0A-3F3EB752C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EAEE-5032-4B63-B870-64A7E07363E1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582A-090D-4FBE-BC0A-3F3EB752CA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EAEE-5032-4B63-B870-64A7E07363E1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582A-090D-4FBE-BC0A-3F3EB752C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EAEE-5032-4B63-B870-64A7E07363E1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582A-090D-4FBE-BC0A-3F3EB752C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EAEE-5032-4B63-B870-64A7E07363E1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582A-090D-4FBE-BC0A-3F3EB752C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EAEE-5032-4B63-B870-64A7E07363E1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582A-090D-4FBE-BC0A-3F3EB752CA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EAEE-5032-4B63-B870-64A7E07363E1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582A-090D-4FBE-BC0A-3F3EB752C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07CEAEE-5032-4B63-B870-64A7E07363E1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C259582A-090D-4FBE-BC0A-3F3EB752C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moudrost.ru/tema/aphorism_language1.html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2204864"/>
            <a:ext cx="7272808" cy="1949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C00000"/>
                </a:solidFill>
              </a:rPr>
              <a:t>Поэзия родной природы в творчестве А.С. Пушкина, М.Ю. Лермонтова, Ф.И. Тютчева, А.А. Фета, А.Н. </a:t>
            </a:r>
            <a:r>
              <a:rPr lang="ru-RU" sz="2800" b="1" dirty="0" err="1">
                <a:solidFill>
                  <a:srgbClr val="C00000"/>
                </a:solidFill>
              </a:rPr>
              <a:t>Майкова</a:t>
            </a:r>
            <a:r>
              <a:rPr lang="ru-RU" sz="2800" b="1" dirty="0">
                <a:solidFill>
                  <a:srgbClr val="C00000"/>
                </a:solidFill>
              </a:rPr>
              <a:t>.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0203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5623" y="-18189"/>
            <a:ext cx="784887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  <a:effectLst/>
              </a:rPr>
              <a:t>1) обучения:</a:t>
            </a:r>
            <a:r>
              <a:rPr lang="ru-RU" dirty="0" smtClean="0">
                <a:solidFill>
                  <a:srgbClr val="002060"/>
                </a:solidFill>
                <a:effectLst/>
              </a:rPr>
              <a:t> </a:t>
            </a:r>
            <a:r>
              <a:rPr lang="ru-RU" dirty="0" smtClean="0">
                <a:solidFill>
                  <a:srgbClr val="C00000"/>
                </a:solidFill>
                <a:effectLst/>
              </a:rPr>
              <a:t>расширить представление учащихся о теме природы в творчестве поэтов XIX века; продолжить знакомство со стихами А. С. Пушкина, М. Ю. Лермонтова, Ф. И. Тютчева, А. А. Фета, А. Н. </a:t>
            </a:r>
            <a:r>
              <a:rPr lang="ru-RU" dirty="0" err="1" smtClean="0">
                <a:solidFill>
                  <a:srgbClr val="C00000"/>
                </a:solidFill>
                <a:effectLst/>
              </a:rPr>
              <a:t>Майкова</a:t>
            </a:r>
            <a:r>
              <a:rPr lang="ru-RU" dirty="0" smtClean="0">
                <a:solidFill>
                  <a:srgbClr val="C00000"/>
                </a:solidFill>
                <a:effectLst/>
              </a:rPr>
              <a:t> о русской природе; помочь вызвать зрительные образы при чтении стихотворений, понять настроения, чувства поэтов;</a:t>
            </a: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</a:rPr>
              <a:t>2) развития: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развивать связную речь учащихся, совершенствовать навыки анализа стихотворения; раскрыть значение родной природы для воспитания чувства любви к большой и малой Родине; развивать эмоционально-чувственную сферу учащихся в процессе анализа стихотворений; развивать умение сравнивать, обобщать, делать выводы;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  <a:effectLst/>
              </a:rPr>
              <a:t>3) воспитания:</a:t>
            </a:r>
            <a:r>
              <a:rPr lang="ru-RU" dirty="0" smtClean="0">
                <a:solidFill>
                  <a:srgbClr val="002060"/>
                </a:solidFill>
                <a:effectLst/>
              </a:rPr>
              <a:t> </a:t>
            </a:r>
            <a:r>
              <a:rPr lang="ru-RU" dirty="0" smtClean="0">
                <a:solidFill>
                  <a:srgbClr val="C00000"/>
                </a:solidFill>
                <a:effectLst/>
              </a:rPr>
              <a:t>воспитывать любовь к родной природе, эстетический вкус, внимательное  отношение  к словам товарища, чувство ответственности  и взаимопомощи   при работе в группах  </a:t>
            </a:r>
            <a:endParaRPr lang="ru-RU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078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8" y="1988840"/>
            <a:ext cx="763284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         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 </a:t>
            </a:r>
            <a:r>
              <a:rPr lang="ru-RU" sz="3200" b="1" dirty="0" smtClean="0">
                <a:solidFill>
                  <a:srgbClr val="C00000"/>
                </a:solidFill>
              </a:rPr>
              <a:t>Пойми </a:t>
            </a:r>
            <a:r>
              <a:rPr lang="ru-RU" sz="3200" b="1" dirty="0">
                <a:solidFill>
                  <a:srgbClr val="C00000"/>
                </a:solidFill>
              </a:rPr>
              <a:t>живой </a:t>
            </a:r>
            <a:r>
              <a:rPr lang="ru-RU" sz="3200" b="1" u="sng" dirty="0">
                <a:solidFill>
                  <a:srgbClr val="C00000"/>
                </a:solidFill>
                <a:hlinkClick r:id="rId2"/>
              </a:rPr>
              <a:t>язык</a:t>
            </a:r>
            <a:r>
              <a:rPr lang="ru-RU" sz="3200" b="1" dirty="0">
                <a:solidFill>
                  <a:srgbClr val="C00000"/>
                </a:solidFill>
              </a:rPr>
              <a:t> </a:t>
            </a:r>
            <a:r>
              <a:rPr lang="ru-RU" sz="3200" b="1" dirty="0" smtClean="0">
                <a:solidFill>
                  <a:srgbClr val="C00000"/>
                </a:solidFill>
              </a:rPr>
              <a:t>природы-</a:t>
            </a:r>
          </a:p>
          <a:p>
            <a:endParaRPr lang="ru-RU" sz="3200" b="1" dirty="0"/>
          </a:p>
          <a:p>
            <a:r>
              <a:rPr lang="ru-RU" sz="3200" b="1" dirty="0">
                <a:solidFill>
                  <a:srgbClr val="C00000"/>
                </a:solidFill>
              </a:rPr>
              <a:t>    </a:t>
            </a:r>
            <a:r>
              <a:rPr lang="ru-RU" sz="3200" b="1" dirty="0" smtClean="0">
                <a:solidFill>
                  <a:srgbClr val="C00000"/>
                </a:solidFill>
              </a:rPr>
              <a:t>И </a:t>
            </a:r>
            <a:r>
              <a:rPr lang="ru-RU" sz="3200" b="1" dirty="0">
                <a:solidFill>
                  <a:srgbClr val="C00000"/>
                </a:solidFill>
              </a:rPr>
              <a:t>скажешь ты: </a:t>
            </a:r>
            <a:r>
              <a:rPr lang="ru-RU" sz="3200" b="1" dirty="0" smtClean="0">
                <a:solidFill>
                  <a:srgbClr val="C00000"/>
                </a:solidFill>
              </a:rPr>
              <a:t>«прекрасен мир!»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i="1" dirty="0"/>
              <a:t>                                                                      </a:t>
            </a:r>
            <a:endParaRPr lang="ru-RU" sz="3200" b="1" i="1" dirty="0" smtClean="0"/>
          </a:p>
          <a:p>
            <a:pPr algn="ctr"/>
            <a:r>
              <a:rPr lang="ru-RU" sz="3200" b="1" i="1" dirty="0" smtClean="0"/>
              <a:t>                                         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И.Никитин</a:t>
            </a:r>
            <a:r>
              <a:rPr lang="ru-RU" sz="3200" b="1" i="1" dirty="0" smtClean="0"/>
              <a:t>  </a:t>
            </a:r>
            <a:r>
              <a:rPr lang="ru-RU" sz="2800" b="1" i="1" dirty="0" smtClean="0"/>
              <a:t>     </a:t>
            </a:r>
            <a:r>
              <a:rPr lang="ru-RU" i="1" dirty="0" smtClean="0"/>
              <a:t>                                                                                    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560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052736"/>
            <a:ext cx="82809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endParaRPr lang="ru-RU" sz="3200" b="1" u="sng" dirty="0" smtClean="0">
              <a:solidFill>
                <a:srgbClr val="C00000"/>
              </a:solidFill>
            </a:endParaRPr>
          </a:p>
          <a:p>
            <a:pPr algn="ctr">
              <a:lnSpc>
                <a:spcPct val="200000"/>
              </a:lnSpc>
            </a:pPr>
            <a:r>
              <a:rPr lang="ru-RU" sz="3200" b="1" u="sng" dirty="0" err="1" smtClean="0">
                <a:solidFill>
                  <a:srgbClr val="C00000"/>
                </a:solidFill>
              </a:rPr>
              <a:t>Дом.задание</a:t>
            </a:r>
            <a:r>
              <a:rPr lang="ru-RU" sz="3200" b="1" u="sng" dirty="0" smtClean="0">
                <a:solidFill>
                  <a:srgbClr val="C00000"/>
                </a:solidFill>
              </a:rPr>
              <a:t>:</a:t>
            </a:r>
          </a:p>
          <a:p>
            <a:pPr algn="ctr">
              <a:lnSpc>
                <a:spcPct val="200000"/>
              </a:lnSpc>
            </a:pPr>
            <a:r>
              <a:rPr lang="ru-RU" sz="3200" b="1" u="sng" dirty="0" smtClean="0">
                <a:solidFill>
                  <a:srgbClr val="C00000"/>
                </a:solidFill>
              </a:rPr>
              <a:t> Инд</a:t>
            </a:r>
            <a:r>
              <a:rPr lang="ru-RU" sz="3200" b="1" u="sng" dirty="0">
                <a:solidFill>
                  <a:srgbClr val="C00000"/>
                </a:solidFill>
              </a:rPr>
              <a:t>. сообщение</a:t>
            </a:r>
            <a:r>
              <a:rPr lang="ru-RU" sz="3200" b="1" dirty="0">
                <a:solidFill>
                  <a:srgbClr val="C00000"/>
                </a:solidFill>
              </a:rPr>
              <a:t> о Чехове. Всем - </a:t>
            </a:r>
            <a:r>
              <a:rPr lang="ru-RU" sz="3200" b="1" dirty="0" smtClean="0">
                <a:solidFill>
                  <a:srgbClr val="C00000"/>
                </a:solidFill>
              </a:rPr>
              <a:t>        прочитать </a:t>
            </a:r>
            <a:r>
              <a:rPr lang="ru-RU" sz="3200" b="1" dirty="0">
                <a:solidFill>
                  <a:srgbClr val="C00000"/>
                </a:solidFill>
              </a:rPr>
              <a:t>рассказ А.П. Чехова </a:t>
            </a:r>
            <a:r>
              <a:rPr lang="ru-RU" sz="3200" b="1" dirty="0" smtClean="0">
                <a:solidFill>
                  <a:srgbClr val="C00000"/>
                </a:solidFill>
              </a:rPr>
              <a:t>                    «</a:t>
            </a:r>
            <a:r>
              <a:rPr lang="ru-RU" sz="3200" b="1" dirty="0">
                <a:solidFill>
                  <a:srgbClr val="C00000"/>
                </a:solidFill>
              </a:rPr>
              <a:t>О любви».</a:t>
            </a:r>
          </a:p>
        </p:txBody>
      </p:sp>
    </p:spTree>
    <p:extLst>
      <p:ext uri="{BB962C8B-B14F-4D97-AF65-F5344CB8AC3E}">
        <p14:creationId xmlns:p14="http://schemas.microsoft.com/office/powerpoint/2010/main" xmlns="" val="387225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321004"/>
            <a:ext cx="9256060" cy="1015663"/>
          </a:xfrm>
          <a:prstGeom prst="rect">
            <a:avLst/>
          </a:prstGeom>
        </p:spPr>
        <p:txBody>
          <a:bodyPr wrap="none">
            <a:spAutoFit/>
            <a:scene3d>
              <a:camera prst="isometricOffAxis2Lef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6000" b="1" dirty="0" smtClean="0">
                <a:ln/>
                <a:solidFill>
                  <a:srgbClr val="C00000"/>
                </a:solidFill>
              </a:rPr>
              <a:t>Спасибо </a:t>
            </a:r>
            <a:r>
              <a:rPr lang="ru-RU" sz="6000" b="1" dirty="0">
                <a:ln/>
                <a:solidFill>
                  <a:srgbClr val="C00000"/>
                </a:solidFill>
              </a:rPr>
              <a:t>за внимание</a:t>
            </a:r>
            <a:r>
              <a:rPr lang="ru-RU" sz="6000" b="1" dirty="0" smtClean="0">
                <a:ln/>
                <a:solidFill>
                  <a:srgbClr val="C00000"/>
                </a:solidFill>
              </a:rPr>
              <a:t>!</a:t>
            </a:r>
            <a:endParaRPr lang="ru-RU" sz="6000" b="1" dirty="0">
              <a:ln/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83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307</TotalTime>
  <Words>193</Words>
  <Application>Microsoft Office PowerPoint</Application>
  <PresentationFormat>Экран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Остин</vt:lpstr>
      <vt:lpstr>Слайд 1</vt:lpstr>
      <vt:lpstr>Слайд 2</vt:lpstr>
      <vt:lpstr>Слайд 3</vt:lpstr>
      <vt:lpstr>Слайд 4</vt:lpstr>
      <vt:lpstr>Слайд 5</vt:lpstr>
    </vt:vector>
  </TitlesOfParts>
  <Company>Win-Yagd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OLDI</cp:lastModifiedBy>
  <cp:revision>6</cp:revision>
  <cp:lastPrinted>2015-03-20T05:35:17Z</cp:lastPrinted>
  <dcterms:created xsi:type="dcterms:W3CDTF">2015-03-19T19:44:43Z</dcterms:created>
  <dcterms:modified xsi:type="dcterms:W3CDTF">2015-03-20T11:05:37Z</dcterms:modified>
</cp:coreProperties>
</file>