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Roboto" panose="020B0604020202020204" charset="0"/>
      <p:regular r:id="rId18"/>
      <p:bold r:id="rId19"/>
      <p:italic r:id="rId20"/>
      <p:boldItalic r:id="rId21"/>
    </p:embeddedFont>
    <p:embeddedFont>
      <p:font typeface="Bookman Old Style" panose="02050604050505020204" pitchFamily="18" charset="0"/>
      <p:regular r:id="rId22"/>
      <p:bold r:id="rId23"/>
      <p:italic r:id="rId24"/>
      <p:boldItalic r:id="rId25"/>
    </p:embeddedFont>
    <p:embeddedFont>
      <p:font typeface="Pacifico" panose="020B0604020202020204" charset="-5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i4myv5Blxg+I4wyrMaTIhu4wFCk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6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customschemas.google.com/relationships/presentationmetadata" Target="meta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039461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842113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99322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9" name="Google Shape;26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087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50588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211446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5579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32879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63533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62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53101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8320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436227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70820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47732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6" name="Google Shape;106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0" name="Google Shape;120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36" name="Google Shape;136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7" name="Google Shape;137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4" name="Google Shape;144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6E6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9.png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9.pn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5.jp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7753" y="0"/>
            <a:ext cx="605424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"/>
          <p:cNvPicPr preferRelativeResize="0"/>
          <p:nvPr/>
        </p:nvPicPr>
        <p:blipFill rotWithShape="1">
          <a:blip r:embed="rId4">
            <a:alphaModFix/>
          </a:blip>
          <a:srcRect l="12883"/>
          <a:stretch/>
        </p:blipFill>
        <p:spPr>
          <a:xfrm>
            <a:off x="12525" y="-26126"/>
            <a:ext cx="5999967" cy="693034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"/>
          <p:cNvSpPr txBox="1">
            <a:spLocks noGrp="1"/>
          </p:cNvSpPr>
          <p:nvPr>
            <p:ph type="ctrTitle"/>
          </p:nvPr>
        </p:nvSpPr>
        <p:spPr>
          <a:xfrm>
            <a:off x="6012494" y="112735"/>
            <a:ext cx="5912284" cy="291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11111"/>
              <a:buFont typeface="Calibri"/>
              <a:buNone/>
            </a:pPr>
            <a:r>
              <a:rPr lang="ru-RU" b="1" i="1" dirty="0">
                <a:solidFill>
                  <a:srgbClr val="002060"/>
                </a:solidFill>
              </a:rPr>
              <a:t>         </a:t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Мастер-класс</a:t>
            </a:r>
            <a:br>
              <a:rPr lang="ru-RU" sz="4800" b="1" i="1" dirty="0" smtClean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5400" b="1" i="1" dirty="0" smtClean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«На </a:t>
            </a:r>
            <a:r>
              <a:rPr lang="ru-RU" sz="5400" b="1" i="1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языке символов»</a:t>
            </a:r>
            <a:endParaRPr sz="5400" b="1" i="1" dirty="0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6" name="Google Shape;166;p1"/>
          <p:cNvSpPr txBox="1">
            <a:spLocks noGrp="1"/>
          </p:cNvSpPr>
          <p:nvPr>
            <p:ph type="subTitle" idx="1"/>
          </p:nvPr>
        </p:nvSpPr>
        <p:spPr>
          <a:xfrm>
            <a:off x="6354530" y="3935689"/>
            <a:ext cx="5620693" cy="25673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None/>
            </a:pPr>
            <a:r>
              <a:rPr lang="ru-RU" b="1" i="1" dirty="0" smtClean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Автор: </a:t>
            </a:r>
            <a:r>
              <a:rPr lang="ru-RU" b="1" i="1" dirty="0" err="1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Лыбина</a:t>
            </a:r>
            <a:r>
              <a:rPr lang="ru-RU" b="1" i="1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 Виктория Романовна,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None/>
            </a:pPr>
            <a:r>
              <a:rPr lang="ru-RU" b="1" i="1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учитель информационных технологий МБОУ СШ №31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7" name="Google Shape;167;p1"/>
          <p:cNvSpPr/>
          <p:nvPr/>
        </p:nvSpPr>
        <p:spPr>
          <a:xfrm>
            <a:off x="6137749" y="6396850"/>
            <a:ext cx="2073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u="none" strike="noStrike" cap="none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Сургут - 2021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1" cy="6828181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1"/>
          <p:cNvSpPr txBox="1">
            <a:spLocks noGrp="1"/>
          </p:cNvSpPr>
          <p:nvPr>
            <p:ph type="title"/>
          </p:nvPr>
        </p:nvSpPr>
        <p:spPr>
          <a:xfrm>
            <a:off x="214313" y="284189"/>
            <a:ext cx="977264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>
                <a:latin typeface="Pacifico"/>
                <a:ea typeface="Pacifico"/>
                <a:cs typeface="Pacifico"/>
                <a:sym typeface="Pacifico"/>
              </a:rPr>
              <a:t>	</a:t>
            </a:r>
            <a:r>
              <a:rPr lang="ru-RU" sz="5400" b="1" i="1">
                <a:solidFill>
                  <a:srgbClr val="1F3864"/>
                </a:solidFill>
                <a:latin typeface="Pacifico"/>
                <a:ea typeface="Pacifico"/>
                <a:cs typeface="Pacifico"/>
                <a:sym typeface="Pacifico"/>
              </a:rPr>
              <a:t>Эскиз будущего изделия</a:t>
            </a:r>
            <a:endParaRPr sz="5400" b="1" i="1">
              <a:solidFill>
                <a:srgbClr val="1F3864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id="265" name="Google Shape;265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10329863" y="-2"/>
            <a:ext cx="1862136" cy="6828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2961007" y="703137"/>
            <a:ext cx="4945174" cy="675840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1" cy="6828181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12"/>
          <p:cNvSpPr txBox="1">
            <a:spLocks noGrp="1"/>
          </p:cNvSpPr>
          <p:nvPr>
            <p:ph type="title"/>
          </p:nvPr>
        </p:nvSpPr>
        <p:spPr>
          <a:xfrm>
            <a:off x="2158584" y="365126"/>
            <a:ext cx="9195216" cy="809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ct val="100000"/>
              <a:buFont typeface="Calibri"/>
              <a:buNone/>
            </a:pPr>
            <a:r>
              <a:rPr lang="ru-RU" sz="6000" b="1" i="1">
                <a:solidFill>
                  <a:srgbClr val="1F3864"/>
                </a:solidFill>
                <a:latin typeface="Pacifico"/>
                <a:ea typeface="Pacifico"/>
                <a:cs typeface="Pacifico"/>
                <a:sym typeface="Pacifico"/>
              </a:rPr>
              <a:t>Шаблоны для работы</a:t>
            </a:r>
            <a:endParaRPr sz="6000" b="1" i="1">
              <a:solidFill>
                <a:srgbClr val="1F3864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id="274" name="Google Shape;274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9769" y="-20204"/>
            <a:ext cx="1537182" cy="6848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3236028" y="3606464"/>
            <a:ext cx="2139937" cy="334698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276" name="Google Shape;276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400000">
            <a:off x="3443840" y="913123"/>
            <a:ext cx="2415384" cy="355814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277" name="Google Shape;277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5400000">
            <a:off x="7592377" y="988140"/>
            <a:ext cx="2528882" cy="329461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278" name="Google Shape;278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5400000">
            <a:off x="8080279" y="3477952"/>
            <a:ext cx="2010931" cy="360400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1" cy="6828181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	</a:t>
            </a:r>
            <a:endParaRPr/>
          </a:p>
        </p:txBody>
      </p:sp>
      <p:pic>
        <p:nvPicPr>
          <p:cNvPr id="285" name="Google Shape;285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10552129" y="-29819"/>
            <a:ext cx="17430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13"/>
          <p:cNvSpPr/>
          <p:nvPr/>
        </p:nvSpPr>
        <p:spPr>
          <a:xfrm>
            <a:off x="361951" y="300986"/>
            <a:ext cx="10086974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i="1">
                <a:solidFill>
                  <a:srgbClr val="1F3864"/>
                </a:solidFill>
                <a:latin typeface="Pacifico"/>
                <a:ea typeface="Pacifico"/>
                <a:cs typeface="Pacifico"/>
                <a:sym typeface="Pacifico"/>
              </a:rPr>
              <a:t>Процесс работы</a:t>
            </a:r>
            <a:endParaRPr sz="2000" b="1" i="1">
              <a:solidFill>
                <a:srgbClr val="1F3864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id="287" name="Google Shape;287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65081" y="4084697"/>
            <a:ext cx="4214320" cy="2594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5400000">
            <a:off x="202968" y="2574203"/>
            <a:ext cx="3351498" cy="2513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5400000">
            <a:off x="7361637" y="2715286"/>
            <a:ext cx="3408256" cy="2556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13"/>
          <p:cNvPicPr preferRelativeResize="0"/>
          <p:nvPr/>
        </p:nvPicPr>
        <p:blipFill rotWithShape="1">
          <a:blip r:embed="rId8">
            <a:alphaModFix/>
          </a:blip>
          <a:srcRect t="19378" b="18023"/>
          <a:stretch/>
        </p:blipFill>
        <p:spPr>
          <a:xfrm>
            <a:off x="5621852" y="1440670"/>
            <a:ext cx="1957549" cy="2401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13"/>
          <p:cNvPicPr preferRelativeResize="0"/>
          <p:nvPr/>
        </p:nvPicPr>
        <p:blipFill rotWithShape="1">
          <a:blip r:embed="rId9">
            <a:alphaModFix/>
          </a:blip>
          <a:srcRect t="7692" b="22315"/>
          <a:stretch/>
        </p:blipFill>
        <p:spPr>
          <a:xfrm>
            <a:off x="3365081" y="1452000"/>
            <a:ext cx="1910983" cy="23790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1" cy="6828181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14"/>
          <p:cNvSpPr txBox="1">
            <a:spLocks noGrp="1"/>
          </p:cNvSpPr>
          <p:nvPr>
            <p:ph type="title"/>
          </p:nvPr>
        </p:nvSpPr>
        <p:spPr>
          <a:xfrm>
            <a:off x="868363" y="-1"/>
            <a:ext cx="967898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ts val="4800"/>
              <a:buFont typeface="Calibri"/>
              <a:buNone/>
            </a:pPr>
            <a:r>
              <a:rPr lang="ru-RU" sz="4800" b="1" i="1">
                <a:solidFill>
                  <a:srgbClr val="1F3864"/>
                </a:solidFill>
                <a:latin typeface="Pacifico"/>
                <a:ea typeface="Pacifico"/>
                <a:cs typeface="Pacifico"/>
                <a:sym typeface="Pacifico"/>
              </a:rPr>
              <a:t>Элементы для сборки</a:t>
            </a:r>
            <a:endParaRPr sz="4800" b="1" i="1">
              <a:solidFill>
                <a:srgbClr val="1F3864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id="299" name="Google Shape;299;p14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 t="75005"/>
          <a:stretch/>
        </p:blipFill>
        <p:spPr>
          <a:xfrm rot="-5400000">
            <a:off x="8061155" y="2697335"/>
            <a:ext cx="6828181" cy="1433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14"/>
          <p:cNvPicPr preferRelativeResize="0"/>
          <p:nvPr/>
        </p:nvPicPr>
        <p:blipFill rotWithShape="1">
          <a:blip r:embed="rId5">
            <a:alphaModFix/>
          </a:blip>
          <a:srcRect t="23534" b="22427"/>
          <a:stretch/>
        </p:blipFill>
        <p:spPr>
          <a:xfrm>
            <a:off x="788750" y="1170618"/>
            <a:ext cx="4590495" cy="186044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301" name="Google Shape;301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0800000">
            <a:off x="976419" y="3278563"/>
            <a:ext cx="4402826" cy="330212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302" name="Google Shape;302;p14"/>
          <p:cNvPicPr preferRelativeResize="0"/>
          <p:nvPr/>
        </p:nvPicPr>
        <p:blipFill rotWithShape="1">
          <a:blip r:embed="rId7">
            <a:alphaModFix/>
          </a:blip>
          <a:srcRect l="16176" t="14706" r="10162" b="10975"/>
          <a:stretch/>
        </p:blipFill>
        <p:spPr>
          <a:xfrm rot="5400000">
            <a:off x="5514600" y="1927045"/>
            <a:ext cx="4943901" cy="374093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1" cy="6828181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5"/>
          <p:cNvSpPr txBox="1">
            <a:spLocks noGrp="1"/>
          </p:cNvSpPr>
          <p:nvPr>
            <p:ph type="title"/>
          </p:nvPr>
        </p:nvSpPr>
        <p:spPr>
          <a:xfrm>
            <a:off x="1514474" y="365125"/>
            <a:ext cx="98393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ct val="100000"/>
              <a:buFont typeface="Calibri"/>
              <a:buNone/>
            </a:pPr>
            <a:r>
              <a:rPr lang="ru-RU" b="1" i="1">
                <a:solidFill>
                  <a:srgbClr val="1F3864"/>
                </a:solidFill>
                <a:latin typeface="Pacifico"/>
                <a:ea typeface="Pacifico"/>
                <a:cs typeface="Pacifico"/>
                <a:sym typeface="Pacifico"/>
              </a:rPr>
              <a:t>Результат работы</a:t>
            </a:r>
            <a:br>
              <a:rPr lang="ru-RU" b="1" i="1">
                <a:solidFill>
                  <a:srgbClr val="1F3864"/>
                </a:solidFill>
                <a:latin typeface="Pacifico"/>
                <a:ea typeface="Pacifico"/>
                <a:cs typeface="Pacifico"/>
                <a:sym typeface="Pacifico"/>
              </a:rPr>
            </a:br>
            <a:r>
              <a:rPr lang="ru-RU" sz="4000" b="1" i="1">
                <a:solidFill>
                  <a:srgbClr val="1F3864"/>
                </a:solidFill>
                <a:latin typeface="Pacifico"/>
                <a:ea typeface="Pacifico"/>
                <a:cs typeface="Pacifico"/>
                <a:sym typeface="Pacifico"/>
              </a:rPr>
              <a:t>Настенное панно </a:t>
            </a:r>
            <a:r>
              <a:rPr lang="ru-RU" b="1" i="1">
                <a:solidFill>
                  <a:srgbClr val="1F3864"/>
                </a:solidFill>
                <a:latin typeface="Pacifico"/>
                <a:ea typeface="Pacifico"/>
                <a:cs typeface="Pacifico"/>
                <a:sym typeface="Pacifico"/>
              </a:rPr>
              <a:t>«На языке символов»</a:t>
            </a:r>
            <a:r>
              <a:rPr lang="ru-RU">
                <a:solidFill>
                  <a:srgbClr val="1F3864"/>
                </a:solidFill>
                <a:latin typeface="Pacifico"/>
                <a:ea typeface="Pacifico"/>
                <a:cs typeface="Pacifico"/>
                <a:sym typeface="Pacifico"/>
              </a:rPr>
              <a:t/>
            </a:r>
            <a:br>
              <a:rPr lang="ru-RU">
                <a:solidFill>
                  <a:srgbClr val="1F3864"/>
                </a:solidFill>
                <a:latin typeface="Pacifico"/>
                <a:ea typeface="Pacifico"/>
                <a:cs typeface="Pacifico"/>
                <a:sym typeface="Pacifico"/>
              </a:rPr>
            </a:br>
            <a:r>
              <a:rPr lang="ru-RU">
                <a:solidFill>
                  <a:srgbClr val="1F3864"/>
                </a:solidFill>
              </a:rPr>
              <a:t>	</a:t>
            </a:r>
            <a:endParaRPr>
              <a:solidFill>
                <a:srgbClr val="1F3864"/>
              </a:solidFill>
            </a:endParaRPr>
          </a:p>
        </p:txBody>
      </p:sp>
      <p:pic>
        <p:nvPicPr>
          <p:cNvPr id="309" name="Google Shape;309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6287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15"/>
          <p:cNvPicPr preferRelativeResize="0"/>
          <p:nvPr/>
        </p:nvPicPr>
        <p:blipFill rotWithShape="1">
          <a:blip r:embed="rId5">
            <a:alphaModFix/>
          </a:blip>
          <a:srcRect t="5016" b="3799"/>
          <a:stretch/>
        </p:blipFill>
        <p:spPr>
          <a:xfrm>
            <a:off x="2870121" y="1555777"/>
            <a:ext cx="7184053" cy="491310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29" y="14944"/>
            <a:ext cx="12193057" cy="6828112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"/>
          <p:cNvSpPr txBox="1">
            <a:spLocks noGrp="1"/>
          </p:cNvSpPr>
          <p:nvPr>
            <p:ph type="title"/>
          </p:nvPr>
        </p:nvSpPr>
        <p:spPr>
          <a:xfrm>
            <a:off x="2015250" y="657225"/>
            <a:ext cx="9872100" cy="19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lvl="0" indent="-3429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3200"/>
              <a:buFont typeface="Calibri"/>
              <a:buNone/>
            </a:pPr>
            <a:r>
              <a:rPr lang="ru-RU" sz="3000" b="1" i="1">
                <a:solidFill>
                  <a:srgbClr val="1E4E79"/>
                </a:solidFill>
                <a:latin typeface="Pacifico"/>
                <a:ea typeface="Pacifico"/>
                <a:cs typeface="Pacifico"/>
                <a:sym typeface="Pacifico"/>
              </a:rPr>
              <a:t>«Искусство бросает вызов технологиям, а технологии вдохновляют искусство.»</a:t>
            </a:r>
            <a:r>
              <a:rPr lang="ru-RU" sz="3000" b="1">
                <a:solidFill>
                  <a:srgbClr val="1E4E79"/>
                </a:solidFill>
                <a:latin typeface="Pacifico"/>
                <a:ea typeface="Pacifico"/>
                <a:cs typeface="Pacifico"/>
                <a:sym typeface="Pacifico"/>
              </a:rPr>
              <a:t/>
            </a:r>
            <a:br>
              <a:rPr lang="ru-RU" sz="3000" b="1">
                <a:solidFill>
                  <a:srgbClr val="1E4E79"/>
                </a:solidFill>
                <a:latin typeface="Pacifico"/>
                <a:ea typeface="Pacifico"/>
                <a:cs typeface="Pacifico"/>
                <a:sym typeface="Pacifico"/>
              </a:rPr>
            </a:br>
            <a:r>
              <a:rPr lang="ru-RU" sz="3000" b="1" i="1">
                <a:solidFill>
                  <a:srgbClr val="1E4E79"/>
                </a:solidFill>
                <a:latin typeface="Pacifico"/>
                <a:ea typeface="Pacifico"/>
                <a:cs typeface="Pacifico"/>
                <a:sym typeface="Pacifico"/>
              </a:rPr>
              <a:t>Д.Лассетер</a:t>
            </a:r>
            <a:r>
              <a:rPr lang="ru-RU" sz="3000" b="1">
                <a:solidFill>
                  <a:srgbClr val="1E4E79"/>
                </a:solidFill>
                <a:latin typeface="Pacifico"/>
                <a:ea typeface="Pacifico"/>
                <a:cs typeface="Pacifico"/>
                <a:sym typeface="Pacifico"/>
              </a:rPr>
              <a:t/>
            </a:r>
            <a:br>
              <a:rPr lang="ru-RU" sz="3000" b="1">
                <a:solidFill>
                  <a:srgbClr val="1E4E79"/>
                </a:solidFill>
                <a:latin typeface="Pacifico"/>
                <a:ea typeface="Pacifico"/>
                <a:cs typeface="Pacifico"/>
                <a:sym typeface="Pacifico"/>
              </a:rPr>
            </a:br>
            <a:endParaRPr sz="3000" b="1">
              <a:solidFill>
                <a:srgbClr val="1E4E79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id="175" name="Google Shape;17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45733" y="2084102"/>
            <a:ext cx="6905100" cy="409488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176" name="Google Shape;176;p2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5">
            <a:alphaModFix/>
          </a:blip>
          <a:srcRect/>
          <a:stretch/>
        </p:blipFill>
        <p:spPr>
          <a:xfrm rot="10800000">
            <a:off x="16969" y="0"/>
            <a:ext cx="1683352" cy="6843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52922" y="3572192"/>
            <a:ext cx="2819908" cy="209394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184" name="Google Shape;184;p3"/>
          <p:cNvSpPr txBox="1">
            <a:spLocks noGrp="1"/>
          </p:cNvSpPr>
          <p:nvPr>
            <p:ph type="body" idx="2"/>
          </p:nvPr>
        </p:nvSpPr>
        <p:spPr>
          <a:xfrm>
            <a:off x="308862" y="528000"/>
            <a:ext cx="8635200" cy="5802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ts val="2400"/>
              <a:buNone/>
            </a:pPr>
            <a:r>
              <a:rPr lang="ru-RU" sz="2400" b="1" i="1" dirty="0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2021 год в России был объявлен годом науки и технологий. Поэтому с учениками на занятиях дополнительного образования мы активно осваивали разные современные технологии. Но 2021 уходит и на смену ему приходит  2022 - Год народного искусства. Мы решили не оставаться в стороне и объединить прошлое с будущим, соединить современные технологии с народным искусством. И выбрали мы не просто русское народное искусство, а искусство народов Севера, ведь мы живем в регионе, где творчество народов ханты и манси имеет большое значение. Мы живем на территории этих народов и должны знать их традиции, их искусство. 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4572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F3864"/>
              </a:buClr>
              <a:buSzPts val="2400"/>
              <a:buNone/>
            </a:pPr>
            <a:r>
              <a:rPr lang="ru-RU" sz="2400" b="1" i="1" dirty="0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В Сибири проживают очень сильные люди, сумевшие обуздать силы природы.  Родственные связи у ханты и манси очень сильны. Каждому явлению природы присущ особый символ. Мы с своей работе отразили символы растительного и животного мира.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228600" lvl="0" indent="-101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id="185" name="Google Shape;185;p3" descr="VIII Международный форум историков-кавказоведов «Народы Кавказа в XVIII-XXI  вв.: история, политика, культура»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9203216" y="926238"/>
            <a:ext cx="2919300" cy="213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0983"/>
            <a:ext cx="12192001" cy="6807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8084158" y="2750156"/>
            <a:ext cx="6858000" cy="1357686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"/>
          <p:cNvSpPr/>
          <p:nvPr/>
        </p:nvSpPr>
        <p:spPr>
          <a:xfrm>
            <a:off x="757250" y="1808350"/>
            <a:ext cx="9586800" cy="4009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1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Приближается Новый год и 10 декабря Ханты-Мансийский автономный округ отмечал 91-ую годовщину со дня образования. Коренной малочисленный угорский народ на севере Западной Сибири в Ханты-Мансийском федеральном округе - это ханты и манси. </a:t>
            </a:r>
            <a:endParaRPr sz="2800" b="1" i="1" dirty="0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1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В нашей работе мы использовали символы ханты и манси, тем самым объединили два значимых события для ХМАО-Югры. </a:t>
            </a:r>
            <a:endParaRPr sz="2800" dirty="0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1" cy="6828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5"/>
          <p:cNvPicPr preferRelativeResize="0"/>
          <p:nvPr/>
        </p:nvPicPr>
        <p:blipFill rotWithShape="1">
          <a:blip r:embed="rId4">
            <a:alphaModFix/>
          </a:blip>
          <a:srcRect l="28101"/>
          <a:stretch/>
        </p:blipFill>
        <p:spPr>
          <a:xfrm>
            <a:off x="8897815" y="79131"/>
            <a:ext cx="3143191" cy="2724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5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4527624" y="76177"/>
            <a:ext cx="4071666" cy="2709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5"/>
          <p:cNvPicPr preferRelativeResize="0">
            <a:picLocks noGrp="1"/>
          </p:cNvPicPr>
          <p:nvPr>
            <p:ph type="body" idx="4"/>
          </p:nvPr>
        </p:nvPicPr>
        <p:blipFill rotWithShape="1">
          <a:blip r:embed="rId6">
            <a:alphaModFix/>
          </a:blip>
          <a:srcRect/>
          <a:stretch/>
        </p:blipFill>
        <p:spPr>
          <a:xfrm>
            <a:off x="9530160" y="3089733"/>
            <a:ext cx="2371725" cy="192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4170" y="79132"/>
            <a:ext cx="4074930" cy="2711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524026" y="4317253"/>
            <a:ext cx="3161400" cy="2411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427511" y="4457700"/>
            <a:ext cx="2987828" cy="2237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5"/>
          <p:cNvPicPr preferRelativeResize="0"/>
          <p:nvPr/>
        </p:nvPicPr>
        <p:blipFill rotWithShape="1">
          <a:blip r:embed="rId10">
            <a:alphaModFix/>
          </a:blip>
          <a:srcRect r="12152" b="11597"/>
          <a:stretch/>
        </p:blipFill>
        <p:spPr>
          <a:xfrm>
            <a:off x="5185929" y="2941080"/>
            <a:ext cx="1623292" cy="2180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54170" y="3089733"/>
            <a:ext cx="2562225" cy="178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1" cy="6828181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6"/>
          <p:cNvSpPr txBox="1">
            <a:spLocks noGrp="1"/>
          </p:cNvSpPr>
          <p:nvPr>
            <p:ph type="title"/>
          </p:nvPr>
        </p:nvSpPr>
        <p:spPr>
          <a:xfrm>
            <a:off x="385775" y="665299"/>
            <a:ext cx="9944100" cy="5375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ct val="100000"/>
              <a:buFont typeface="Calibri"/>
              <a:buNone/>
            </a:pPr>
            <a:r>
              <a:rPr lang="ru-RU" sz="3600" b="1" i="1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В детстве мы все любили мечтать о необычных и волшебных, как нам тогда казалось, вещах. Оглядываясь на сегодняшний мир и ассортимент доступных человеку девайсов и гаджетов, невольно осознаёшь, что технический прогресс воплотил многие из наших детских грёз в реальность.</a:t>
            </a:r>
            <a:endParaRPr sz="3600" b="1" i="1">
              <a:solidFill>
                <a:srgbClr val="1F3864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ct val="100000"/>
              <a:buFont typeface="Calibri"/>
              <a:buNone/>
            </a:pPr>
            <a:endParaRPr sz="3600" b="1" i="1">
              <a:solidFill>
                <a:srgbClr val="1F3864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ct val="100000"/>
              <a:buFont typeface="Calibri"/>
              <a:buNone/>
            </a:pPr>
            <a:r>
              <a:rPr lang="ru-RU" sz="3600" b="1" i="1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Для воплощения идеи мы использовали современные технологии, это 3D-ручка — инструмент для рисования пластиком, позволяющий создавать трёхмерные объекты.</a:t>
            </a:r>
            <a:endParaRPr sz="4800" b="1" i="1">
              <a:solidFill>
                <a:srgbClr val="1F3864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3" name="Google Shape;21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8024813" y="2690811"/>
            <a:ext cx="6858000" cy="1476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1" cy="6828181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7"/>
          <p:cNvSpPr txBox="1">
            <a:spLocks noGrp="1"/>
          </p:cNvSpPr>
          <p:nvPr>
            <p:ph type="title"/>
          </p:nvPr>
        </p:nvSpPr>
        <p:spPr>
          <a:xfrm>
            <a:off x="2360022" y="330917"/>
            <a:ext cx="810550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ts val="4800"/>
              <a:buFont typeface="Calibri"/>
              <a:buNone/>
            </a:pPr>
            <a:r>
              <a:rPr lang="ru-RU" sz="4800" b="1" i="1">
                <a:solidFill>
                  <a:srgbClr val="1F3864"/>
                </a:solidFill>
                <a:latin typeface="Pacifico"/>
                <a:ea typeface="Pacifico"/>
                <a:cs typeface="Pacifico"/>
                <a:sym typeface="Pacifico"/>
              </a:rPr>
              <a:t>Материалы и инструменты</a:t>
            </a:r>
            <a:endParaRPr sz="4800" b="1" i="1">
              <a:solidFill>
                <a:srgbClr val="1F3864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id="220" name="Google Shape;220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400000">
            <a:off x="-2468798" y="2468798"/>
            <a:ext cx="6858002" cy="192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25400" y="1656465"/>
            <a:ext cx="2714625" cy="27146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222" name="Google Shape;222;p7"/>
          <p:cNvSpPr/>
          <p:nvPr/>
        </p:nvSpPr>
        <p:spPr>
          <a:xfrm>
            <a:off x="2360025" y="1945313"/>
            <a:ext cx="9042900" cy="38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42925" marR="0" lvl="0" indent="-542925" algn="just" rtl="0"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ts val="4000"/>
              <a:buFont typeface="Roboto"/>
              <a:buChar char="⮚"/>
            </a:pPr>
            <a:r>
              <a:rPr lang="ru-RU" sz="4000" b="1" i="1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3D-ручка (2 шт.)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542925" marR="0" lvl="0" indent="-542925" algn="just" rtl="0">
              <a:spcBef>
                <a:spcPts val="800"/>
              </a:spcBef>
              <a:spcAft>
                <a:spcPts val="0"/>
              </a:spcAft>
              <a:buClr>
                <a:srgbClr val="1F3864"/>
              </a:buClr>
              <a:buSzPts val="4000"/>
              <a:buFont typeface="Roboto"/>
              <a:buChar char="⮚"/>
            </a:pPr>
            <a:r>
              <a:rPr lang="ru-RU" sz="4000" b="1" i="1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пластик ABS 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542925" marR="0" lvl="0" indent="-542925" algn="just" rtl="0"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ts val="4000"/>
              <a:buFont typeface="Roboto"/>
              <a:buChar char="⮚"/>
            </a:pPr>
            <a:r>
              <a:rPr lang="ru-RU" sz="4000" b="1" i="1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кусачки для резки платка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542925" marR="0" lvl="0" indent="-542925" algn="just" rtl="0"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ts val="4000"/>
              <a:buFont typeface="Roboto"/>
              <a:buChar char="⮚"/>
            </a:pPr>
            <a:r>
              <a:rPr lang="ru-RU" sz="4000" b="1" i="1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бумажные шаблоны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542925" marR="0" lvl="0" indent="-542925" algn="just" rtl="0"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ts val="4000"/>
              <a:buFont typeface="Roboto"/>
              <a:buChar char="⮚"/>
            </a:pPr>
            <a:r>
              <a:rPr lang="ru-RU" sz="4000" b="1" i="1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листы для ламинирования (2 шт.)</a:t>
            </a:r>
            <a:endParaRPr sz="4000" b="1" i="1">
              <a:solidFill>
                <a:srgbClr val="1F3864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1800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1800">
              <a:solidFill>
                <a:srgbClr val="1F3864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1" cy="6828181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8"/>
          <p:cNvSpPr txBox="1">
            <a:spLocks noGrp="1"/>
          </p:cNvSpPr>
          <p:nvPr>
            <p:ph type="body" idx="1"/>
          </p:nvPr>
        </p:nvSpPr>
        <p:spPr>
          <a:xfrm>
            <a:off x="469575" y="665300"/>
            <a:ext cx="10044000" cy="5209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3864"/>
              </a:buClr>
              <a:buSzPts val="8000"/>
              <a:buNone/>
            </a:pPr>
            <a:r>
              <a:rPr lang="ru-RU" sz="2200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3D-ручка — инструмент для рисования пластиком, позволяющий создавать трёхмерные объекты. Используется для творчества, коррекции изделий, напечатанных с помощью 3D-принтера, и мелкого бытового ремонта пластиковых предметов. </a:t>
            </a:r>
            <a:endParaRPr sz="2200">
              <a:latin typeface="Roboto"/>
              <a:ea typeface="Roboto"/>
              <a:cs typeface="Roboto"/>
              <a:sym typeface="Roboto"/>
            </a:endParaRPr>
          </a:p>
          <a:p>
            <a:pPr marL="0" lvl="0" indent="4572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F3864"/>
              </a:buClr>
              <a:buSzPts val="8000"/>
              <a:buNone/>
            </a:pPr>
            <a:r>
              <a:rPr lang="ru-RU" sz="2200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«Горячие» ручки заправляются термопластиком, который поставляется в виде прутков или катушек нитей. В верхней части корпуса 3D-ручки располагается отверстие, в которое вставляется пластик. Встроенный механизм автоматически подводит пластик к экструдеру, где он нагревается и подается в горячем виде через сопло. Расплавленный пластик способен принимать любую форму, а затем быстро застывает. </a:t>
            </a:r>
            <a:endParaRPr sz="2200">
              <a:solidFill>
                <a:srgbClr val="1F3864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4572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F3864"/>
              </a:buClr>
              <a:buSzPts val="8000"/>
              <a:buNone/>
            </a:pPr>
            <a:r>
              <a:rPr lang="ru-RU" sz="2200">
                <a:solidFill>
                  <a:srgbClr val="1F3864"/>
                </a:solidFill>
                <a:latin typeface="Roboto"/>
                <a:ea typeface="Roboto"/>
                <a:cs typeface="Roboto"/>
                <a:sym typeface="Roboto"/>
              </a:rPr>
              <a:t>К преимуществам «горячих» 3D-ручек относятся небольшой вес, компактность, простота использования, прочность поделок, доступная стоимость расходных материалов. В качестве недостатков пользователи отмечают наличие проводов и нагревание сопла ручки до высокой температуры.</a:t>
            </a:r>
            <a:endParaRPr sz="220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9" name="Google Shape;229;p8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 t="75005"/>
          <a:stretch/>
        </p:blipFill>
        <p:spPr>
          <a:xfrm rot="-5400000">
            <a:off x="8047169" y="2650329"/>
            <a:ext cx="6828181" cy="15275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9819"/>
            <a:ext cx="12192001" cy="682818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5" name="Google Shape;235;p9"/>
          <p:cNvGrpSpPr/>
          <p:nvPr/>
        </p:nvGrpSpPr>
        <p:grpSpPr>
          <a:xfrm>
            <a:off x="3547019" y="1222300"/>
            <a:ext cx="4843173" cy="4563708"/>
            <a:chOff x="1053961" y="443"/>
            <a:chExt cx="4478614" cy="4478614"/>
          </a:xfrm>
        </p:grpSpPr>
        <p:sp>
          <p:nvSpPr>
            <p:cNvPr id="236" name="Google Shape;236;p9"/>
            <p:cNvSpPr/>
            <p:nvPr/>
          </p:nvSpPr>
          <p:spPr>
            <a:xfrm>
              <a:off x="2050906" y="997389"/>
              <a:ext cx="2484723" cy="2484723"/>
            </a:xfrm>
            <a:prstGeom prst="ellipse">
              <a:avLst/>
            </a:prstGeom>
            <a:gradFill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19191"/>
                </a:gs>
              </a:gsLst>
              <a:lin ang="5400000" scaled="0"/>
            </a:gra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9"/>
            <p:cNvSpPr txBox="1"/>
            <p:nvPr/>
          </p:nvSpPr>
          <p:spPr>
            <a:xfrm>
              <a:off x="2414785" y="1361268"/>
              <a:ext cx="1756965" cy="17569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125" tIns="24125" rIns="24125" bIns="24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900" b="1" i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Изображения растительного и животного мира</a:t>
              </a:r>
              <a:endParaRPr sz="19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9"/>
            <p:cNvSpPr/>
            <p:nvPr/>
          </p:nvSpPr>
          <p:spPr>
            <a:xfrm>
              <a:off x="2672087" y="443"/>
              <a:ext cx="1242361" cy="1242361"/>
            </a:xfrm>
            <a:prstGeom prst="ellipse">
              <a:avLst/>
            </a:prstGeom>
            <a:gradFill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19191"/>
                </a:gs>
              </a:gsLst>
              <a:lin ang="540000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9"/>
            <p:cNvSpPr txBox="1"/>
            <p:nvPr/>
          </p:nvSpPr>
          <p:spPr>
            <a:xfrm>
              <a:off x="2854027" y="182383"/>
              <a:ext cx="878481" cy="8784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75" tIns="21575" rIns="21575" bIns="21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700" b="1" i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Заячьи уши</a:t>
              </a:r>
              <a:endParaRPr sz="17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9"/>
            <p:cNvSpPr/>
            <p:nvPr/>
          </p:nvSpPr>
          <p:spPr>
            <a:xfrm>
              <a:off x="4290214" y="1618570"/>
              <a:ext cx="1242361" cy="1242361"/>
            </a:xfrm>
            <a:prstGeom prst="ellipse">
              <a:avLst/>
            </a:prstGeom>
            <a:gradFill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19191"/>
                </a:gs>
              </a:gsLst>
              <a:lin ang="540000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9"/>
            <p:cNvSpPr txBox="1"/>
            <p:nvPr/>
          </p:nvSpPr>
          <p:spPr>
            <a:xfrm>
              <a:off x="4472154" y="1800510"/>
              <a:ext cx="878481" cy="8784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75" tIns="21575" rIns="21575" bIns="21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700" b="1" i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Дом</a:t>
              </a:r>
              <a:endParaRPr sz="17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9"/>
            <p:cNvSpPr/>
            <p:nvPr/>
          </p:nvSpPr>
          <p:spPr>
            <a:xfrm>
              <a:off x="2672087" y="3236696"/>
              <a:ext cx="1242361" cy="1242361"/>
            </a:xfrm>
            <a:prstGeom prst="ellipse">
              <a:avLst/>
            </a:prstGeom>
            <a:gradFill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19191"/>
                </a:gs>
              </a:gsLst>
              <a:lin ang="540000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9"/>
            <p:cNvSpPr txBox="1"/>
            <p:nvPr/>
          </p:nvSpPr>
          <p:spPr>
            <a:xfrm>
              <a:off x="2854027" y="3418636"/>
              <a:ext cx="878481" cy="8784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75" tIns="21575" rIns="21575" bIns="21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700" b="1" i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Зима</a:t>
              </a:r>
              <a:endParaRPr sz="17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9"/>
            <p:cNvSpPr/>
            <p:nvPr/>
          </p:nvSpPr>
          <p:spPr>
            <a:xfrm>
              <a:off x="1053961" y="1618570"/>
              <a:ext cx="1242361" cy="1242361"/>
            </a:xfrm>
            <a:prstGeom prst="ellipse">
              <a:avLst/>
            </a:prstGeom>
            <a:gradFill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19191"/>
                </a:gs>
              </a:gsLst>
              <a:lin ang="5400000" scaled="0"/>
            </a:gra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9"/>
            <p:cNvSpPr txBox="1"/>
            <p:nvPr/>
          </p:nvSpPr>
          <p:spPr>
            <a:xfrm>
              <a:off x="1235901" y="1800510"/>
              <a:ext cx="878481" cy="8784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75" tIns="21575" rIns="21575" bIns="21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700" b="1" i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Медведь</a:t>
              </a:r>
              <a:endParaRPr sz="17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46" name="Google Shape;246;p9" descr="https://1.bp.blogspot.com/-NkqBHoR2dmE/UTsQTIsCw5I/AAAAAAAADsM/YxaU1FCRszc/s200/008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4836" y="2517986"/>
            <a:ext cx="2962275" cy="2057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9" descr="https://sun9-40.userapi.com/impf/eNnITr4MGCDi1eKb4pBgysFf0pdW-Ou5sF_EgQ/wiYoA-jZTsw.jpg?size=548x754&amp;quality=96&amp;sign=6b76c0b9a411e16a4ef04159a8f40463&amp;type=album"/>
          <p:cNvPicPr preferRelativeResize="0"/>
          <p:nvPr/>
        </p:nvPicPr>
        <p:blipFill rotWithShape="1">
          <a:blip r:embed="rId5">
            <a:alphaModFix/>
          </a:blip>
          <a:srcRect l="-274" t="26166" r="63727" b="50358"/>
          <a:stretch/>
        </p:blipFill>
        <p:spPr>
          <a:xfrm>
            <a:off x="8390230" y="2328862"/>
            <a:ext cx="2196807" cy="1941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9" descr="https://fsd.multiurok.ru/html/2019/04/15/s_5cb481564390e/img15.jpg"/>
          <p:cNvPicPr preferRelativeResize="0"/>
          <p:nvPr/>
        </p:nvPicPr>
        <p:blipFill rotWithShape="1">
          <a:blip r:embed="rId6">
            <a:alphaModFix/>
          </a:blip>
          <a:srcRect l="5467" t="67699" r="68811" b="22685"/>
          <a:stretch/>
        </p:blipFill>
        <p:spPr>
          <a:xfrm>
            <a:off x="4659539" y="360574"/>
            <a:ext cx="2713355" cy="760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659539" y="5621893"/>
            <a:ext cx="3424872" cy="1107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</Words>
  <Application>Microsoft Office PowerPoint</Application>
  <PresentationFormat>Широкоэкранный</PresentationFormat>
  <Paragraphs>35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Roboto</vt:lpstr>
      <vt:lpstr>Bookman Old Style</vt:lpstr>
      <vt:lpstr>Arial</vt:lpstr>
      <vt:lpstr>Pacifico</vt:lpstr>
      <vt:lpstr>Calibri</vt:lpstr>
      <vt:lpstr>1_Тема Office</vt:lpstr>
      <vt:lpstr>Тема Office</vt:lpstr>
      <vt:lpstr>          Мастер-класс «На языке символов»</vt:lpstr>
      <vt:lpstr>«Искусство бросает вызов технологиям, а технологии вдохновляют искусство.» Д.Лассетер </vt:lpstr>
      <vt:lpstr>Презентация PowerPoint</vt:lpstr>
      <vt:lpstr>Презентация PowerPoint</vt:lpstr>
      <vt:lpstr>Презентация PowerPoint</vt:lpstr>
      <vt:lpstr>В детстве мы все любили мечтать о необычных и волшебных, как нам тогда казалось, вещах. Оглядываясь на сегодняшний мир и ассортимент доступных человеку девайсов и гаджетов, невольно осознаёшь, что технический прогресс воплотил многие из наших детских грёз в реальность.  Для воплощения идеи мы использовали современные технологии, это 3D-ручка — инструмент для рисования пластиком, позволяющий создавать трёхмерные объекты.</vt:lpstr>
      <vt:lpstr>Материалы и инструменты</vt:lpstr>
      <vt:lpstr>Презентация PowerPoint</vt:lpstr>
      <vt:lpstr>Презентация PowerPoint</vt:lpstr>
      <vt:lpstr> Эскиз будущего изделия</vt:lpstr>
      <vt:lpstr>Шаблоны для работы</vt:lpstr>
      <vt:lpstr> </vt:lpstr>
      <vt:lpstr>Элементы для сборки</vt:lpstr>
      <vt:lpstr>Результат работы Настенное панно «На языке символов»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Мастер-класс «На языке символов»</dc:title>
  <dc:creator>Пользователь Windows</dc:creator>
  <cp:lastModifiedBy>Lnv-S40</cp:lastModifiedBy>
  <cp:revision>1</cp:revision>
  <dcterms:created xsi:type="dcterms:W3CDTF">2020-01-25T16:23:10Z</dcterms:created>
  <dcterms:modified xsi:type="dcterms:W3CDTF">2022-05-17T12:44:51Z</dcterms:modified>
</cp:coreProperties>
</file>