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0" r:id="rId3"/>
    <p:sldId id="271" r:id="rId4"/>
    <p:sldId id="273" r:id="rId5"/>
    <p:sldId id="275" r:id="rId6"/>
    <p:sldId id="276" r:id="rId7"/>
    <p:sldId id="281" r:id="rId8"/>
    <p:sldId id="280" r:id="rId9"/>
    <p:sldId id="277" r:id="rId10"/>
    <p:sldId id="284" r:id="rId11"/>
    <p:sldId id="283" r:id="rId12"/>
    <p:sldId id="282" r:id="rId13"/>
    <p:sldId id="285" r:id="rId14"/>
    <p:sldId id="286" r:id="rId15"/>
    <p:sldId id="288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3489" autoAdjust="0"/>
  </p:normalViewPr>
  <p:slideViewPr>
    <p:cSldViewPr>
      <p:cViewPr varScale="1">
        <p:scale>
          <a:sx n="101" d="100"/>
          <a:sy n="101" d="100"/>
        </p:scale>
        <p:origin x="-2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E1FDE-A63D-4A83-89BE-0F460681BA1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meenglish.ru/Grammarnumeralor.ht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nsportal.ru/" TargetMode="External"/><Relationship Id="rId4" Type="http://schemas.openxmlformats.org/officeDocument/2006/relationships/hyperlink" Target="http://nachalo4ka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6264696" cy="175432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Ordinal Numerals</a:t>
            </a:r>
            <a:endParaRPr lang="ru-RU" sz="5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(Which?)</a:t>
            </a:r>
            <a:endParaRPr lang="ru-RU" sz="5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060848"/>
            <a:ext cx="6102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Порядковые числительные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какой по счёту?)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5733256"/>
            <a:ext cx="237626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Автор – составитель: Сулимова Анна Сергеевна,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 МКОУ «СОШ№1» г. Сим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173393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Task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№2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692696"/>
            <a:ext cx="561662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Write these numbers in words: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916832"/>
            <a:ext cx="4680520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0)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– the tenth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десятый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–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 –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 –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2204864"/>
            <a:ext cx="2509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fifth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(пятый)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2564904"/>
            <a:ext cx="2589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third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(третий)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924944"/>
            <a:ext cx="3075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seventh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(седьмой)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3284984"/>
            <a:ext cx="2806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second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(второй)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3645024"/>
            <a:ext cx="2846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ninth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(девятый)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4005064"/>
            <a:ext cx="3292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fourth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(четвёртый)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4365104"/>
            <a:ext cx="2571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first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(первый)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4725144"/>
            <a:ext cx="2601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sixth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(шестой)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5157192"/>
            <a:ext cx="2930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eighth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(восьмой)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1042988" y="548680"/>
            <a:ext cx="7415212" cy="7200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Translate into English</a:t>
            </a:r>
            <a:endParaRPr kumimoji="0" lang="ru-RU" sz="4800" b="1" i="0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628800"/>
            <a:ext cx="6696744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Апрель-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четвертый месяц. </a:t>
            </a:r>
          </a:p>
          <a:p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Май-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пятый месяц. </a:t>
            </a:r>
          </a:p>
          <a:p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Октябрь-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десятый месяц. </a:t>
            </a:r>
            <a:endParaRPr lang="en-US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Сентябрь-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девятый месяц.</a:t>
            </a:r>
            <a:endParaRPr lang="en-US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Декабрь-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двенадцатый месяц.</a:t>
            </a:r>
            <a:endParaRPr lang="en-US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31640" y="548680"/>
            <a:ext cx="6048672" cy="7200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Translate the sentences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ea typeface="+mj-ea"/>
                <a:cs typeface="+mj-cs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ea typeface="+mj-ea"/>
                <a:cs typeface="+mj-cs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556792"/>
            <a:ext cx="7704856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33400" indent="-533400">
              <a:buFontTx/>
              <a:buNone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February is the second month of the year.</a:t>
            </a:r>
          </a:p>
          <a:p>
            <a:pPr marL="533400" indent="-533400">
              <a:buFontTx/>
              <a:buNone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Monday is the first day of the week.</a:t>
            </a:r>
          </a:p>
          <a:p>
            <a:pPr marL="533400" indent="-533400">
              <a:buFontTx/>
              <a:buNone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October is the second month of the autumn.</a:t>
            </a:r>
          </a:p>
          <a:p>
            <a:pPr marL="533400" indent="-533400">
              <a:buFontTx/>
              <a:buNone/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April is the second month of the spring.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251520" y="404664"/>
            <a:ext cx="215900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</a:rPr>
              <a:t>December</a:t>
            </a:r>
          </a:p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</a:rPr>
              <a:t>January</a:t>
            </a:r>
          </a:p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</a:rPr>
              <a:t>February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55776" y="620688"/>
            <a:ext cx="5762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is</a:t>
            </a:r>
          </a:p>
          <a:p>
            <a:pPr marL="342900" indent="-342900">
              <a:spcBef>
                <a:spcPct val="20000"/>
              </a:spcBef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635896" y="332656"/>
            <a:ext cx="1871663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/>
              <a:t>             </a:t>
            </a:r>
            <a:r>
              <a:rPr lang="en-US" b="1" dirty="0"/>
              <a:t> </a:t>
            </a:r>
            <a:r>
              <a:rPr lang="en-US" b="1" dirty="0" smtClean="0"/>
              <a:t>  </a:t>
            </a:r>
            <a:r>
              <a:rPr lang="en-US" sz="3200" b="1" dirty="0" smtClean="0">
                <a:latin typeface="Times New Roman" pitchFamily="18" charset="0"/>
              </a:rPr>
              <a:t>1st 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the  2nd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       </a:t>
            </a:r>
            <a:r>
              <a:rPr lang="en-US" sz="3200" b="1" dirty="0" smtClean="0">
                <a:latin typeface="Times New Roman" pitchFamily="18" charset="0"/>
              </a:rPr>
              <a:t> 3rd</a:t>
            </a:r>
            <a:endParaRPr lang="en-US" sz="3200" b="1" dirty="0">
              <a:latin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12160" y="0"/>
            <a:ext cx="288032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winter month.</a:t>
            </a:r>
            <a:endParaRPr lang="ru-RU" sz="3200" b="1" dirty="0">
              <a:latin typeface="Times New Roman" pitchFamily="18" charset="0"/>
            </a:endParaRPr>
          </a:p>
        </p:txBody>
      </p:sp>
      <p:pic>
        <p:nvPicPr>
          <p:cNvPr id="8" name="Picture 29" descr="0_3812f_c94395f7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4664"/>
            <a:ext cx="1444625" cy="12192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251520" y="1916832"/>
            <a:ext cx="165576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March</a:t>
            </a: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April</a:t>
            </a:r>
          </a:p>
          <a:p>
            <a:pPr>
              <a:lnSpc>
                <a:spcPct val="9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May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483768" y="2204864"/>
            <a:ext cx="5762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is</a:t>
            </a:r>
          </a:p>
          <a:p>
            <a:pPr marL="342900" indent="-342900">
              <a:spcBef>
                <a:spcPct val="20000"/>
              </a:spcBef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635896" y="1844824"/>
            <a:ext cx="1871663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/>
              <a:t>             </a:t>
            </a:r>
            <a:r>
              <a:rPr lang="en-US" b="1" dirty="0"/>
              <a:t> </a:t>
            </a:r>
            <a:r>
              <a:rPr lang="en-US" sz="3200" b="1" dirty="0">
                <a:latin typeface="Times New Roman" pitchFamily="18" charset="0"/>
              </a:rPr>
              <a:t>1st </a:t>
            </a: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the </a:t>
            </a:r>
            <a:r>
              <a:rPr lang="en-US" sz="3200" b="1" dirty="0" smtClean="0">
                <a:latin typeface="Times New Roman" pitchFamily="18" charset="0"/>
              </a:rPr>
              <a:t> 2nd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       3rd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012160" y="1700808"/>
            <a:ext cx="295205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spring month.</a:t>
            </a:r>
            <a:endParaRPr lang="ru-RU" sz="3200" b="1" dirty="0">
              <a:latin typeface="Times New Roman" pitchFamily="18" charset="0"/>
            </a:endParaRPr>
          </a:p>
        </p:txBody>
      </p:sp>
      <p:pic>
        <p:nvPicPr>
          <p:cNvPr id="13" name="Picture 34" descr="cajscrfrgardenparty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276872"/>
            <a:ext cx="1079500" cy="936625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32" descr="790e2e81ac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204864"/>
            <a:ext cx="1025971" cy="1080119"/>
          </a:xfrm>
          <a:prstGeom prst="rect">
            <a:avLst/>
          </a:prstGeom>
          <a:noFill/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251520" y="3501008"/>
            <a:ext cx="20701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008000"/>
                </a:solidFill>
                <a:latin typeface="Times New Roman" pitchFamily="18" charset="0"/>
              </a:rPr>
              <a:t>June</a:t>
            </a: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008000"/>
                </a:solidFill>
                <a:latin typeface="Times New Roman" pitchFamily="18" charset="0"/>
              </a:rPr>
              <a:t>July</a:t>
            </a: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008000"/>
                </a:solidFill>
                <a:latin typeface="Times New Roman" pitchFamily="18" charset="0"/>
              </a:rPr>
              <a:t>August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2483768" y="3645024"/>
            <a:ext cx="5762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is</a:t>
            </a:r>
          </a:p>
          <a:p>
            <a:pPr marL="342900" indent="-342900">
              <a:spcBef>
                <a:spcPct val="20000"/>
              </a:spcBef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635896" y="3429000"/>
            <a:ext cx="1871663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/>
              <a:t>             </a:t>
            </a:r>
            <a:r>
              <a:rPr lang="en-US" b="1" dirty="0" smtClean="0"/>
              <a:t>    </a:t>
            </a:r>
            <a:r>
              <a:rPr lang="en-US" sz="3200" b="1" dirty="0" smtClean="0">
                <a:latin typeface="Times New Roman" pitchFamily="18" charset="0"/>
              </a:rPr>
              <a:t>1st 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the </a:t>
            </a:r>
            <a:r>
              <a:rPr lang="en-US" sz="3200" b="1" dirty="0" smtClean="0">
                <a:latin typeface="Times New Roman" pitchFamily="18" charset="0"/>
              </a:rPr>
              <a:t> 2nd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       </a:t>
            </a:r>
            <a:r>
              <a:rPr lang="en-US" sz="3200" b="1" dirty="0" smtClean="0">
                <a:latin typeface="Times New Roman" pitchFamily="18" charset="0"/>
              </a:rPr>
              <a:t> 3rd</a:t>
            </a:r>
            <a:endParaRPr lang="en-US" sz="3200" b="1" dirty="0"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012160" y="3429000"/>
            <a:ext cx="2952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summer month.</a:t>
            </a:r>
            <a:endParaRPr lang="ru-RU" sz="3200" b="1" dirty="0">
              <a:latin typeface="Times New Roman" pitchFamily="18" charset="0"/>
            </a:endParaRPr>
          </a:p>
        </p:txBody>
      </p:sp>
      <p:pic>
        <p:nvPicPr>
          <p:cNvPr id="19" name="Picture 31" descr="0_5afba_2e339073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3861048"/>
            <a:ext cx="1584176" cy="100836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251520" y="5157192"/>
            <a:ext cx="2233613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FFCC00"/>
                </a:solidFill>
                <a:latin typeface="Times New Roman" pitchFamily="18" charset="0"/>
              </a:rPr>
              <a:t>September</a:t>
            </a: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FFCC00"/>
                </a:solidFill>
                <a:latin typeface="Times New Roman" pitchFamily="18" charset="0"/>
              </a:rPr>
              <a:t>October</a:t>
            </a: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rgbClr val="FFCC00"/>
                </a:solidFill>
                <a:latin typeface="Times New Roman" pitchFamily="18" charset="0"/>
              </a:rPr>
              <a:t>November</a:t>
            </a: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2555776" y="5445224"/>
            <a:ext cx="5762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is</a:t>
            </a:r>
          </a:p>
          <a:p>
            <a:pPr marL="342900" indent="-342900">
              <a:spcBef>
                <a:spcPct val="20000"/>
              </a:spcBef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3635896" y="5157192"/>
            <a:ext cx="1871663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/>
              <a:t>             </a:t>
            </a:r>
            <a:r>
              <a:rPr lang="en-US" b="1" dirty="0"/>
              <a:t> </a:t>
            </a:r>
            <a:r>
              <a:rPr lang="en-US" b="1" dirty="0" smtClean="0"/>
              <a:t>  </a:t>
            </a:r>
            <a:r>
              <a:rPr lang="en-US" sz="3200" b="1" dirty="0" smtClean="0">
                <a:latin typeface="Times New Roman" pitchFamily="18" charset="0"/>
              </a:rPr>
              <a:t>1st 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the </a:t>
            </a:r>
            <a:r>
              <a:rPr lang="en-US" sz="3200" b="1" dirty="0" smtClean="0">
                <a:latin typeface="Times New Roman" pitchFamily="18" charset="0"/>
              </a:rPr>
              <a:t> 2nd</a:t>
            </a:r>
            <a:endParaRPr lang="en-US" sz="32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200" b="1" dirty="0">
                <a:latin typeface="Times New Roman" pitchFamily="18" charset="0"/>
              </a:rPr>
              <a:t>        </a:t>
            </a:r>
            <a:r>
              <a:rPr lang="en-US" sz="3200" b="1" dirty="0" smtClean="0">
                <a:latin typeface="Times New Roman" pitchFamily="18" charset="0"/>
              </a:rPr>
              <a:t> 3rd</a:t>
            </a:r>
            <a:endParaRPr lang="en-US" sz="3200" b="1" dirty="0">
              <a:latin typeface="Times New Roman" pitchFamily="18" charset="0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6012160" y="5085184"/>
            <a:ext cx="2952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</a:rPr>
              <a:t>autumn month.</a:t>
            </a:r>
            <a:endParaRPr lang="ru-RU" sz="3200" b="1" dirty="0">
              <a:latin typeface="Times New Roman" pitchFamily="18" charset="0"/>
            </a:endParaRPr>
          </a:p>
        </p:txBody>
      </p:sp>
      <p:pic>
        <p:nvPicPr>
          <p:cNvPr id="24" name="Picture 36" descr="9458e131f7d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517232"/>
            <a:ext cx="1439440" cy="960139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980728"/>
            <a:ext cx="4608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you for your work!</a:t>
            </a:r>
            <a:br>
              <a:rPr lang="en-US" sz="7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7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Good bye!</a:t>
            </a:r>
            <a:endParaRPr lang="ru-RU" sz="7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ulimovi\Desktop\моя\0_8ae79_234d1b61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836712"/>
            <a:ext cx="3672408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476672"/>
            <a:ext cx="410445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Используемые ресурсы: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268760"/>
            <a:ext cx="6764865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Сборник грамматики английского языка</a:t>
            </a:r>
          </a:p>
          <a:p>
            <a:pPr marL="457200" indent="-4572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http://www.homeenglish.ru/Grammarnumeralor.htm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Авторские задания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Шаблон для презентации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 tooltip="http://nachalo4ka.ru/"/>
              </a:rPr>
              <a:t>http://nachalo4ka.ru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Сайт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http://nsportal.ru</a:t>
            </a: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9750" y="404663"/>
            <a:ext cx="7772400" cy="86374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Цели урока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611188" y="1484784"/>
            <a:ext cx="8064500" cy="3888432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Тренировка лексико-грамматических навыков (порядковые числительные);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Совершенствование навыков устной речи;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Тренировка учащихся в употреблении ранее изученных лексических единиц.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15616" y="404664"/>
            <a:ext cx="6696744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Фонетическая разминка</a:t>
            </a:r>
            <a:endParaRPr kumimoji="0" lang="ru-RU" sz="4400" b="1" i="1" u="sng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899592" y="1484784"/>
            <a:ext cx="7200800" cy="37444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[e]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cond, tw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lfth, S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ptember, 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bruary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]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fth, 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fteenth, D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cember, 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fty-f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[ɜ:]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ir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st, th</a:t>
            </a:r>
            <a:r>
              <a:rPr kumimoji="0" lang="en-US" sz="3200" b="1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ir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d, b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ir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thday, th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ir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teenth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</a:t>
            </a:r>
            <a:r>
              <a:rPr kumimoji="0" lang="en-US" sz="32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ei</a:t>
            </a:r>
            <a:r>
              <a:rPr kumimoji="0" lang="en-US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]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ght, 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pril, M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ay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tod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ay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ghteenth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]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ne, n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nth, n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neteenth, Jul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[ɔ:]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ou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r, 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ou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rth, f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ou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rteenth, 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Au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gust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548680"/>
            <a:ext cx="6552728" cy="6924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9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Порядковые  числительные  </a:t>
            </a:r>
            <a:endParaRPr lang="ru-RU" sz="39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700808"/>
            <a:ext cx="7704856" cy="33547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образуются прибавлением окончания</a:t>
            </a:r>
            <a:r>
              <a:rPr lang="ru-RU" sz="36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sz="4000" b="1" u="sng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 артикля </a:t>
            </a:r>
            <a:r>
              <a:rPr lang="en-GB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nine –</a:t>
            </a:r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nin</a:t>
            </a:r>
            <a:r>
              <a:rPr lang="en-GB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form</a:t>
            </a:r>
          </a:p>
          <a:p>
            <a:pPr algn="ctr"/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девять – девятый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класс)</a:t>
            </a:r>
            <a:endParaRPr lang="en-GB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four –</a:t>
            </a:r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four</a:t>
            </a:r>
            <a:r>
              <a:rPr lang="en-GB" sz="40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group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(четыре – четвёртая группа)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Sulimovi\Desktop\моя\25328258.png"/>
          <p:cNvPicPr>
            <a:picLocks noChangeAspect="1" noChangeArrowheads="1"/>
          </p:cNvPicPr>
          <p:nvPr/>
        </p:nvPicPr>
        <p:blipFill>
          <a:blip r:embed="rId3" cstate="print"/>
          <a:srcRect r="86393" b="51792"/>
          <a:stretch>
            <a:fillRect/>
          </a:stretch>
        </p:blipFill>
        <p:spPr bwMode="auto">
          <a:xfrm rot="20637304">
            <a:off x="267555" y="4798361"/>
            <a:ext cx="760872" cy="1859909"/>
          </a:xfrm>
          <a:prstGeom prst="rect">
            <a:avLst/>
          </a:prstGeom>
          <a:noFill/>
        </p:spPr>
      </p:pic>
      <p:pic>
        <p:nvPicPr>
          <p:cNvPr id="1029" name="Picture 5" descr="C:\Users\Sulimovi\Desktop\моя\25328258.png"/>
          <p:cNvPicPr>
            <a:picLocks noChangeAspect="1" noChangeArrowheads="1"/>
          </p:cNvPicPr>
          <p:nvPr/>
        </p:nvPicPr>
        <p:blipFill>
          <a:blip r:embed="rId3" cstate="print"/>
          <a:srcRect l="13713" t="-399" r="65119" b="47809"/>
          <a:stretch>
            <a:fillRect/>
          </a:stretch>
        </p:blipFill>
        <p:spPr bwMode="auto">
          <a:xfrm rot="20525292">
            <a:off x="8053684" y="-58258"/>
            <a:ext cx="100811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772816"/>
            <a:ext cx="7200800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</a:pPr>
            <a:endParaRPr lang="ru-RU" sz="4000" b="1" dirty="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4000" b="1" dirty="0" smtClean="0">
                <a:latin typeface="Times New Roman" pitchFamily="18" charset="0"/>
              </a:rPr>
              <a:t>  </a:t>
            </a:r>
            <a:r>
              <a:rPr lang="en-US" sz="4000" b="1" dirty="0" smtClean="0">
                <a:latin typeface="Times New Roman" pitchFamily="18" charset="0"/>
              </a:rPr>
              <a:t>four  -  the four</a:t>
            </a:r>
            <a:r>
              <a:rPr lang="en-US" sz="4000" b="1" u="sng" dirty="0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ru-RU" sz="4000" b="1" dirty="0" smtClean="0">
                <a:latin typeface="Times New Roman" pitchFamily="18" charset="0"/>
              </a:rPr>
              <a:t>   </a:t>
            </a:r>
            <a:r>
              <a:rPr lang="en-US" sz="4000" b="1" dirty="0" smtClean="0">
                <a:latin typeface="Times New Roman" pitchFamily="18" charset="0"/>
              </a:rPr>
              <a:t>(the 4</a:t>
            </a:r>
            <a:r>
              <a:rPr lang="en-US" sz="4000" b="1" baseline="30000" dirty="0" smtClean="0"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ru-RU" sz="4000" b="1" dirty="0" smtClean="0">
                <a:latin typeface="Times New Roman" pitchFamily="18" charset="0"/>
              </a:rPr>
              <a:t>  </a:t>
            </a:r>
            <a:r>
              <a:rPr lang="en-US" sz="4000" b="1" dirty="0" smtClean="0">
                <a:latin typeface="Times New Roman" pitchFamily="18" charset="0"/>
              </a:rPr>
              <a:t>five - the 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fif</a:t>
            </a:r>
            <a:r>
              <a:rPr lang="en-US" sz="4000" b="1" u="sng" dirty="0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</a:rPr>
              <a:t>         </a:t>
            </a:r>
            <a:r>
              <a:rPr lang="en-US" sz="4000" b="1" dirty="0" smtClean="0">
                <a:latin typeface="Times New Roman" pitchFamily="18" charset="0"/>
              </a:rPr>
              <a:t>(the 5</a:t>
            </a:r>
            <a:r>
              <a:rPr lang="en-US" sz="4000" b="1" baseline="30000" dirty="0" smtClean="0"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ru-RU" sz="4000" b="1" dirty="0" smtClean="0">
                <a:latin typeface="Times New Roman" pitchFamily="18" charset="0"/>
              </a:rPr>
              <a:t>  </a:t>
            </a:r>
            <a:r>
              <a:rPr lang="en-US" sz="4000" b="1" dirty="0" smtClean="0">
                <a:latin typeface="Times New Roman" pitchFamily="18" charset="0"/>
              </a:rPr>
              <a:t>six – the six</a:t>
            </a:r>
            <a:r>
              <a:rPr lang="en-US" sz="4000" b="1" u="sng" dirty="0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          </a:t>
            </a:r>
            <a:r>
              <a:rPr lang="en-US" sz="4000" b="1" dirty="0" smtClean="0">
                <a:latin typeface="Times New Roman" pitchFamily="18" charset="0"/>
              </a:rPr>
              <a:t>(the 6</a:t>
            </a:r>
            <a:r>
              <a:rPr lang="en-US" sz="4000" b="1" baseline="30000" dirty="0" smtClean="0"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) </a:t>
            </a:r>
          </a:p>
          <a:p>
            <a:pPr>
              <a:buFontTx/>
              <a:buNone/>
            </a:pPr>
            <a:r>
              <a:rPr lang="ru-RU" sz="4000" b="1" dirty="0" smtClean="0">
                <a:latin typeface="Times New Roman" pitchFamily="18" charset="0"/>
              </a:rPr>
              <a:t>  </a:t>
            </a:r>
            <a:r>
              <a:rPr lang="en-US" sz="4000" b="1" dirty="0" smtClean="0">
                <a:latin typeface="Times New Roman" pitchFamily="18" charset="0"/>
              </a:rPr>
              <a:t>eight - the eigh</a:t>
            </a:r>
            <a:r>
              <a:rPr lang="en-US" sz="4000" b="1" u="sng" dirty="0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4000" b="1" dirty="0" smtClean="0">
                <a:latin typeface="Times New Roman" pitchFamily="18" charset="0"/>
              </a:rPr>
              <a:t>(the 8</a:t>
            </a:r>
            <a:r>
              <a:rPr lang="en-US" sz="4000" b="1" baseline="30000" dirty="0" smtClean="0"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ru-RU" sz="4000" b="1" dirty="0" smtClean="0">
                <a:latin typeface="Times New Roman" pitchFamily="18" charset="0"/>
              </a:rPr>
              <a:t>  </a:t>
            </a:r>
            <a:r>
              <a:rPr lang="en-US" sz="4000" b="1" dirty="0" smtClean="0">
                <a:latin typeface="Times New Roman" pitchFamily="18" charset="0"/>
              </a:rPr>
              <a:t>nine - the nin</a:t>
            </a:r>
            <a:r>
              <a:rPr lang="en-US" sz="4000" b="1" u="sng" dirty="0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</a:rPr>
              <a:t>       </a:t>
            </a:r>
            <a:r>
              <a:rPr lang="en-US" sz="4000" b="1" dirty="0" smtClean="0">
                <a:latin typeface="Times New Roman" pitchFamily="18" charset="0"/>
              </a:rPr>
              <a:t>(the 9</a:t>
            </a:r>
            <a:r>
              <a:rPr lang="en-US" sz="4000" b="1" baseline="30000" dirty="0" smtClean="0">
                <a:latin typeface="Times New Roman" pitchFamily="18" charset="0"/>
              </a:rPr>
              <a:t>th</a:t>
            </a:r>
            <a:r>
              <a:rPr lang="en-US" sz="4000" b="1" dirty="0" smtClean="0">
                <a:latin typeface="Times New Roman" pitchFamily="18" charset="0"/>
              </a:rPr>
              <a:t>)</a:t>
            </a:r>
            <a:endParaRPr lang="ru-RU" sz="4000" b="1" dirty="0" smtClean="0">
              <a:latin typeface="Times New Roman" pitchFamily="18" charset="0"/>
            </a:endParaRPr>
          </a:p>
          <a:p>
            <a:pPr>
              <a:buFontTx/>
              <a:buNone/>
            </a:pPr>
            <a:endParaRPr lang="en-US" sz="4000" b="1" dirty="0">
              <a:latin typeface="Times New Roman" pitchFamily="18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683568" y="548680"/>
            <a:ext cx="7848872" cy="8640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от 4-х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до бесконечности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- </a:t>
            </a:r>
            <a:r>
              <a:rPr kumimoji="0" 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TH</a:t>
            </a:r>
            <a:endParaRPr kumimoji="0" lang="ru-RU" sz="4400" b="1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196752"/>
            <a:ext cx="3960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 example: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564904"/>
            <a:ext cx="84249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May is </a:t>
            </a:r>
            <a:r>
              <a:rPr lang="en-US" sz="4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third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month of spring.</a:t>
            </a:r>
          </a:p>
          <a:p>
            <a:pPr algn="ctr">
              <a:buFontTx/>
              <a:buNone/>
            </a:pPr>
            <a:endParaRPr lang="en-US" sz="4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My birthday is </a:t>
            </a:r>
            <a:r>
              <a:rPr lang="en-US" sz="4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seventeenth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of March.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476672"/>
            <a:ext cx="1827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Mind!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763284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ne</a:t>
            </a:r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first        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</a:rPr>
              <a:t>(the 1</a:t>
            </a:r>
            <a:r>
              <a:rPr lang="en-US" sz="3600" b="1" baseline="30000" dirty="0" smtClean="0">
                <a:solidFill>
                  <a:srgbClr val="C00000"/>
                </a:solidFill>
                <a:latin typeface="Times New Roman" pitchFamily="18" charset="0"/>
              </a:rPr>
              <a:t>st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  <a:endParaRPr lang="en-GB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two – </a:t>
            </a: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second    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</a:rPr>
              <a:t>(the 2</a:t>
            </a:r>
            <a:r>
              <a:rPr lang="en-US" sz="3600" b="1" baseline="30000" dirty="0" smtClean="0">
                <a:solidFill>
                  <a:srgbClr val="C00000"/>
                </a:solidFill>
                <a:latin typeface="Times New Roman" pitchFamily="18" charset="0"/>
              </a:rPr>
              <a:t>nd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GB" sz="4000" b="1" dirty="0" smtClean="0">
                <a:latin typeface="Times New Roman" pitchFamily="18" charset="0"/>
                <a:cs typeface="Times New Roman" pitchFamily="18" charset="0"/>
              </a:rPr>
              <a:t>three – </a:t>
            </a: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third     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(the 3</a:t>
            </a:r>
            <a:r>
              <a:rPr lang="en-US" sz="3600" b="1" baseline="30000" dirty="0" smtClean="0">
                <a:solidFill>
                  <a:srgbClr val="C00000"/>
                </a:solidFill>
                <a:latin typeface="Times New Roman" pitchFamily="18" charset="0"/>
              </a:rPr>
              <a:t>rd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005064"/>
            <a:ext cx="7632848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five – 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fi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fth              (the 5</a:t>
            </a:r>
            <a:r>
              <a:rPr lang="en-US" sz="3600" b="1" baseline="30000" dirty="0" err="1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           </a:t>
            </a:r>
          </a:p>
          <a:p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eight – 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eigh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        (the 8</a:t>
            </a:r>
            <a:r>
              <a:rPr lang="en-US" sz="3600" b="1" baseline="30000" dirty="0" err="1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nine – 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nin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           (the 9</a:t>
            </a:r>
            <a:r>
              <a:rPr lang="en-US" sz="3600" b="1" baseline="30000" dirty="0" err="1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twelve – 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 twel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fth     (the 12</a:t>
            </a:r>
            <a:r>
              <a:rPr lang="en-US" sz="3600" b="1" baseline="30000" dirty="0" err="1" smtClean="0">
                <a:solidFill>
                  <a:srgbClr val="C00000"/>
                </a:solidFill>
                <a:latin typeface="Times New Roman" pitchFamily="18" charset="0"/>
              </a:rPr>
              <a:t>th</a:t>
            </a: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568863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Речевая разминка</a:t>
            </a: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Answer  the questions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132856"/>
            <a:ext cx="68407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 is the date today? </a:t>
            </a:r>
          </a:p>
          <a:p>
            <a:pPr>
              <a:buFontTx/>
              <a:buNone/>
            </a:pP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Today is the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....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When is your birthday?</a:t>
            </a:r>
          </a:p>
          <a:p>
            <a:pPr>
              <a:buFontTx/>
              <a:buNone/>
            </a:pP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My birthday is on the … of 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9331" y="404664"/>
            <a:ext cx="153991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Task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404664"/>
            <a:ext cx="295232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Fill in the gaps: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196752"/>
            <a:ext cx="7272808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December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February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January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March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_________________ 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June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___________________month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July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___________________ 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September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October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________________ 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April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November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May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____________________month of the year.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August is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__________________month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of the year.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11967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twelfth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275856" y="155679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second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191683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first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27687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third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263691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sixth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299695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seventh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7864" y="335699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ninth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7864" y="371703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tenth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7864" y="407707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fourth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7864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eleventh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47864" y="479715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fifth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864" y="515719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eighth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a7bc8609a44b317d94ec88b52dccb9fbfb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696</Words>
  <Application>Microsoft Office PowerPoint</Application>
  <PresentationFormat>Экран (4:3)</PresentationFormat>
  <Paragraphs>144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Sulimovi</cp:lastModifiedBy>
  <cp:revision>64</cp:revision>
  <dcterms:created xsi:type="dcterms:W3CDTF">2014-04-07T07:24:44Z</dcterms:created>
  <dcterms:modified xsi:type="dcterms:W3CDTF">2016-03-04T13:23:24Z</dcterms:modified>
</cp:coreProperties>
</file>