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66" r:id="rId2"/>
    <p:sldId id="256" r:id="rId3"/>
    <p:sldId id="257" r:id="rId4"/>
    <p:sldId id="259" r:id="rId5"/>
    <p:sldId id="262" r:id="rId6"/>
    <p:sldId id="264" r:id="rId7"/>
    <p:sldId id="263" r:id="rId8"/>
    <p:sldId id="260" r:id="rId9"/>
    <p:sldId id="258"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00" autoAdjust="0"/>
    <p:restoredTop sz="94660"/>
  </p:normalViewPr>
  <p:slideViewPr>
    <p:cSldViewPr snapToGrid="0">
      <p:cViewPr varScale="1">
        <p:scale>
          <a:sx n="102" d="100"/>
          <a:sy n="102" d="100"/>
        </p:scale>
        <p:origin x="-84" y="-13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ru-RU"/>
              <a:t>Образец заголовка</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5/17/2022</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5/17/2022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ru-RU"/>
              <a:t>Образец заголовка</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5/17/2022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5/17/2022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ru-RU"/>
              <a:t>Образец заголовка</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5/17/2022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5/17/2022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ru-RU"/>
              <a:t>Образец заголовка</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5/17/2022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ru-RU"/>
              <a:t>Образец заголовка</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ru-RU"/>
              <a:t>Образец заголовка</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5/17/2022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5/17/2022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5/17/2022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5/17/2022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5/17/2022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ru-RU"/>
              <a:t>Образец заголовка</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5/17/2022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5/17/2022</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Опасность загрязнения океана</a:t>
            </a:r>
            <a:endParaRPr lang="ru-RU" dirty="0"/>
          </a:p>
        </p:txBody>
      </p:sp>
      <p:sp>
        <p:nvSpPr>
          <p:cNvPr id="3" name="Подзаголовок 2"/>
          <p:cNvSpPr>
            <a:spLocks noGrp="1"/>
          </p:cNvSpPr>
          <p:nvPr>
            <p:ph type="subTitle" idx="1"/>
          </p:nvPr>
        </p:nvSpPr>
        <p:spPr/>
        <p:txBody>
          <a:bodyPr/>
          <a:lstStyle/>
          <a:p>
            <a:r>
              <a:rPr lang="ru-RU" dirty="0" smtClean="0"/>
              <a:t>Учитель СОШ №4</a:t>
            </a:r>
          </a:p>
          <a:p>
            <a:r>
              <a:rPr lang="ru-RU" dirty="0" smtClean="0"/>
              <a:t>Город Сергиев посад</a:t>
            </a:r>
          </a:p>
          <a:p>
            <a:r>
              <a:rPr lang="ru-RU" dirty="0" smtClean="0"/>
              <a:t>Соломаха </a:t>
            </a:r>
            <a:r>
              <a:rPr lang="ru-RU" dirty="0" err="1" smtClean="0"/>
              <a:t>татьяна</a:t>
            </a:r>
            <a:r>
              <a:rPr lang="ru-RU" dirty="0" smtClean="0"/>
              <a:t> </a:t>
            </a:r>
            <a:r>
              <a:rPr lang="ru-RU" dirty="0" err="1" smtClean="0"/>
              <a:t>григорьевна</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281D53F-CEEC-45DB-8313-9C3BFD9FB7B9}"/>
              </a:ext>
            </a:extLst>
          </p:cNvPr>
          <p:cNvSpPr>
            <a:spLocks noGrp="1"/>
          </p:cNvSpPr>
          <p:nvPr>
            <p:ph type="title"/>
          </p:nvPr>
        </p:nvSpPr>
        <p:spPr/>
        <p:txBody>
          <a:bodyPr/>
          <a:lstStyle/>
          <a:p>
            <a:endParaRPr lang="ru-RU"/>
          </a:p>
        </p:txBody>
      </p:sp>
      <p:pic>
        <p:nvPicPr>
          <p:cNvPr id="19" name="Рисунок 18">
            <a:extLst>
              <a:ext uri="{FF2B5EF4-FFF2-40B4-BE49-F238E27FC236}">
                <a16:creationId xmlns:a16="http://schemas.microsoft.com/office/drawing/2014/main" xmlns="" id="{F2305981-8362-4AEB-B2D6-C3E2E5047FCB}"/>
              </a:ext>
            </a:extLst>
          </p:cNvPr>
          <p:cNvPicPr>
            <a:picLocks noChangeAspect="1"/>
          </p:cNvPicPr>
          <p:nvPr/>
        </p:nvPicPr>
        <p:blipFill>
          <a:blip r:embed="rId2"/>
          <a:stretch>
            <a:fillRect/>
          </a:stretch>
        </p:blipFill>
        <p:spPr>
          <a:xfrm>
            <a:off x="0" y="0"/>
            <a:ext cx="12192000" cy="6957392"/>
          </a:xfrm>
          <a:prstGeom prst="rect">
            <a:avLst/>
          </a:prstGeom>
        </p:spPr>
      </p:pic>
      <p:sp>
        <p:nvSpPr>
          <p:cNvPr id="22" name="Заголовок 1">
            <a:extLst>
              <a:ext uri="{FF2B5EF4-FFF2-40B4-BE49-F238E27FC236}">
                <a16:creationId xmlns:a16="http://schemas.microsoft.com/office/drawing/2014/main" xmlns="" id="{9D79040A-CECC-4CB2-A4D5-A69D985A2914}"/>
              </a:ext>
            </a:extLst>
          </p:cNvPr>
          <p:cNvSpPr txBox="1">
            <a:spLocks/>
          </p:cNvSpPr>
          <p:nvPr/>
        </p:nvSpPr>
        <p:spPr>
          <a:xfrm>
            <a:off x="2852531" y="2511287"/>
            <a:ext cx="10131425" cy="1456267"/>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Thank you for your attention!</a:t>
            </a:r>
            <a:endParaRPr lang="ru-RU" dirty="0"/>
          </a:p>
        </p:txBody>
      </p:sp>
    </p:spTree>
    <p:extLst>
      <p:ext uri="{BB962C8B-B14F-4D97-AF65-F5344CB8AC3E}">
        <p14:creationId xmlns:p14="http://schemas.microsoft.com/office/powerpoint/2010/main" xmlns="" val="3648267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xmlns="" id="{F5BCAF3A-C7B7-4FEB-8DC0-6BAFFD817F1F}"/>
              </a:ext>
            </a:extLst>
          </p:cNvPr>
          <p:cNvPicPr>
            <a:picLocks noChangeAspect="1"/>
          </p:cNvPicPr>
          <p:nvPr/>
        </p:nvPicPr>
        <p:blipFill>
          <a:blip r:embed="rId2"/>
          <a:stretch>
            <a:fillRect/>
          </a:stretch>
        </p:blipFill>
        <p:spPr>
          <a:xfrm>
            <a:off x="0" y="0"/>
            <a:ext cx="12192000" cy="6805083"/>
          </a:xfrm>
          <a:prstGeom prst="rect">
            <a:avLst/>
          </a:prstGeom>
        </p:spPr>
      </p:pic>
      <p:sp>
        <p:nvSpPr>
          <p:cNvPr id="2" name="Заголовок 1">
            <a:extLst>
              <a:ext uri="{FF2B5EF4-FFF2-40B4-BE49-F238E27FC236}">
                <a16:creationId xmlns:a16="http://schemas.microsoft.com/office/drawing/2014/main" xmlns="" id="{350DF511-B54C-4490-9614-04AE80EAF7DA}"/>
              </a:ext>
            </a:extLst>
          </p:cNvPr>
          <p:cNvSpPr>
            <a:spLocks noGrp="1"/>
          </p:cNvSpPr>
          <p:nvPr>
            <p:ph type="ctrTitle"/>
          </p:nvPr>
        </p:nvSpPr>
        <p:spPr>
          <a:xfrm>
            <a:off x="4571999" y="2375085"/>
            <a:ext cx="7197726" cy="2421464"/>
          </a:xfrm>
        </p:spPr>
        <p:txBody>
          <a:bodyPr/>
          <a:lstStyle/>
          <a:p>
            <a:r>
              <a:rPr lang="en-US" dirty="0"/>
              <a:t>Marine Litter</a:t>
            </a:r>
            <a:endParaRPr lang="ru-RU" dirty="0"/>
          </a:p>
        </p:txBody>
      </p:sp>
      <p:sp>
        <p:nvSpPr>
          <p:cNvPr id="3" name="Подзаголовок 2">
            <a:extLst>
              <a:ext uri="{FF2B5EF4-FFF2-40B4-BE49-F238E27FC236}">
                <a16:creationId xmlns:a16="http://schemas.microsoft.com/office/drawing/2014/main" xmlns="" id="{B7FB7C8D-D3A7-4773-B541-C7410A231C4D}"/>
              </a:ext>
            </a:extLst>
          </p:cNvPr>
          <p:cNvSpPr>
            <a:spLocks noGrp="1"/>
          </p:cNvSpPr>
          <p:nvPr>
            <p:ph type="subTitle" idx="1"/>
          </p:nvPr>
        </p:nvSpPr>
        <p:spPr>
          <a:xfrm>
            <a:off x="4571999" y="4796549"/>
            <a:ext cx="7197726" cy="1405467"/>
          </a:xfrm>
        </p:spPr>
        <p:txBody>
          <a:bodyPr/>
          <a:lstStyle/>
          <a:p>
            <a:r>
              <a:rPr lang="en-US" dirty="0"/>
              <a:t>Author</a:t>
            </a:r>
            <a:r>
              <a:rPr lang="ru-RU" dirty="0"/>
              <a:t>:</a:t>
            </a:r>
            <a:r>
              <a:rPr lang="en-US" dirty="0" err="1"/>
              <a:t>Fedor</a:t>
            </a:r>
            <a:r>
              <a:rPr lang="en-US" dirty="0"/>
              <a:t> Novikov</a:t>
            </a:r>
            <a:endParaRPr lang="ru-RU" dirty="0"/>
          </a:p>
        </p:txBody>
      </p:sp>
    </p:spTree>
    <p:extLst>
      <p:ext uri="{BB962C8B-B14F-4D97-AF65-F5344CB8AC3E}">
        <p14:creationId xmlns:p14="http://schemas.microsoft.com/office/powerpoint/2010/main" xmlns="" val="1782495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1B017E06-6A1B-4832-9B08-FD8AC6CA77C7}"/>
              </a:ext>
            </a:extLst>
          </p:cNvPr>
          <p:cNvSpPr>
            <a:spLocks noGrp="1"/>
          </p:cNvSpPr>
          <p:nvPr>
            <p:ph idx="1"/>
          </p:nvPr>
        </p:nvSpPr>
        <p:spPr>
          <a:xfrm>
            <a:off x="1110476" y="4558749"/>
            <a:ext cx="10193627" cy="2100470"/>
          </a:xfrm>
        </p:spPr>
        <p:txBody>
          <a:bodyPr>
            <a:normAutofit/>
          </a:bodyPr>
          <a:lstStyle/>
          <a:p>
            <a:r>
              <a:rPr lang="en-US" sz="2000" dirty="0"/>
              <a:t>A lot of people enjoy spending their time on beaches. They swim, sunbathing, play water games and just relax there. Also they often leave behind them a lot of garbage, which can be blown or washed into the sea. Ships, fishmen, drains and factories can also bring litter into the water.</a:t>
            </a:r>
            <a:endParaRPr lang="ru-RU" sz="2000" dirty="0"/>
          </a:p>
        </p:txBody>
      </p:sp>
      <p:pic>
        <p:nvPicPr>
          <p:cNvPr id="5" name="Рисунок 4">
            <a:extLst>
              <a:ext uri="{FF2B5EF4-FFF2-40B4-BE49-F238E27FC236}">
                <a16:creationId xmlns:a16="http://schemas.microsoft.com/office/drawing/2014/main" xmlns="" id="{E963735E-021A-41BC-957C-0C635645B6A8}"/>
              </a:ext>
            </a:extLst>
          </p:cNvPr>
          <p:cNvPicPr>
            <a:picLocks noChangeAspect="1"/>
          </p:cNvPicPr>
          <p:nvPr/>
        </p:nvPicPr>
        <p:blipFill>
          <a:blip r:embed="rId2"/>
          <a:stretch>
            <a:fillRect/>
          </a:stretch>
        </p:blipFill>
        <p:spPr>
          <a:xfrm>
            <a:off x="1" y="17302"/>
            <a:ext cx="5843228" cy="4382421"/>
          </a:xfrm>
          <a:prstGeom prst="rect">
            <a:avLst/>
          </a:prstGeom>
        </p:spPr>
      </p:pic>
      <p:pic>
        <p:nvPicPr>
          <p:cNvPr id="7" name="Рисунок 6">
            <a:extLst>
              <a:ext uri="{FF2B5EF4-FFF2-40B4-BE49-F238E27FC236}">
                <a16:creationId xmlns:a16="http://schemas.microsoft.com/office/drawing/2014/main" xmlns="" id="{171370E9-60F9-46D6-B51C-64C87143E502}"/>
              </a:ext>
            </a:extLst>
          </p:cNvPr>
          <p:cNvPicPr>
            <a:picLocks noChangeAspect="1"/>
          </p:cNvPicPr>
          <p:nvPr/>
        </p:nvPicPr>
        <p:blipFill>
          <a:blip r:embed="rId3"/>
          <a:stretch>
            <a:fillRect/>
          </a:stretch>
        </p:blipFill>
        <p:spPr>
          <a:xfrm>
            <a:off x="6348772" y="17301"/>
            <a:ext cx="5843228" cy="4382421"/>
          </a:xfrm>
          <a:prstGeom prst="rect">
            <a:avLst/>
          </a:prstGeom>
        </p:spPr>
      </p:pic>
    </p:spTree>
    <p:extLst>
      <p:ext uri="{BB962C8B-B14F-4D97-AF65-F5344CB8AC3E}">
        <p14:creationId xmlns:p14="http://schemas.microsoft.com/office/powerpoint/2010/main" xmlns="" val="11544259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a:extLst>
              <a:ext uri="{FF2B5EF4-FFF2-40B4-BE49-F238E27FC236}">
                <a16:creationId xmlns:a16="http://schemas.microsoft.com/office/drawing/2014/main" xmlns="" id="{F032D759-CB8C-4D1E-8D28-70A727AAD960}"/>
              </a:ext>
            </a:extLst>
          </p:cNvPr>
          <p:cNvPicPr>
            <a:picLocks noChangeAspect="1"/>
          </p:cNvPicPr>
          <p:nvPr/>
        </p:nvPicPr>
        <p:blipFill>
          <a:blip r:embed="rId2"/>
          <a:stretch>
            <a:fillRect/>
          </a:stretch>
        </p:blipFill>
        <p:spPr>
          <a:xfrm>
            <a:off x="5179397" y="2160104"/>
            <a:ext cx="7012603" cy="4697896"/>
          </a:xfrm>
          <a:prstGeom prst="rect">
            <a:avLst/>
          </a:prstGeom>
        </p:spPr>
      </p:pic>
      <p:sp>
        <p:nvSpPr>
          <p:cNvPr id="6" name="Объект 2">
            <a:extLst>
              <a:ext uri="{FF2B5EF4-FFF2-40B4-BE49-F238E27FC236}">
                <a16:creationId xmlns:a16="http://schemas.microsoft.com/office/drawing/2014/main" xmlns="" id="{2AB54584-B065-4BF4-8293-1EE7B8144918}"/>
              </a:ext>
            </a:extLst>
          </p:cNvPr>
          <p:cNvSpPr txBox="1">
            <a:spLocks/>
          </p:cNvSpPr>
          <p:nvPr/>
        </p:nvSpPr>
        <p:spPr>
          <a:xfrm>
            <a:off x="253995" y="162110"/>
            <a:ext cx="6838120" cy="2100470"/>
          </a:xfrm>
          <a:prstGeom prst="rect">
            <a:avLst/>
          </a:prstGeom>
        </p:spPr>
        <p:txBody>
          <a:bodyPr vert="horz" lIns="91440" tIns="45720" rIns="91440" bIns="45720" rtlCol="0" anchor="ctr">
            <a:norm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r>
              <a:rPr lang="en-US" sz="2000" dirty="0"/>
              <a:t>Marine litter can harm or even kill sea animals. For example, seals, dolphins and sea lions are curious animals, who want to examine this unusual objects. As a result, they get mixed up in the litter and can’t find food and swim away from enemies anymore.</a:t>
            </a:r>
            <a:endParaRPr lang="ru-RU" sz="2000" dirty="0"/>
          </a:p>
        </p:txBody>
      </p:sp>
    </p:spTree>
    <p:extLst>
      <p:ext uri="{BB962C8B-B14F-4D97-AF65-F5344CB8AC3E}">
        <p14:creationId xmlns:p14="http://schemas.microsoft.com/office/powerpoint/2010/main" xmlns="" val="714794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E87F581E-DF4D-459D-8E2B-BAF8B53DC2C4}"/>
              </a:ext>
            </a:extLst>
          </p:cNvPr>
          <p:cNvSpPr>
            <a:spLocks noGrp="1"/>
          </p:cNvSpPr>
          <p:nvPr>
            <p:ph idx="1"/>
          </p:nvPr>
        </p:nvSpPr>
        <p:spPr>
          <a:xfrm>
            <a:off x="4608445" y="570763"/>
            <a:ext cx="7252251" cy="3649133"/>
          </a:xfrm>
        </p:spPr>
        <p:txBody>
          <a:bodyPr>
            <a:normAutofit/>
          </a:bodyPr>
          <a:lstStyle/>
          <a:p>
            <a:r>
              <a:rPr lang="en-US" sz="2000" dirty="0"/>
              <a:t>Also, birds, fish and other marine animals can confuse litter for food and eat it. For example, sea turtles often eat plastic bags because they look like jellyfish, which is one of their favorite food. In the total, garbage fills up the turtle’s digestive system and makes it feel full, so turtles stop eating and starves.</a:t>
            </a:r>
          </a:p>
        </p:txBody>
      </p:sp>
      <p:pic>
        <p:nvPicPr>
          <p:cNvPr id="5" name="Объект 4">
            <a:extLst>
              <a:ext uri="{FF2B5EF4-FFF2-40B4-BE49-F238E27FC236}">
                <a16:creationId xmlns:a16="http://schemas.microsoft.com/office/drawing/2014/main" xmlns="" id="{4AFD8200-E0B8-4D3E-BBCC-DDE2804BE561}"/>
              </a:ext>
            </a:extLst>
          </p:cNvPr>
          <p:cNvPicPr>
            <a:picLocks noChangeAspect="1"/>
          </p:cNvPicPr>
          <p:nvPr/>
        </p:nvPicPr>
        <p:blipFill>
          <a:blip r:embed="rId2"/>
          <a:stretch>
            <a:fillRect/>
          </a:stretch>
        </p:blipFill>
        <p:spPr>
          <a:xfrm>
            <a:off x="0" y="1725867"/>
            <a:ext cx="4240696" cy="5132133"/>
          </a:xfrm>
          <a:prstGeom prst="rect">
            <a:avLst/>
          </a:prstGeom>
        </p:spPr>
      </p:pic>
    </p:spTree>
    <p:extLst>
      <p:ext uri="{BB962C8B-B14F-4D97-AF65-F5344CB8AC3E}">
        <p14:creationId xmlns:p14="http://schemas.microsoft.com/office/powerpoint/2010/main" xmlns="" val="22683792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584485A8-2704-4B6B-BEBC-C9ED3F9C8B8D}"/>
              </a:ext>
            </a:extLst>
          </p:cNvPr>
          <p:cNvPicPr>
            <a:picLocks noChangeAspect="1"/>
          </p:cNvPicPr>
          <p:nvPr/>
        </p:nvPicPr>
        <p:blipFill>
          <a:blip r:embed="rId2"/>
          <a:stretch>
            <a:fillRect/>
          </a:stretch>
        </p:blipFill>
        <p:spPr>
          <a:xfrm>
            <a:off x="0" y="1"/>
            <a:ext cx="6771886" cy="3829878"/>
          </a:xfrm>
          <a:prstGeom prst="rect">
            <a:avLst/>
          </a:prstGeom>
        </p:spPr>
      </p:pic>
      <p:sp>
        <p:nvSpPr>
          <p:cNvPr id="3" name="Объект 2">
            <a:extLst>
              <a:ext uri="{FF2B5EF4-FFF2-40B4-BE49-F238E27FC236}">
                <a16:creationId xmlns:a16="http://schemas.microsoft.com/office/drawing/2014/main" xmlns="" id="{5FFFE68B-E32A-4528-8881-6D6BD5BC9B12}"/>
              </a:ext>
            </a:extLst>
          </p:cNvPr>
          <p:cNvSpPr>
            <a:spLocks noGrp="1"/>
          </p:cNvSpPr>
          <p:nvPr>
            <p:ph idx="1"/>
          </p:nvPr>
        </p:nvSpPr>
        <p:spPr>
          <a:xfrm>
            <a:off x="249238" y="3363337"/>
            <a:ext cx="5753998" cy="3649133"/>
          </a:xfrm>
        </p:spPr>
        <p:txBody>
          <a:bodyPr>
            <a:normAutofit/>
          </a:bodyPr>
          <a:lstStyle/>
          <a:p>
            <a:r>
              <a:rPr lang="en-US" sz="2000" dirty="0"/>
              <a:t>100 000 marine mammals and nearly 1 million sea birds die from caught in or eating litter every year!</a:t>
            </a:r>
            <a:endParaRPr lang="ru-RU" sz="2000" dirty="0"/>
          </a:p>
        </p:txBody>
      </p:sp>
      <p:pic>
        <p:nvPicPr>
          <p:cNvPr id="7" name="Рисунок 6">
            <a:extLst>
              <a:ext uri="{FF2B5EF4-FFF2-40B4-BE49-F238E27FC236}">
                <a16:creationId xmlns:a16="http://schemas.microsoft.com/office/drawing/2014/main" xmlns="" id="{63177BDA-A2A0-4CBF-BB4C-1F8159469A1F}"/>
              </a:ext>
            </a:extLst>
          </p:cNvPr>
          <p:cNvPicPr>
            <a:picLocks noChangeAspect="1"/>
          </p:cNvPicPr>
          <p:nvPr/>
        </p:nvPicPr>
        <p:blipFill>
          <a:blip r:embed="rId3"/>
          <a:stretch>
            <a:fillRect/>
          </a:stretch>
        </p:blipFill>
        <p:spPr>
          <a:xfrm>
            <a:off x="6096000" y="2909668"/>
            <a:ext cx="6096000" cy="3948332"/>
          </a:xfrm>
          <a:prstGeom prst="rect">
            <a:avLst/>
          </a:prstGeom>
        </p:spPr>
      </p:pic>
    </p:spTree>
    <p:extLst>
      <p:ext uri="{BB962C8B-B14F-4D97-AF65-F5344CB8AC3E}">
        <p14:creationId xmlns:p14="http://schemas.microsoft.com/office/powerpoint/2010/main" xmlns="" val="39001374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xmlns="" id="{27072554-5864-4D01-A712-C9F040FCC91D}"/>
              </a:ext>
            </a:extLst>
          </p:cNvPr>
          <p:cNvPicPr>
            <a:picLocks noChangeAspect="1"/>
          </p:cNvPicPr>
          <p:nvPr/>
        </p:nvPicPr>
        <p:blipFill>
          <a:blip r:embed="rId2"/>
          <a:stretch>
            <a:fillRect/>
          </a:stretch>
        </p:blipFill>
        <p:spPr>
          <a:xfrm>
            <a:off x="4240696" y="0"/>
            <a:ext cx="7951304" cy="4969565"/>
          </a:xfrm>
          <a:prstGeom prst="rect">
            <a:avLst/>
          </a:prstGeom>
        </p:spPr>
      </p:pic>
      <p:sp>
        <p:nvSpPr>
          <p:cNvPr id="3" name="Объект 2">
            <a:extLst>
              <a:ext uri="{FF2B5EF4-FFF2-40B4-BE49-F238E27FC236}">
                <a16:creationId xmlns:a16="http://schemas.microsoft.com/office/drawing/2014/main" xmlns="" id="{523EB4F8-E5AD-4EEA-B56C-6B80487DF7F4}"/>
              </a:ext>
            </a:extLst>
          </p:cNvPr>
          <p:cNvSpPr>
            <a:spLocks noGrp="1"/>
          </p:cNvSpPr>
          <p:nvPr>
            <p:ph idx="1"/>
          </p:nvPr>
        </p:nvSpPr>
        <p:spPr>
          <a:xfrm>
            <a:off x="473767" y="300015"/>
            <a:ext cx="3356112" cy="3649133"/>
          </a:xfrm>
        </p:spPr>
        <p:txBody>
          <a:bodyPr>
            <a:normAutofit/>
          </a:bodyPr>
          <a:lstStyle/>
          <a:p>
            <a:r>
              <a:rPr lang="en-US" sz="2000" dirty="0"/>
              <a:t>Also, marine litter can harm people too. Firstly, It can be thrown back to the beaches. Secondly, people can cut themselves on  pieces of glass or metal at the bottom. And finally, litter can block boat propellers, which may cause a breakdown of them.</a:t>
            </a:r>
            <a:endParaRPr lang="ru-RU" sz="2000" dirty="0"/>
          </a:p>
        </p:txBody>
      </p:sp>
    </p:spTree>
    <p:extLst>
      <p:ext uri="{BB962C8B-B14F-4D97-AF65-F5344CB8AC3E}">
        <p14:creationId xmlns:p14="http://schemas.microsoft.com/office/powerpoint/2010/main" xmlns="" val="771461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E3669C1C-A650-4EAA-9D3A-34E19FECDF27}"/>
              </a:ext>
            </a:extLst>
          </p:cNvPr>
          <p:cNvSpPr>
            <a:spLocks noGrp="1"/>
          </p:cNvSpPr>
          <p:nvPr>
            <p:ph idx="1"/>
          </p:nvPr>
        </p:nvSpPr>
        <p:spPr>
          <a:xfrm>
            <a:off x="632792" y="4317999"/>
            <a:ext cx="10131425" cy="2142067"/>
          </a:xfrm>
        </p:spPr>
        <p:txBody>
          <a:bodyPr/>
          <a:lstStyle/>
          <a:p>
            <a:r>
              <a:rPr lang="en-US" dirty="0"/>
              <a:t>This is The Great Pacific Garbage Patch, a huge accumulation of waste, mostly plastic in Pacific Ocean. It contains over 100 millions tons of litter and reaches 1,5 millions square kilometers</a:t>
            </a:r>
            <a:r>
              <a:rPr lang="ru-RU" dirty="0"/>
              <a:t>.</a:t>
            </a:r>
            <a:r>
              <a:rPr lang="en-US" dirty="0"/>
              <a:t> This is more than 2 times the area of France. This is a exceptional example of water pollution by people.</a:t>
            </a:r>
            <a:endParaRPr lang="ru-RU" dirty="0"/>
          </a:p>
        </p:txBody>
      </p:sp>
      <p:pic>
        <p:nvPicPr>
          <p:cNvPr id="5" name="Рисунок 4">
            <a:extLst>
              <a:ext uri="{FF2B5EF4-FFF2-40B4-BE49-F238E27FC236}">
                <a16:creationId xmlns:a16="http://schemas.microsoft.com/office/drawing/2014/main" xmlns="" id="{1C6FE269-823F-4EF0-9DE6-9BE453348A1D}"/>
              </a:ext>
            </a:extLst>
          </p:cNvPr>
          <p:cNvPicPr>
            <a:picLocks noChangeAspect="1"/>
          </p:cNvPicPr>
          <p:nvPr/>
        </p:nvPicPr>
        <p:blipFill>
          <a:blip r:embed="rId2"/>
          <a:stretch>
            <a:fillRect/>
          </a:stretch>
        </p:blipFill>
        <p:spPr>
          <a:xfrm>
            <a:off x="0" y="0"/>
            <a:ext cx="12192000" cy="4318000"/>
          </a:xfrm>
          <a:prstGeom prst="rect">
            <a:avLst/>
          </a:prstGeom>
        </p:spPr>
      </p:pic>
    </p:spTree>
    <p:extLst>
      <p:ext uri="{BB962C8B-B14F-4D97-AF65-F5344CB8AC3E}">
        <p14:creationId xmlns:p14="http://schemas.microsoft.com/office/powerpoint/2010/main" xmlns="" val="22791126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92FB13B-8552-4115-9600-7F4C1FEB851C}"/>
              </a:ext>
            </a:extLst>
          </p:cNvPr>
          <p:cNvSpPr>
            <a:spLocks noGrp="1"/>
          </p:cNvSpPr>
          <p:nvPr>
            <p:ph type="title"/>
          </p:nvPr>
        </p:nvSpPr>
        <p:spPr/>
        <p:txBody>
          <a:bodyPr/>
          <a:lstStyle/>
          <a:p>
            <a:r>
              <a:rPr lang="en-US" dirty="0"/>
              <a:t>Ways of solution of this problem</a:t>
            </a:r>
            <a:endParaRPr lang="ru-RU" dirty="0"/>
          </a:p>
        </p:txBody>
      </p:sp>
      <p:sp>
        <p:nvSpPr>
          <p:cNvPr id="3" name="Объект 2">
            <a:extLst>
              <a:ext uri="{FF2B5EF4-FFF2-40B4-BE49-F238E27FC236}">
                <a16:creationId xmlns:a16="http://schemas.microsoft.com/office/drawing/2014/main" xmlns="" id="{0418EBFD-7FC8-4F3B-886B-99E8A7AADC4A}"/>
              </a:ext>
            </a:extLst>
          </p:cNvPr>
          <p:cNvSpPr>
            <a:spLocks noGrp="1"/>
          </p:cNvSpPr>
          <p:nvPr>
            <p:ph idx="1"/>
          </p:nvPr>
        </p:nvSpPr>
        <p:spPr>
          <a:xfrm>
            <a:off x="685801" y="2065867"/>
            <a:ext cx="10131425" cy="4414446"/>
          </a:xfrm>
        </p:spPr>
        <p:txBody>
          <a:bodyPr anchor="t"/>
          <a:lstStyle/>
          <a:p>
            <a:pPr marL="0" indent="0">
              <a:buNone/>
            </a:pPr>
            <a:endParaRPr lang="en-US" dirty="0"/>
          </a:p>
          <a:p>
            <a:r>
              <a:rPr lang="en-US" dirty="0"/>
              <a:t>Governments must set a ban on factories and ships for the release of waste at seas, oceans, lakes, ponds.</a:t>
            </a:r>
          </a:p>
          <a:p>
            <a:r>
              <a:rPr lang="en-US" dirty="0"/>
              <a:t>Scientists may develop new technologies of production, which let reuse litter more effective or reduce release of waste.</a:t>
            </a:r>
          </a:p>
          <a:p>
            <a:pPr marL="0" indent="0">
              <a:buNone/>
            </a:pPr>
            <a:r>
              <a:rPr lang="en-US" dirty="0"/>
              <a:t>For the individuals</a:t>
            </a:r>
            <a:r>
              <a:rPr lang="ru-RU" dirty="0"/>
              <a:t>:</a:t>
            </a:r>
            <a:endParaRPr lang="en-US" dirty="0"/>
          </a:p>
          <a:p>
            <a:r>
              <a:rPr lang="en-US" dirty="0"/>
              <a:t>Don’t leave trash behind of you on beaches</a:t>
            </a:r>
            <a:r>
              <a:rPr lang="ru-RU" dirty="0"/>
              <a:t>: </a:t>
            </a:r>
            <a:r>
              <a:rPr lang="en-US" dirty="0"/>
              <a:t>take all of your litter with you and consider taking any other trash you can see around you too</a:t>
            </a:r>
          </a:p>
          <a:p>
            <a:r>
              <a:rPr lang="en-US" dirty="0"/>
              <a:t>If you live near a beach, you could organize a Beach Clean-up Day.</a:t>
            </a:r>
          </a:p>
          <a:p>
            <a:endParaRPr lang="en-US" dirty="0"/>
          </a:p>
          <a:p>
            <a:endParaRPr lang="en-US" dirty="0"/>
          </a:p>
          <a:p>
            <a:endParaRPr lang="en-US" dirty="0"/>
          </a:p>
          <a:p>
            <a:endParaRPr lang="en-US" dirty="0"/>
          </a:p>
          <a:p>
            <a:endParaRPr lang="en-US" dirty="0"/>
          </a:p>
          <a:p>
            <a:endParaRPr lang="ru-RU" dirty="0"/>
          </a:p>
        </p:txBody>
      </p:sp>
    </p:spTree>
    <p:extLst>
      <p:ext uri="{BB962C8B-B14F-4D97-AF65-F5344CB8AC3E}">
        <p14:creationId xmlns:p14="http://schemas.microsoft.com/office/powerpoint/2010/main" xmlns="" val="210704737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Небесная">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xmlns=""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TM03457452[[fn=Небесная]]</Template>
  <TotalTime>139</TotalTime>
  <Words>429</Words>
  <Application>Microsoft Office PowerPoint</Application>
  <PresentationFormat>Произвольный</PresentationFormat>
  <Paragraphs>24</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Небесная</vt:lpstr>
      <vt:lpstr>Опасность загрязнения океана</vt:lpstr>
      <vt:lpstr>Marine Litter</vt:lpstr>
      <vt:lpstr>Слайд 3</vt:lpstr>
      <vt:lpstr>Слайд 4</vt:lpstr>
      <vt:lpstr>Слайд 5</vt:lpstr>
      <vt:lpstr>Слайд 6</vt:lpstr>
      <vt:lpstr>Слайд 7</vt:lpstr>
      <vt:lpstr>Слайд 8</vt:lpstr>
      <vt:lpstr>Ways of solution of this problem</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Marine Litter</dc:title>
  <dc:creator>Федос Новиков</dc:creator>
  <cp:lastModifiedBy>1</cp:lastModifiedBy>
  <cp:revision>2</cp:revision>
  <dcterms:created xsi:type="dcterms:W3CDTF">2022-01-30T19:27:32Z</dcterms:created>
  <dcterms:modified xsi:type="dcterms:W3CDTF">2022-05-17T13:01:45Z</dcterms:modified>
</cp:coreProperties>
</file>