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</p:sldMasterIdLst>
  <p:sldIdLst>
    <p:sldId id="279" r:id="rId4"/>
    <p:sldId id="276" r:id="rId5"/>
    <p:sldId id="262" r:id="rId6"/>
    <p:sldId id="263" r:id="rId7"/>
    <p:sldId id="264" r:id="rId8"/>
    <p:sldId id="277" r:id="rId9"/>
    <p:sldId id="265" r:id="rId10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 varScale="1">
        <p:scale>
          <a:sx n="70" d="100"/>
          <a:sy n="70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32120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62287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00798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39426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10163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99512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48643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032143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759844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778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49204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093256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083475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3340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22237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70241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193010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689311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709908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510016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502716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04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252726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42625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880494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157688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8925" y="260350"/>
            <a:ext cx="2058988" cy="586581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29325" cy="58658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76547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74452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98863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40085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142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75175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83098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>
            <a:extLst>
              <a:ext uri="{FF2B5EF4-FFF2-40B4-BE49-F238E27FC236}">
                <a16:creationId xmlns:a16="http://schemas.microsoft.com/office/drawing/2014/main" xmlns="" id="{2B36EA6F-854E-4137-A5E0-59B1409DB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260350"/>
            <a:ext cx="8497888" cy="6408738"/>
          </a:xfrm>
          <a:prstGeom prst="roundRect">
            <a:avLst>
              <a:gd name="adj" fmla="val 16667"/>
            </a:avLst>
          </a:prstGeom>
          <a:solidFill>
            <a:schemeClr val="accent1">
              <a:alpha val="89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xmlns="" id="{E004D4E2-230B-4783-AAF2-46896B298F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pic>
        <p:nvPicPr>
          <p:cNvPr id="1028" name="Picture 4" descr="8df359d7c67a">
            <a:extLst>
              <a:ext uri="{FF2B5EF4-FFF2-40B4-BE49-F238E27FC236}">
                <a16:creationId xmlns:a16="http://schemas.microsoft.com/office/drawing/2014/main" xmlns="" id="{972DDC2E-6D05-4AA6-8C10-37F639E2D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66863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8df359d7c67a">
            <a:extLst>
              <a:ext uri="{FF2B5EF4-FFF2-40B4-BE49-F238E27FC236}">
                <a16:creationId xmlns:a16="http://schemas.microsoft.com/office/drawing/2014/main" xmlns="" id="{49D9A125-1A5E-4A01-8F92-08FCEA4F9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5275263"/>
            <a:ext cx="1566862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5" name="Text Box 7">
            <a:extLst>
              <a:ext uri="{FF2B5EF4-FFF2-40B4-BE49-F238E27FC236}">
                <a16:creationId xmlns:a16="http://schemas.microsoft.com/office/drawing/2014/main" xmlns="" id="{BE877F2F-85C2-4B5B-8D61-A3949D40AD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2420938"/>
            <a:ext cx="4824412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400" b="1">
                <a:latin typeface="Arial" charset="0"/>
              </a:rPr>
              <a:t>1.Свойства воды.</a:t>
            </a:r>
          </a:p>
          <a:p>
            <a:pPr algn="l">
              <a:spcBef>
                <a:spcPct val="50000"/>
              </a:spcBef>
              <a:defRPr/>
            </a:pPr>
            <a:r>
              <a:rPr lang="ru-RU" sz="2400" b="1">
                <a:latin typeface="Arial" charset="0"/>
              </a:rPr>
              <a:t>2.Вода в природе.</a:t>
            </a:r>
          </a:p>
          <a:p>
            <a:pPr algn="l">
              <a:spcBef>
                <a:spcPct val="50000"/>
              </a:spcBef>
              <a:defRPr/>
            </a:pPr>
            <a:r>
              <a:rPr lang="ru-RU" sz="2400" b="1">
                <a:latin typeface="Arial" charset="0"/>
              </a:rPr>
              <a:t>3.Значение воды</a:t>
            </a:r>
          </a:p>
          <a:p>
            <a:pPr algn="l">
              <a:spcBef>
                <a:spcPct val="50000"/>
              </a:spcBef>
              <a:defRPr/>
            </a:pPr>
            <a:r>
              <a:rPr lang="ru-RU" sz="2400" b="1">
                <a:latin typeface="Arial" charset="0"/>
              </a:rPr>
              <a:t>            - для растений</a:t>
            </a:r>
          </a:p>
          <a:p>
            <a:pPr algn="l">
              <a:spcBef>
                <a:spcPct val="50000"/>
              </a:spcBef>
              <a:defRPr/>
            </a:pPr>
            <a:r>
              <a:rPr lang="ru-RU" sz="2400" b="1">
                <a:latin typeface="Arial" charset="0"/>
              </a:rPr>
              <a:t>            - для животных</a:t>
            </a:r>
          </a:p>
          <a:p>
            <a:pPr algn="l">
              <a:spcBef>
                <a:spcPct val="50000"/>
              </a:spcBef>
              <a:defRPr/>
            </a:pPr>
            <a:r>
              <a:rPr lang="ru-RU" sz="2400" b="1">
                <a:latin typeface="Arial" charset="0"/>
              </a:rPr>
              <a:t>            -  для человека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2">
            <a:extLst>
              <a:ext uri="{FF2B5EF4-FFF2-40B4-BE49-F238E27FC236}">
                <a16:creationId xmlns:a16="http://schemas.microsoft.com/office/drawing/2014/main" xmlns="" id="{4BBAEB00-25BE-41CB-A8E8-3D3041C1B2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260350"/>
            <a:ext cx="8497888" cy="6408738"/>
          </a:xfrm>
          <a:prstGeom prst="roundRect">
            <a:avLst>
              <a:gd name="adj" fmla="val 16667"/>
            </a:avLst>
          </a:prstGeom>
          <a:solidFill>
            <a:schemeClr val="accent1">
              <a:alpha val="89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xmlns="" id="{20AB36AE-5C15-4BE3-8763-A13166AD69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pic>
        <p:nvPicPr>
          <p:cNvPr id="2052" name="Picture 4" descr="8df359d7c67a">
            <a:extLst>
              <a:ext uri="{FF2B5EF4-FFF2-40B4-BE49-F238E27FC236}">
                <a16:creationId xmlns:a16="http://schemas.microsoft.com/office/drawing/2014/main" xmlns="" id="{27A91A0C-A461-4DBA-BECF-2499D7170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66863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8df359d7c67a">
            <a:extLst>
              <a:ext uri="{FF2B5EF4-FFF2-40B4-BE49-F238E27FC236}">
                <a16:creationId xmlns:a16="http://schemas.microsoft.com/office/drawing/2014/main" xmlns="" id="{A626E591-2947-4E31-BF40-A239FAC71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5275263"/>
            <a:ext cx="1566862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AutoShape 2">
            <a:extLst>
              <a:ext uri="{FF2B5EF4-FFF2-40B4-BE49-F238E27FC236}">
                <a16:creationId xmlns:a16="http://schemas.microsoft.com/office/drawing/2014/main" xmlns="" id="{15FB48EE-E8E4-4230-B465-0650A3034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260350"/>
            <a:ext cx="8497888" cy="6408738"/>
          </a:xfrm>
          <a:prstGeom prst="roundRect">
            <a:avLst>
              <a:gd name="adj" fmla="val 16667"/>
            </a:avLst>
          </a:prstGeom>
          <a:solidFill>
            <a:schemeClr val="accent1">
              <a:alpha val="89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xmlns="" id="{12F55FD9-88C0-451A-9CBC-2545853365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pic>
        <p:nvPicPr>
          <p:cNvPr id="3076" name="Picture 4" descr="8df359d7c67a">
            <a:extLst>
              <a:ext uri="{FF2B5EF4-FFF2-40B4-BE49-F238E27FC236}">
                <a16:creationId xmlns:a16="http://schemas.microsoft.com/office/drawing/2014/main" xmlns="" id="{B5D18270-F9E3-4DBE-9B3F-BA9E40BEF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66863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8df359d7c67a">
            <a:extLst>
              <a:ext uri="{FF2B5EF4-FFF2-40B4-BE49-F238E27FC236}">
                <a16:creationId xmlns:a16="http://schemas.microsoft.com/office/drawing/2014/main" xmlns="" id="{6A5642DA-F6B2-4411-A536-4F3C0338E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5275263"/>
            <a:ext cx="1566862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556792"/>
            <a:ext cx="7772400" cy="1470025"/>
          </a:xfrm>
        </p:spPr>
        <p:txBody>
          <a:bodyPr/>
          <a:lstStyle/>
          <a:p>
            <a:r>
              <a:rPr lang="ru-RU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Тема «Лето, время для отдыха. Правила поведения на воде. Солнечные (тепловые) удары и ожоги»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365104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>
              <a:buFont typeface="Wingdings" panose="05000000000000000000" pitchFamily="2" charset="2"/>
              <a:buNone/>
              <a:defRPr/>
            </a:pPr>
            <a:r>
              <a:rPr lang="ru-RU" kern="0" dirty="0"/>
              <a:t>Подготовила: Учитель ОБЖ</a:t>
            </a:r>
          </a:p>
          <a:p>
            <a:pPr marL="0" indent="0" algn="r">
              <a:buFont typeface="Wingdings" panose="05000000000000000000" pitchFamily="2" charset="2"/>
              <a:buNone/>
              <a:defRPr/>
            </a:pPr>
            <a:r>
              <a:rPr lang="ru-RU" kern="0" dirty="0"/>
              <a:t>ГБОУ Лицея № 389 «ЦЭО»</a:t>
            </a:r>
          </a:p>
          <a:p>
            <a:pPr marL="0" indent="0" algn="r">
              <a:buFont typeface="Wingdings" panose="05000000000000000000" pitchFamily="2" charset="2"/>
              <a:buNone/>
              <a:defRPr/>
            </a:pPr>
            <a:r>
              <a:rPr lang="ru-RU" kern="0" dirty="0"/>
              <a:t>Кировского района</a:t>
            </a:r>
          </a:p>
          <a:p>
            <a:pPr marL="0" indent="0" algn="r">
              <a:buFont typeface="Wingdings" panose="05000000000000000000" pitchFamily="2" charset="2"/>
              <a:buNone/>
              <a:defRPr/>
            </a:pPr>
            <a:r>
              <a:rPr lang="ru-RU" kern="0" dirty="0" err="1"/>
              <a:t>Столина</a:t>
            </a:r>
            <a:r>
              <a:rPr lang="ru-RU" kern="0" dirty="0"/>
              <a:t> Дарья Дмитриевна</a:t>
            </a:r>
            <a:endParaRPr lang="ru-RU" kern="0" dirty="0"/>
          </a:p>
        </p:txBody>
      </p:sp>
    </p:spTree>
    <p:extLst>
      <p:ext uri="{BB962C8B-B14F-4D97-AF65-F5344CB8AC3E}">
        <p14:creationId xmlns:p14="http://schemas.microsoft.com/office/powerpoint/2010/main" val="2253864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>
            <a:extLst>
              <a:ext uri="{FF2B5EF4-FFF2-40B4-BE49-F238E27FC236}">
                <a16:creationId xmlns:a16="http://schemas.microsoft.com/office/drawing/2014/main" xmlns="" id="{21A9A0DA-E35A-4AEF-BA22-97A8926EF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359275" y="2960688"/>
            <a:ext cx="178641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/>
              <a:t>.</a:t>
            </a:r>
          </a:p>
        </p:txBody>
      </p:sp>
      <p:sp>
        <p:nvSpPr>
          <p:cNvPr id="4099" name="Rectangle 7">
            <a:extLst>
              <a:ext uri="{FF2B5EF4-FFF2-40B4-BE49-F238E27FC236}">
                <a16:creationId xmlns:a16="http://schemas.microsoft.com/office/drawing/2014/main" xmlns="" id="{B5B90EDC-2420-4F78-9E8C-5CAB8B165CE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475656" y="790012"/>
            <a:ext cx="6643687" cy="571500"/>
          </a:xfrm>
          <a:solidFill>
            <a:schemeClr val="accent2"/>
          </a:solidFill>
          <a:ln w="28575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en-US" sz="1800" dirty="0">
                <a:solidFill>
                  <a:srgbClr val="FFFF00"/>
                </a:solidFill>
                <a:latin typeface="Times New Roman" panose="02020603050405020304" pitchFamily="18" charset="0"/>
              </a:rPr>
              <a:t>Тема «Лето, время для отдыха. Правила поведения на воде. Солнечные (тепловые) удары и ожоги»</a:t>
            </a:r>
          </a:p>
        </p:txBody>
      </p:sp>
      <p:sp>
        <p:nvSpPr>
          <p:cNvPr id="4100" name="Rectangle 8">
            <a:extLst>
              <a:ext uri="{FF2B5EF4-FFF2-40B4-BE49-F238E27FC236}">
                <a16:creationId xmlns:a16="http://schemas.microsoft.com/office/drawing/2014/main" xmlns="" id="{01903B40-2DDA-4F9F-8229-968AE0D3A21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71500" y="2071688"/>
            <a:ext cx="7786688" cy="4378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lnSpc>
                <a:spcPct val="80000"/>
              </a:lnSpc>
            </a:pPr>
            <a:r>
              <a:rPr lang="ru-RU" altLang="zh-CN" sz="1600" b="1" i="1" dirty="0">
                <a:latin typeface="Times New Roman" panose="02020603050405020304" pitchFamily="18" charset="0"/>
              </a:rPr>
              <a:t>Цель: </a:t>
            </a:r>
            <a:r>
              <a:rPr lang="ru-RU" altLang="en-US" sz="1600" b="1" i="1" dirty="0">
                <a:solidFill>
                  <a:srgbClr val="C00000"/>
                </a:solidFill>
              </a:rPr>
              <a:t>изучить правила безопасного пребывания на пляже и на воде, первая помощь при солнечных ударах и ожогах.</a:t>
            </a:r>
            <a:r>
              <a:rPr lang="ru-RU" altLang="en-US" sz="1600" i="1" dirty="0"/>
              <a:t/>
            </a:r>
            <a:br>
              <a:rPr lang="ru-RU" altLang="en-US" sz="1600" i="1" dirty="0"/>
            </a:br>
            <a:r>
              <a:rPr lang="ru-RU" altLang="en-US" sz="1600" b="1" i="1" dirty="0"/>
              <a:t>Задачи:</a:t>
            </a:r>
            <a:r>
              <a:rPr lang="ru-RU" altLang="zh-CN" sz="1600" b="1" i="1" dirty="0">
                <a:latin typeface="Times New Roman" panose="02020603050405020304" pitchFamily="18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en-US" sz="1600" b="1" i="1" dirty="0">
                <a:solidFill>
                  <a:srgbClr val="0070C0"/>
                </a:solidFill>
              </a:rPr>
              <a:t>- сформировать у детей представление о правилах безопасного поведения на воде в теплое время года, дать представление о действиях в случае опасности, о правилах пребывания на солнце;</a:t>
            </a:r>
          </a:p>
          <a:p>
            <a:pPr algn="just"/>
            <a:r>
              <a:rPr lang="ru-RU" altLang="en-US" sz="1600" b="1" i="1" dirty="0">
                <a:solidFill>
                  <a:srgbClr val="0070C0"/>
                </a:solidFill>
              </a:rPr>
              <a:t>-  развитие внимания, наблюдательности, устной речи, мелкой моторики; воспитывать осторожность и аккуратность в поведении на воде.</a:t>
            </a:r>
          </a:p>
          <a:p>
            <a:pPr algn="l" eaLnBrk="1" hangingPunct="1">
              <a:lnSpc>
                <a:spcPct val="80000"/>
              </a:lnSpc>
            </a:pPr>
            <a:r>
              <a:rPr lang="ru-RU" altLang="zh-CN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Оборудование: </a:t>
            </a:r>
            <a:r>
              <a:rPr lang="ru-RU" altLang="zh-CN" sz="1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компьютер, презентация.</a:t>
            </a:r>
            <a:endParaRPr lang="ru-RU" altLang="en-US" sz="16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02" name="Picture 6" descr="http://previews.123rf.com/images/carlacastagno/carlacastagno1205/carlacastagno120500015/13662819-Summer-holidays-children-playing-with-the-sand-at-the-beach--Stock-Photo.jpg">
            <a:extLst>
              <a:ext uri="{FF2B5EF4-FFF2-40B4-BE49-F238E27FC236}">
                <a16:creationId xmlns:a16="http://schemas.microsoft.com/office/drawing/2014/main" xmlns="" id="{230BBDD6-9968-44B3-8175-13DBFEAA1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4196" y="4619893"/>
            <a:ext cx="2446606" cy="185189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кругленный прямоугольник 6">
            <a:extLst>
              <a:ext uri="{FF2B5EF4-FFF2-40B4-BE49-F238E27FC236}">
                <a16:creationId xmlns:a16="http://schemas.microsoft.com/office/drawing/2014/main" xmlns="" id="{60D2019A-C821-4439-88C4-A1360AC54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75" y="500063"/>
            <a:ext cx="7358063" cy="45005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400" b="1" i="1">
                <a:solidFill>
                  <a:srgbClr val="C00000"/>
                </a:solidFill>
              </a:rPr>
              <a:t>Правила:</a:t>
            </a:r>
            <a:r>
              <a:rPr lang="ru-RU" altLang="en-US" sz="1400"/>
              <a:t/>
            </a:r>
            <a:br>
              <a:rPr lang="ru-RU" altLang="en-US" sz="1400"/>
            </a:br>
            <a:r>
              <a:rPr lang="ru-RU" altLang="en-US" sz="1400" b="1">
                <a:solidFill>
                  <a:srgbClr val="0000FF"/>
                </a:solidFill>
              </a:rPr>
              <a:t>• </a:t>
            </a:r>
            <a:r>
              <a:rPr lang="ru-RU" altLang="en-US" sz="1400" b="1">
                <a:solidFill>
                  <a:srgbClr val="C00000"/>
                </a:solidFill>
              </a:rPr>
              <a:t>Нельзя купаться </a:t>
            </a:r>
            <a:r>
              <a:rPr lang="ru-RU" altLang="en-US" sz="1400" b="1">
                <a:solidFill>
                  <a:srgbClr val="0000FF"/>
                </a:solidFill>
              </a:rPr>
              <a:t>в неизвестных и непредназначенных для этого водоёмах, т.к. там могут быть опасные подводные течения и различные предметы.</a:t>
            </a:r>
            <a:br>
              <a:rPr lang="ru-RU" altLang="en-US" sz="1400" b="1">
                <a:solidFill>
                  <a:srgbClr val="0000FF"/>
                </a:solidFill>
              </a:rPr>
            </a:br>
            <a:r>
              <a:rPr lang="ru-RU" altLang="en-US" sz="1400" b="1">
                <a:solidFill>
                  <a:srgbClr val="0000FF"/>
                </a:solidFill>
              </a:rPr>
              <a:t>• </a:t>
            </a:r>
            <a:r>
              <a:rPr lang="ru-RU" altLang="en-US" sz="1400" b="1">
                <a:solidFill>
                  <a:srgbClr val="C00000"/>
                </a:solidFill>
              </a:rPr>
              <a:t>Купайтесь только </a:t>
            </a:r>
            <a:r>
              <a:rPr lang="ru-RU" altLang="en-US" sz="1400" b="1">
                <a:solidFill>
                  <a:srgbClr val="0000FF"/>
                </a:solidFill>
              </a:rPr>
              <a:t>под присмотром взрослых. Избегайте одиночных купаний.</a:t>
            </a:r>
            <a:br>
              <a:rPr lang="ru-RU" altLang="en-US" sz="1400" b="1">
                <a:solidFill>
                  <a:srgbClr val="0000FF"/>
                </a:solidFill>
              </a:rPr>
            </a:br>
            <a:r>
              <a:rPr lang="ru-RU" altLang="en-US" sz="1400" b="1">
                <a:solidFill>
                  <a:srgbClr val="0000FF"/>
                </a:solidFill>
              </a:rPr>
              <a:t>• </a:t>
            </a:r>
            <a:r>
              <a:rPr lang="ru-RU" altLang="en-US" sz="1400" b="1">
                <a:solidFill>
                  <a:srgbClr val="C00000"/>
                </a:solidFill>
              </a:rPr>
              <a:t>Не заплывайте </a:t>
            </a:r>
            <a:r>
              <a:rPr lang="ru-RU" altLang="en-US" sz="1400" b="1">
                <a:solidFill>
                  <a:srgbClr val="0000FF"/>
                </a:solidFill>
              </a:rPr>
              <a:t>за ограничительные знаки мест, отведённых для купания, не взбирайтесь на технические и предупредительные знаки, буйки и прочие предметы. Буйки – это специальные плавучие знаки, ограждающие место безопасного купания.</a:t>
            </a:r>
            <a:br>
              <a:rPr lang="ru-RU" altLang="en-US" sz="1400" b="1">
                <a:solidFill>
                  <a:srgbClr val="0000FF"/>
                </a:solidFill>
              </a:rPr>
            </a:br>
            <a:r>
              <a:rPr lang="ru-RU" altLang="en-US" sz="1400" b="1">
                <a:solidFill>
                  <a:srgbClr val="0000FF"/>
                </a:solidFill>
              </a:rPr>
              <a:t>• </a:t>
            </a:r>
            <a:r>
              <a:rPr lang="ru-RU" altLang="en-US" sz="1400" b="1">
                <a:solidFill>
                  <a:srgbClr val="C00000"/>
                </a:solidFill>
              </a:rPr>
              <a:t>Не подплывайте </a:t>
            </a:r>
            <a:r>
              <a:rPr lang="ru-RU" altLang="en-US" sz="1400" b="1">
                <a:solidFill>
                  <a:srgbClr val="0000FF"/>
                </a:solidFill>
              </a:rPr>
              <a:t>к моторным, парусным судам, вёсельным лодкам, баржам и другим плавательным средствам – это опасно.</a:t>
            </a:r>
            <a:br>
              <a:rPr lang="ru-RU" altLang="en-US" sz="1400" b="1">
                <a:solidFill>
                  <a:srgbClr val="0000FF"/>
                </a:solidFill>
              </a:rPr>
            </a:br>
            <a:r>
              <a:rPr lang="ru-RU" altLang="en-US" sz="1400" b="1">
                <a:solidFill>
                  <a:srgbClr val="0000FF"/>
                </a:solidFill>
              </a:rPr>
              <a:t>• </a:t>
            </a:r>
            <a:r>
              <a:rPr lang="ru-RU" altLang="en-US" sz="1400" b="1">
                <a:solidFill>
                  <a:srgbClr val="C00000"/>
                </a:solidFill>
              </a:rPr>
              <a:t>Не толкайте </a:t>
            </a:r>
            <a:r>
              <a:rPr lang="ru-RU" altLang="en-US" sz="1400" b="1">
                <a:solidFill>
                  <a:srgbClr val="0000FF"/>
                </a:solidFill>
              </a:rPr>
              <a:t>товарищей с берега, вышек, трамплинов в воду.</a:t>
            </a:r>
            <a:br>
              <a:rPr lang="ru-RU" altLang="en-US" sz="1400" b="1">
                <a:solidFill>
                  <a:srgbClr val="0000FF"/>
                </a:solidFill>
              </a:rPr>
            </a:br>
            <a:r>
              <a:rPr lang="ru-RU" altLang="en-US" sz="1400" b="1">
                <a:solidFill>
                  <a:srgbClr val="0000FF"/>
                </a:solidFill>
              </a:rPr>
              <a:t>• </a:t>
            </a:r>
            <a:r>
              <a:rPr lang="ru-RU" altLang="en-US" sz="1400" b="1">
                <a:solidFill>
                  <a:srgbClr val="C00000"/>
                </a:solidFill>
              </a:rPr>
              <a:t>Не купайтесь </a:t>
            </a:r>
            <a:r>
              <a:rPr lang="ru-RU" altLang="en-US" sz="1400" b="1">
                <a:solidFill>
                  <a:srgbClr val="0000FF"/>
                </a:solidFill>
              </a:rPr>
              <a:t>в очень холодной воде. От холода может свести судорогой ногу. При появлении озноба или сильной усталости выйдите из воды, отдохните и согрейтесь.</a:t>
            </a:r>
            <a:br>
              <a:rPr lang="ru-RU" altLang="en-US" sz="1400" b="1">
                <a:solidFill>
                  <a:srgbClr val="0000FF"/>
                </a:solidFill>
              </a:rPr>
            </a:br>
            <a:r>
              <a:rPr lang="ru-RU" altLang="en-US" sz="1400" b="1">
                <a:solidFill>
                  <a:srgbClr val="0000FF"/>
                </a:solidFill>
              </a:rPr>
              <a:t>• </a:t>
            </a:r>
            <a:r>
              <a:rPr lang="ru-RU" altLang="en-US" sz="1400" b="1">
                <a:solidFill>
                  <a:srgbClr val="C00000"/>
                </a:solidFill>
              </a:rPr>
              <a:t>Во время купания </a:t>
            </a:r>
            <a:r>
              <a:rPr lang="ru-RU" altLang="en-US" sz="1400" b="1">
                <a:solidFill>
                  <a:srgbClr val="0000FF"/>
                </a:solidFill>
              </a:rPr>
              <a:t>не хватайте друг друга за руки и за ноги</a:t>
            </a:r>
            <a:r>
              <a:rPr lang="ru-RU" altLang="en-US" sz="1400"/>
              <a:t/>
            </a:r>
            <a:br>
              <a:rPr lang="ru-RU" altLang="en-US" sz="1400"/>
            </a:br>
            <a:endParaRPr lang="ru-RU" altLang="en-US" sz="1400"/>
          </a:p>
        </p:txBody>
      </p:sp>
      <p:pic>
        <p:nvPicPr>
          <p:cNvPr id="8199" name="Picture 7" descr="http://bezopasnost-detej.ru/images/2013/103-1-1-kartinki-dlya-detej-po-bezopasnosti.jpg">
            <a:extLst>
              <a:ext uri="{FF2B5EF4-FFF2-40B4-BE49-F238E27FC236}">
                <a16:creationId xmlns:a16="http://schemas.microsoft.com/office/drawing/2014/main" xmlns="" id="{F7E8D51E-34BB-4DFF-837F-D268986D0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714884"/>
            <a:ext cx="2143140" cy="148034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196" name="AutoShape 9" descr="http://%D0%B4%D0%B5%D1%82%D1%81%D0%BA%D0%B8%D0%B9-%D1%81%D0%B0%D0%B4-11.%D1%80%D1%84/wp-content/uploads/2014/05/052814_0738_4.jpg">
            <a:extLst>
              <a:ext uri="{FF2B5EF4-FFF2-40B4-BE49-F238E27FC236}">
                <a16:creationId xmlns:a16="http://schemas.microsoft.com/office/drawing/2014/main" xmlns="" id="{58CA5CC0-AE53-4A94-B4CA-2BC44C6FAD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7" name="AutoShape 11" descr="http://%D0%B4%D0%B5%D1%82%D1%81%D0%BA%D0%B8%D0%B9-%D1%81%D0%B0%D0%B4-11.%D1%80%D1%84/wp-content/uploads/2014/05/052814_0738_4.jpg">
            <a:extLst>
              <a:ext uri="{FF2B5EF4-FFF2-40B4-BE49-F238E27FC236}">
                <a16:creationId xmlns:a16="http://schemas.microsoft.com/office/drawing/2014/main" xmlns="" id="{1C57C1FF-495C-4E7E-8202-B86521391E6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8" name="AutoShape 13" descr="http://%D0%B4%D0%B5%D1%82%D1%81%D0%BA%D0%B8%D0%B9-%D1%81%D0%B0%D0%B4-11.%D1%80%D1%84/wp-content/uploads/2014/05/052814_0738_4.jpg">
            <a:extLst>
              <a:ext uri="{FF2B5EF4-FFF2-40B4-BE49-F238E27FC236}">
                <a16:creationId xmlns:a16="http://schemas.microsoft.com/office/drawing/2014/main" xmlns="" id="{5236B54D-39A0-4C44-8E6C-8BDA0174F6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8207" name="Picture 15" descr="http://azbez.com/sites/azbez.com/files/images/007_kopiya_4.preview.jpg">
            <a:extLst>
              <a:ext uri="{FF2B5EF4-FFF2-40B4-BE49-F238E27FC236}">
                <a16:creationId xmlns:a16="http://schemas.microsoft.com/office/drawing/2014/main" xmlns="" id="{F7766FCC-90F6-4EA9-BE1A-36F937374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4786322"/>
            <a:ext cx="2622723" cy="150019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209" name="Picture 17" descr="http://ddu218.minsk.edu.by/ru/sm.aspx?guid=13553">
            <a:extLst>
              <a:ext uri="{FF2B5EF4-FFF2-40B4-BE49-F238E27FC236}">
                <a16:creationId xmlns:a16="http://schemas.microsoft.com/office/drawing/2014/main" xmlns="" id="{2BE7C118-DE4B-4129-B7C3-120D5AECBD1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500570"/>
            <a:ext cx="1872995" cy="18573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184BB34E-458D-43A5-9DD0-804D560C7DB4}"/>
              </a:ext>
            </a:extLst>
          </p:cNvPr>
          <p:cNvSpPr/>
          <p:nvPr/>
        </p:nvSpPr>
        <p:spPr bwMode="auto">
          <a:xfrm>
            <a:off x="2500298" y="1571612"/>
            <a:ext cx="4214842" cy="428628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>
              <a:defRPr/>
            </a:pPr>
            <a:r>
              <a:rPr lang="ru-RU" b="1" i="1" dirty="0">
                <a:solidFill>
                  <a:srgbClr val="FF0000"/>
                </a:solidFill>
                <a:latin typeface="Arial" charset="0"/>
              </a:rPr>
              <a:t>3. Опасные ситуации на воде.</a:t>
            </a:r>
            <a:r>
              <a:rPr lang="ru-RU" dirty="0">
                <a:solidFill>
                  <a:srgbClr val="FF0000"/>
                </a:solidFill>
                <a:latin typeface="Arial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" charset="0"/>
              </a:rPr>
            </a:br>
            <a:endParaRPr lang="ru-RU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60B05DB7-CAAE-4DD7-896C-444F3819346E}"/>
              </a:ext>
            </a:extLst>
          </p:cNvPr>
          <p:cNvSpPr/>
          <p:nvPr/>
        </p:nvSpPr>
        <p:spPr bwMode="auto">
          <a:xfrm>
            <a:off x="142844" y="2143116"/>
            <a:ext cx="4429156" cy="2357454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>
              <a:defRPr/>
            </a:pPr>
            <a:r>
              <a:rPr lang="ru-RU" sz="1600" dirty="0">
                <a:latin typeface="Arial" charset="0"/>
              </a:rPr>
              <a:t>• </a:t>
            </a:r>
            <a:r>
              <a:rPr lang="ru-RU" sz="1600" b="1" i="1" dirty="0">
                <a:solidFill>
                  <a:srgbClr val="C00000"/>
                </a:solidFill>
                <a:latin typeface="Arial" charset="0"/>
              </a:rPr>
              <a:t>Что делать, если появились в ногах судороги?</a:t>
            </a:r>
          </a:p>
          <a:p>
            <a:pPr>
              <a:defRPr/>
            </a:pPr>
            <a:r>
              <a:rPr lang="ru-RU" sz="1400" b="1" dirty="0">
                <a:latin typeface="Arial" charset="0"/>
              </a:rPr>
              <a:t>Необходимо сразу же перестать работать этой ногой. Если есть возможность, встать на дно и растереть сведённую мышцу, либо на секунду погрузиться с головой в воду и, распрямив ногу, сильно рукой потянуть на себя ступню за большой палец. Можно также плыть, работая только руками, расслабив при этом сведённую ногу.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871EC271-9BE7-448A-A045-427F1BAEB874}"/>
              </a:ext>
            </a:extLst>
          </p:cNvPr>
          <p:cNvSpPr/>
          <p:nvPr/>
        </p:nvSpPr>
        <p:spPr bwMode="auto">
          <a:xfrm>
            <a:off x="4714876" y="2071678"/>
            <a:ext cx="4429124" cy="2500330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>
              <a:defRPr/>
            </a:pPr>
            <a:r>
              <a:rPr lang="ru-RU" sz="1400" b="1" i="1" dirty="0">
                <a:solidFill>
                  <a:srgbClr val="C00000"/>
                </a:solidFill>
                <a:latin typeface="Arial" charset="0"/>
              </a:rPr>
              <a:t>Прежде чем решаться на длительные заплывы, научитесь отдыхать в воде, восстанавливать силы.</a:t>
            </a:r>
            <a:r>
              <a:rPr lang="ru-RU" sz="1400" b="1" dirty="0">
                <a:latin typeface="Arial" charset="0"/>
              </a:rPr>
              <a:t/>
            </a:r>
            <a:br>
              <a:rPr lang="ru-RU" sz="1400" b="1" dirty="0">
                <a:latin typeface="Arial" charset="0"/>
              </a:rPr>
            </a:br>
            <a:r>
              <a:rPr lang="ru-RU" sz="1400" b="1" dirty="0">
                <a:latin typeface="Arial" charset="0"/>
              </a:rPr>
              <a:t>• Если нет сил возвратиться обратно?</a:t>
            </a:r>
            <a:br>
              <a:rPr lang="ru-RU" sz="1400" b="1" dirty="0">
                <a:latin typeface="Arial" charset="0"/>
              </a:rPr>
            </a:br>
            <a:r>
              <a:rPr lang="ru-RU" sz="1400" b="1" dirty="0">
                <a:latin typeface="Arial" charset="0"/>
              </a:rPr>
              <a:t>В этом случае одно из верных и надёжных средств избежать опасности утонуть – самообладание и умение плавать на спине. Повернитесь на спину, полежите на спине спокойно, отдохните, восстановите ровное дыхание, а затем, избегая энергичных и порывистых движений, плывите к берегу.</a:t>
            </a:r>
          </a:p>
        </p:txBody>
      </p:sp>
      <p:pic>
        <p:nvPicPr>
          <p:cNvPr id="9225" name="Picture 9" descr="http://5klass.net/datas/okruzhajuschij-mir/Pravila-bezopasnosti-na-vode/0013-013-Nogu-svela-sudoroga.jpg">
            <a:extLst>
              <a:ext uri="{FF2B5EF4-FFF2-40B4-BE49-F238E27FC236}">
                <a16:creationId xmlns:a16="http://schemas.microsoft.com/office/drawing/2014/main" xmlns="" id="{B399FD94-2BBC-4E85-8B9D-1508F8289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4643447"/>
            <a:ext cx="2952739" cy="221455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229" name="Picture 13" descr="http://www.egytrips.net/images/jordan/jordan05.jpg">
            <a:extLst>
              <a:ext uri="{FF2B5EF4-FFF2-40B4-BE49-F238E27FC236}">
                <a16:creationId xmlns:a16="http://schemas.microsoft.com/office/drawing/2014/main" xmlns="" id="{0A598B43-01E7-4B78-851A-1A85770FD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4643446"/>
            <a:ext cx="3103638" cy="207167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D31711B-29EC-42B4-B6E2-3864747A8D17}"/>
              </a:ext>
            </a:extLst>
          </p:cNvPr>
          <p:cNvSpPr/>
          <p:nvPr/>
        </p:nvSpPr>
        <p:spPr bwMode="auto">
          <a:xfrm>
            <a:off x="1714480" y="428604"/>
            <a:ext cx="4500594" cy="35719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>
              <a:defRPr/>
            </a:pPr>
            <a:r>
              <a:rPr lang="ru-RU" b="1" i="1" dirty="0">
                <a:solidFill>
                  <a:srgbClr val="FFFF00"/>
                </a:solidFill>
                <a:latin typeface="Arial" charset="0"/>
              </a:rPr>
              <a:t>Солнечный удар. Ожоги.</a:t>
            </a:r>
            <a:endParaRPr lang="ru-RU" dirty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10252" name="Picture 12" descr="http://meteorology.blog.wku.edu/files/2014/03/sunshine.png">
            <a:extLst>
              <a:ext uri="{FF2B5EF4-FFF2-40B4-BE49-F238E27FC236}">
                <a16:creationId xmlns:a16="http://schemas.microsoft.com/office/drawing/2014/main" xmlns="" id="{AA965F67-21A3-4F03-96B1-D077E8476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0"/>
            <a:ext cx="2114968" cy="20209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481F8B3E-B0D7-41ED-B0FE-9566107D923B}"/>
              </a:ext>
            </a:extLst>
          </p:cNvPr>
          <p:cNvSpPr/>
          <p:nvPr/>
        </p:nvSpPr>
        <p:spPr bwMode="auto">
          <a:xfrm>
            <a:off x="1357290" y="1071546"/>
            <a:ext cx="4857784" cy="2857520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>
              <a:defRPr/>
            </a:pPr>
            <a:r>
              <a:rPr lang="ru-RU" sz="1600" b="1" i="1" dirty="0">
                <a:solidFill>
                  <a:srgbClr val="C00000"/>
                </a:solidFill>
                <a:latin typeface="Arial" charset="0"/>
              </a:rPr>
              <a:t> Что может с вами произойти, если вы слишком долго находились на солнце</a:t>
            </a:r>
            <a:r>
              <a:rPr lang="en-US" sz="1600" b="1" i="1" dirty="0">
                <a:solidFill>
                  <a:srgbClr val="C00000"/>
                </a:solidFill>
                <a:latin typeface="Arial" charset="0"/>
              </a:rPr>
              <a:t>?</a:t>
            </a:r>
            <a:r>
              <a:rPr lang="ru-RU" sz="1600" b="1" i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1400" b="1" dirty="0">
                <a:latin typeface="Arial" charset="0"/>
              </a:rPr>
              <a:t>Находясь на природе, человек имеет большие возможности для укрепления здоровья путём закаливания организма. Главными факторами закаливания являются солнце, воздух и вода. Только </a:t>
            </a:r>
            <a:r>
              <a:rPr lang="ru-RU" sz="1400" b="1" dirty="0">
                <a:solidFill>
                  <a:srgbClr val="C00000"/>
                </a:solidFill>
                <a:latin typeface="Arial" charset="0"/>
              </a:rPr>
              <a:t>вот беда </a:t>
            </a:r>
            <a:r>
              <a:rPr lang="ru-RU" sz="1400" b="1" dirty="0">
                <a:latin typeface="Arial" charset="0"/>
              </a:rPr>
              <a:t>– люди не всегда правильно используют благотворное влияние природы. При приеме солнечных, воздушных и водных процедур надо соблюдать определённые правила, иначе эти процедуры доставят больше неприятностей, чем радости.</a:t>
            </a:r>
          </a:p>
        </p:txBody>
      </p:sp>
      <p:sp>
        <p:nvSpPr>
          <p:cNvPr id="10249" name="AutoShape 14" descr="http://cdn.onlyinyourstate.com/wp-content/uploads/2015/06/159448759_f5bbd561e5_o.jpg">
            <a:extLst>
              <a:ext uri="{FF2B5EF4-FFF2-40B4-BE49-F238E27FC236}">
                <a16:creationId xmlns:a16="http://schemas.microsoft.com/office/drawing/2014/main" xmlns="" id="{FFD32A61-A741-42EB-91D8-298FE0C7164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50" name="AutoShape 16" descr="http://cdn.onlyinyourstate.com/wp-content/uploads/2015/06/159448759_f5bbd561e5_o.jpg">
            <a:extLst>
              <a:ext uri="{FF2B5EF4-FFF2-40B4-BE49-F238E27FC236}">
                <a16:creationId xmlns:a16="http://schemas.microsoft.com/office/drawing/2014/main" xmlns="" id="{D900DF63-077C-45CB-ADA8-93C36C90A5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51" name="AutoShape 18" descr="http://cdn.onlyinyourstate.com/wp-content/uploads/2015/06/159448759_f5bbd561e5_o.jpg">
            <a:extLst>
              <a:ext uri="{FF2B5EF4-FFF2-40B4-BE49-F238E27FC236}">
                <a16:creationId xmlns:a16="http://schemas.microsoft.com/office/drawing/2014/main" xmlns="" id="{43F40AD2-9B4F-45F9-B15F-494E88162D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260" name="Picture 20" descr="http://mamo4ki.su/wp-content/uploads/2015/07/65da1e5f8f3d8efddbc8dde70854.jpg">
            <a:extLst>
              <a:ext uri="{FF2B5EF4-FFF2-40B4-BE49-F238E27FC236}">
                <a16:creationId xmlns:a16="http://schemas.microsoft.com/office/drawing/2014/main" xmlns="" id="{CE80A005-691B-4D2E-9EC3-808E6237C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286256"/>
            <a:ext cx="1500556" cy="207170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62" name="Picture 22" descr="http://www.beleontours.ru/mediaResource/00/000/010.jpg">
            <a:extLst>
              <a:ext uri="{FF2B5EF4-FFF2-40B4-BE49-F238E27FC236}">
                <a16:creationId xmlns:a16="http://schemas.microsoft.com/office/drawing/2014/main" xmlns="" id="{392F94A2-F31E-46BF-86EE-2126B0B52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4357694"/>
            <a:ext cx="3000396" cy="196972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254" name="AutoShape 24" descr="http://cdn.onlyinyourstate.com/wp-content/uploads/2015/06/159448759_f5bbd561e5_o.jpg">
            <a:extLst>
              <a:ext uri="{FF2B5EF4-FFF2-40B4-BE49-F238E27FC236}">
                <a16:creationId xmlns:a16="http://schemas.microsoft.com/office/drawing/2014/main" xmlns="" id="{6BF84E7B-3232-43B1-8EB7-26F7948144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266" name="Picture 26" descr="http://www.syl.ru/misc/i/ai/153114/498457.jpg">
            <a:extLst>
              <a:ext uri="{FF2B5EF4-FFF2-40B4-BE49-F238E27FC236}">
                <a16:creationId xmlns:a16="http://schemas.microsoft.com/office/drawing/2014/main" xmlns="" id="{CF31C549-D277-4F03-85B2-4FEC3DB44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3857628"/>
            <a:ext cx="2143140" cy="128588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41B4003-4EB9-4BAD-A284-E314D331D1C9}"/>
              </a:ext>
            </a:extLst>
          </p:cNvPr>
          <p:cNvSpPr/>
          <p:nvPr/>
        </p:nvSpPr>
        <p:spPr bwMode="auto">
          <a:xfrm>
            <a:off x="3500430" y="142852"/>
            <a:ext cx="5500726" cy="30718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l">
              <a:defRPr/>
            </a:pPr>
            <a:r>
              <a:rPr lang="ru-RU" sz="1600" b="1" dirty="0">
                <a:latin typeface="Arial" charset="0"/>
              </a:rPr>
              <a:t/>
            </a:r>
            <a:br>
              <a:rPr lang="ru-RU" sz="1600" b="1" dirty="0">
                <a:latin typeface="Arial" charset="0"/>
              </a:rPr>
            </a:br>
            <a:r>
              <a:rPr lang="ru-RU" sz="1600" b="1" dirty="0">
                <a:solidFill>
                  <a:srgbClr val="C00000"/>
                </a:solidFill>
                <a:latin typeface="Arial" charset="0"/>
              </a:rPr>
              <a:t>Признаки перегревания: </a:t>
            </a:r>
            <a:r>
              <a:rPr lang="ru-RU" sz="1600" b="1" dirty="0">
                <a:solidFill>
                  <a:srgbClr val="0070C0"/>
                </a:solidFill>
                <a:latin typeface="Arial" charset="0"/>
              </a:rPr>
              <a:t>слабость, головокружение, перед глазами замелькали «мушки». Вам следует присесть или прилечь в тени, смочить голову или лицо холодной водой. Также необходимо обмахиваться газетой, полотенцем, выпить минеральной или слегка подсоленной воды.</a:t>
            </a:r>
          </a:p>
        </p:txBody>
      </p:sp>
      <p:pic>
        <p:nvPicPr>
          <p:cNvPr id="11271" name="Picture 7" descr="http://bezopasnost-detej.ru/images/2013/103-5-1-kartinki-dlya-detej-po-bezopasnosti.jpg">
            <a:extLst>
              <a:ext uri="{FF2B5EF4-FFF2-40B4-BE49-F238E27FC236}">
                <a16:creationId xmlns:a16="http://schemas.microsoft.com/office/drawing/2014/main" xmlns="" id="{D838DB6C-7E9E-430E-9519-C2D1896E1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429000"/>
            <a:ext cx="1785950" cy="128598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1273" name="Picture 9" descr="http://static.diary.ru/userdir/6/4/3/8/643860/31712803.jpg">
            <a:extLst>
              <a:ext uri="{FF2B5EF4-FFF2-40B4-BE49-F238E27FC236}">
                <a16:creationId xmlns:a16="http://schemas.microsoft.com/office/drawing/2014/main" xmlns="" id="{800BDD5A-647A-4B15-BF9F-5727E987F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0"/>
            <a:ext cx="1552575" cy="33337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1277" name="Picture 13" descr="http://i.ucrazy.ru/files/i/2012.7.9/sun_06.jpg">
            <a:extLst>
              <a:ext uri="{FF2B5EF4-FFF2-40B4-BE49-F238E27FC236}">
                <a16:creationId xmlns:a16="http://schemas.microsoft.com/office/drawing/2014/main" xmlns="" id="{B8EC83DA-F6FD-4460-B6E3-E9C14DA64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571876"/>
            <a:ext cx="3333773" cy="264320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1279" name="Picture 15" descr="http://www.pillow.su/images/Malchik-pet-rastvor-Regidrona-iz-butylki.jpg">
            <a:extLst>
              <a:ext uri="{FF2B5EF4-FFF2-40B4-BE49-F238E27FC236}">
                <a16:creationId xmlns:a16="http://schemas.microsoft.com/office/drawing/2014/main" xmlns="" id="{CD548F99-9760-40BF-B476-607D73FF9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4857760"/>
            <a:ext cx="1714512" cy="149162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6A49086C-8117-4789-8DB1-D911DA2ACC6C}"/>
              </a:ext>
            </a:extLst>
          </p:cNvPr>
          <p:cNvSpPr/>
          <p:nvPr/>
        </p:nvSpPr>
        <p:spPr bwMode="auto">
          <a:xfrm>
            <a:off x="4214810" y="142852"/>
            <a:ext cx="4714908" cy="407196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>
              <a:defRPr/>
            </a:pPr>
            <a:r>
              <a:rPr lang="ru-RU" b="1" i="1" dirty="0">
                <a:solidFill>
                  <a:schemeClr val="bg1"/>
                </a:solidFill>
                <a:latin typeface="Arial" charset="0"/>
              </a:rPr>
              <a:t>Правила загара:</a:t>
            </a:r>
            <a:r>
              <a:rPr lang="ru-RU" dirty="0">
                <a:solidFill>
                  <a:srgbClr val="FFFF00"/>
                </a:solidFill>
                <a:latin typeface="Arial" charset="0"/>
              </a:rPr>
              <a:t/>
            </a:r>
            <a:br>
              <a:rPr lang="ru-RU" dirty="0">
                <a:solidFill>
                  <a:srgbClr val="FFFF00"/>
                </a:solidFill>
                <a:latin typeface="Arial" charset="0"/>
              </a:rPr>
            </a:br>
            <a:r>
              <a:rPr lang="ru-RU" sz="1400" b="1" dirty="0">
                <a:solidFill>
                  <a:srgbClr val="FFFF00"/>
                </a:solidFill>
                <a:latin typeface="Arial" charset="0"/>
              </a:rPr>
              <a:t>• Надо начинать загорать постепенно, если у вас нет противопоказаний. Продолжительность первой солнечной ванны не должна превышать 10 – 15 минут. Лучшее время – утренние часы, когда воздух чист и менее нагрет.</a:t>
            </a:r>
            <a:br>
              <a:rPr lang="ru-RU" sz="1400" b="1" dirty="0">
                <a:solidFill>
                  <a:srgbClr val="FFFF00"/>
                </a:solidFill>
                <a:latin typeface="Arial" charset="0"/>
              </a:rPr>
            </a:br>
            <a:r>
              <a:rPr lang="ru-RU" sz="1400" b="1" dirty="0">
                <a:solidFill>
                  <a:srgbClr val="FFFF00"/>
                </a:solidFill>
                <a:latin typeface="Arial" charset="0"/>
              </a:rPr>
              <a:t>• Солнечные ванны принимают в положении лёжа, при котором обеспечивается равномерное облучение. Ложиться нужно ногами к солнцу, а голову следует защищать от прямых солнечных лучей (но не обвязывать полотенцем или косынкой).</a:t>
            </a:r>
            <a:br>
              <a:rPr lang="ru-RU" sz="1400" b="1" dirty="0">
                <a:solidFill>
                  <a:srgbClr val="FFFF00"/>
                </a:solidFill>
                <a:latin typeface="Arial" charset="0"/>
              </a:rPr>
            </a:br>
            <a:r>
              <a:rPr lang="ru-RU" sz="1400" b="1" dirty="0">
                <a:solidFill>
                  <a:srgbClr val="FFFF00"/>
                </a:solidFill>
                <a:latin typeface="Arial" charset="0"/>
              </a:rPr>
              <a:t>• Во время приема солнечных ванн нельзя спать, надо менять положение тела. Каждый час делать перерыв на 10 – 15 мин. И отдыхать в тени.</a:t>
            </a:r>
          </a:p>
        </p:txBody>
      </p:sp>
      <p:pic>
        <p:nvPicPr>
          <p:cNvPr id="12301" name="Picture 13" descr="http://healthilytolive.ru/wp-content/uploads/2015/07/zagorat_pravilno1.jpg">
            <a:extLst>
              <a:ext uri="{FF2B5EF4-FFF2-40B4-BE49-F238E27FC236}">
                <a16:creationId xmlns:a16="http://schemas.microsoft.com/office/drawing/2014/main" xmlns="" id="{CD84DCA4-B160-4920-AC08-CF5217E146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428604"/>
            <a:ext cx="2071702" cy="186225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318" name="Picture 15" descr="http://cs629209.vk.me/v629209308/19414/Cq2iUrZde7Y.jpg">
            <a:extLst>
              <a:ext uri="{FF2B5EF4-FFF2-40B4-BE49-F238E27FC236}">
                <a16:creationId xmlns:a16="http://schemas.microsoft.com/office/drawing/2014/main" xmlns="" id="{02A16F1F-6460-4B9F-A4D0-997CAB4BE6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8938"/>
            <a:ext cx="4486275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17" descr="https://peterandkarenko.files.wordpress.com/2012/01/kids-on-deck-chair-500x3671.jpg">
            <a:extLst>
              <a:ext uri="{FF2B5EF4-FFF2-40B4-BE49-F238E27FC236}">
                <a16:creationId xmlns:a16="http://schemas.microsoft.com/office/drawing/2014/main" xmlns="" id="{1A95D1AC-86E5-4598-90E9-E09C999E7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4500570"/>
            <a:ext cx="2627828" cy="192882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Оформление по умолчанию">
  <a:themeElements>
    <a:clrScheme name="2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вода">
  <a:themeElements>
    <a:clrScheme name="вод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вод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вод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</TotalTime>
  <Words>254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Times New Roman</vt:lpstr>
      <vt:lpstr>Wingdings</vt:lpstr>
      <vt:lpstr>1_Оформление по умолчанию</vt:lpstr>
      <vt:lpstr>2_Оформление по умолчанию</vt:lpstr>
      <vt:lpstr>вода</vt:lpstr>
      <vt:lpstr>Тема «Лето, время для отдыха. Правила поведения на воде. Солнечные (тепловые) удары и ожоги»</vt:lpstr>
      <vt:lpstr>Тема «Лето, время для отдыха. Правила поведения на воде. Солнечные (тепловые) удары и ожоги»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"Храмцова Елена" &lt;khramtzova.alena@mail.ru&gt;</dc:creator>
  <cp:lastModifiedBy>Алиса</cp:lastModifiedBy>
  <cp:revision>79</cp:revision>
  <dcterms:created xsi:type="dcterms:W3CDTF">2011-07-12T20:14:15Z</dcterms:created>
  <dcterms:modified xsi:type="dcterms:W3CDTF">2022-05-17T13:04:38Z</dcterms:modified>
</cp:coreProperties>
</file>