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6" r:id="rId3"/>
    <p:sldId id="264" r:id="rId4"/>
    <p:sldId id="258" r:id="rId5"/>
    <p:sldId id="259" r:id="rId6"/>
    <p:sldId id="270" r:id="rId7"/>
    <p:sldId id="271" r:id="rId8"/>
    <p:sldId id="269" r:id="rId9"/>
    <p:sldId id="272" r:id="rId10"/>
    <p:sldId id="282" r:id="rId11"/>
    <p:sldId id="283" r:id="rId12"/>
    <p:sldId id="260" r:id="rId13"/>
    <p:sldId id="273" r:id="rId14"/>
    <p:sldId id="261" r:id="rId15"/>
    <p:sldId id="262" r:id="rId16"/>
    <p:sldId id="275" r:id="rId17"/>
    <p:sldId id="276" r:id="rId18"/>
    <p:sldId id="277" r:id="rId19"/>
    <p:sldId id="278" r:id="rId20"/>
    <p:sldId id="274" r:id="rId21"/>
    <p:sldId id="280" r:id="rId22"/>
    <p:sldId id="279" r:id="rId23"/>
    <p:sldId id="287" r:id="rId24"/>
    <p:sldId id="288" r:id="rId25"/>
    <p:sldId id="289" r:id="rId26"/>
    <p:sldId id="290" r:id="rId27"/>
    <p:sldId id="281" r:id="rId28"/>
    <p:sldId id="286" r:id="rId29"/>
    <p:sldId id="266" r:id="rId30"/>
    <p:sldId id="267" r:id="rId31"/>
    <p:sldId id="265" r:id="rId32"/>
    <p:sldId id="285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B89C5-6BFE-4F77-8B85-2F474B31AFF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071E6-8B96-4562-B834-828942B55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7.png"/><Relationship Id="rId7" Type="http://schemas.openxmlformats.org/officeDocument/2006/relationships/slide" Target="slide1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image" Target="../media/image40.png"/><Relationship Id="rId4" Type="http://schemas.openxmlformats.org/officeDocument/2006/relationships/slide" Target="slide4.xml"/><Relationship Id="rId9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22.jpg"/>
          <p:cNvPicPr>
            <a:picLocks noGrp="1"/>
          </p:cNvPicPr>
          <p:nvPr>
            <p:ph idx="1"/>
          </p:nvPr>
        </p:nvPicPr>
        <p:blipFill>
          <a:blip r:embed="rId2"/>
          <a:srcRect l="20453" t="46888" r="5748" b="31471"/>
          <a:stretch>
            <a:fillRect/>
          </a:stretch>
        </p:blipFill>
        <p:spPr bwMode="auto">
          <a:xfrm>
            <a:off x="142844" y="1000108"/>
            <a:ext cx="885831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987675" y="193675"/>
            <a:ext cx="5976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b="1" dirty="0"/>
          </a:p>
        </p:txBody>
      </p:sp>
      <p:pic>
        <p:nvPicPr>
          <p:cNvPr id="37893" name="Picture 5" descr="C:\Users\ANDRE\Pictures\явантро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52"/>
            <a:ext cx="7272337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NDRE\Downloads\Homo erect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765175"/>
            <a:ext cx="4392612" cy="577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43438" y="285728"/>
            <a:ext cx="399732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Homo erectus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>
              <a:buFontTx/>
              <a:buChar char="-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Человек прямоходящий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</a:t>
            </a:r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Питекантроп)</a:t>
            </a:r>
          </a:p>
        </p:txBody>
      </p:sp>
      <p:pic>
        <p:nvPicPr>
          <p:cNvPr id="9220" name="Picture 3" descr="G:\~ШКОЛА\~Histor\историч материалы\происх чел\rr\черепа\pekingtj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18413" y="0"/>
            <a:ext cx="15255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388" y="0"/>
            <a:ext cx="547211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292725" y="2276475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 i="1" dirty="0"/>
          </a:p>
        </p:txBody>
      </p:sp>
      <p:sp>
        <p:nvSpPr>
          <p:cNvPr id="10247" name="Прямоугольник 6"/>
          <p:cNvSpPr>
            <a:spLocks noChangeArrowheads="1"/>
          </p:cNvSpPr>
          <p:nvPr/>
        </p:nvSpPr>
        <p:spPr bwMode="auto">
          <a:xfrm>
            <a:off x="4572000" y="2285992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</a:rPr>
              <a:t>Время существования </a:t>
            </a:r>
            <a:r>
              <a:rPr lang="ru-RU" sz="2400" b="1" dirty="0" smtClean="0">
                <a:solidFill>
                  <a:srgbClr val="006600"/>
                </a:solidFill>
              </a:rPr>
              <a:t>1,9 </a:t>
            </a:r>
            <a:r>
              <a:rPr lang="ru-RU" sz="2400" b="1" dirty="0">
                <a:solidFill>
                  <a:srgbClr val="006600"/>
                </a:solidFill>
              </a:rPr>
              <a:t>млн. -  </a:t>
            </a:r>
          </a:p>
          <a:p>
            <a:r>
              <a:rPr lang="ru-RU" sz="2400" b="1" dirty="0">
                <a:solidFill>
                  <a:srgbClr val="006600"/>
                </a:solidFill>
              </a:rPr>
              <a:t>700 тыс. лет назад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572000" y="3213100"/>
            <a:ext cx="4321175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2400" b="1" noProof="1" smtClean="0">
                <a:latin typeface="Georgia" pitchFamily="18" charset="0"/>
              </a:rPr>
              <a:t>изготовление </a:t>
            </a:r>
            <a:r>
              <a:rPr lang="ru-RU" sz="2400" b="1" noProof="1">
                <a:latin typeface="Georgia" pitchFamily="18" charset="0"/>
              </a:rPr>
              <a:t>примитивных орудий труда из камня (копья,</a:t>
            </a:r>
            <a:r>
              <a:rPr lang="ru-RU" sz="2400" b="1" dirty="0">
                <a:latin typeface="Georgia" pitchFamily="18" charset="0"/>
              </a:rPr>
              <a:t> </a:t>
            </a:r>
            <a:r>
              <a:rPr lang="ru-RU" sz="2400" b="1" noProof="1">
                <a:latin typeface="Georgia" pitchFamily="18" charset="0"/>
              </a:rPr>
              <a:t>скребки, рубила)</a:t>
            </a:r>
          </a:p>
          <a:p>
            <a:r>
              <a:rPr lang="ru-RU" sz="2400" b="1" noProof="1" smtClean="0">
                <a:latin typeface="Georgia" pitchFamily="18" charset="0"/>
              </a:rPr>
              <a:t>Предполагают</a:t>
            </a:r>
            <a:r>
              <a:rPr lang="ru-RU" sz="2400" b="1" noProof="1">
                <a:latin typeface="Georgia" pitchFamily="18" charset="0"/>
              </a:rPr>
              <a:t>, что это был первый человек, покинувший Африку.</a:t>
            </a:r>
            <a:endParaRPr lang="ru-RU" sz="2400" b="1" dirty="0">
              <a:latin typeface="Georgia" pitchFamily="18" charset="0"/>
            </a:endParaRPr>
          </a:p>
          <a:p>
            <a:pPr>
              <a:buFontTx/>
              <a:buChar char="-"/>
            </a:pPr>
            <a:endParaRPr lang="ru-RU" sz="1600" b="1" noProof="1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Расселение древнейших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ru-RU" dirty="0" smtClean="0"/>
              <a:t>Европа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                  </a:t>
            </a:r>
            <a:r>
              <a:rPr lang="ru-RU" dirty="0"/>
              <a:t>А</a:t>
            </a:r>
            <a:r>
              <a:rPr lang="ru-RU" dirty="0" smtClean="0"/>
              <a:t>зия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     Африка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</a:t>
            </a:r>
          </a:p>
          <a:p>
            <a:pPr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                    Человек прямоходящий. реконструкция</a:t>
            </a:r>
            <a:endParaRPr lang="ru-RU" sz="26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V="1">
            <a:off x="2250265" y="3464719"/>
            <a:ext cx="192882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428992" y="3643314"/>
            <a:ext cx="207170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/>
          <p:nvPr/>
        </p:nvPicPr>
        <p:blipFill>
          <a:blip r:embed="rId2"/>
          <a:srcRect l="15393" t="27054" r="66328" b="36072"/>
          <a:stretch>
            <a:fillRect/>
          </a:stretch>
        </p:blipFill>
        <p:spPr bwMode="auto">
          <a:xfrm>
            <a:off x="1000100" y="2143116"/>
            <a:ext cx="1085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/>
          <a:srcRect l="44415" t="27455" r="44158" b="27856"/>
          <a:stretch>
            <a:fillRect/>
          </a:stretch>
        </p:blipFill>
        <p:spPr bwMode="auto">
          <a:xfrm>
            <a:off x="6572264" y="2000240"/>
            <a:ext cx="92869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/>
          <a:srcRect l="35275" t="27856" r="36825" b="33066"/>
          <a:stretch>
            <a:fillRect/>
          </a:stretch>
        </p:blipFill>
        <p:spPr bwMode="auto">
          <a:xfrm>
            <a:off x="642910" y="4857760"/>
            <a:ext cx="16573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23850" y="836613"/>
            <a:ext cx="7575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 b="1">
                <a:solidFill>
                  <a:srgbClr val="000000"/>
                </a:solidFill>
                <a:cs typeface="Times New Roman" pitchFamily="18" charset="0"/>
              </a:rPr>
              <a:t>В каком климате жилось бы комфортно древним людям?</a:t>
            </a:r>
            <a:endParaRPr lang="ru-RU" sz="200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95288" y="1412875"/>
            <a:ext cx="389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000" b="1">
                <a:solidFill>
                  <a:srgbClr val="000000"/>
                </a:solidFill>
                <a:cs typeface="Times New Roman" pitchFamily="18" charset="0"/>
              </a:rPr>
              <a:t>Где же климат подходящий? 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042988" y="188913"/>
            <a:ext cx="75692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06600"/>
                </a:solidFill>
                <a:latin typeface="Georgia" pitchFamily="18" charset="0"/>
              </a:rPr>
              <a:t>Расселение человека по планете</a:t>
            </a:r>
          </a:p>
        </p:txBody>
      </p:sp>
      <p:pic>
        <p:nvPicPr>
          <p:cNvPr id="12291" name="Picture 5" descr="Первобытный мир_кар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847725"/>
            <a:ext cx="7704137" cy="5753100"/>
          </a:xfrm>
          <a:prstGeom prst="rect">
            <a:avLst/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716463" y="5084763"/>
            <a:ext cx="2819400" cy="838200"/>
            <a:chOff x="2352" y="2784"/>
            <a:chExt cx="1776" cy="528"/>
          </a:xfrm>
        </p:grpSpPr>
        <p:sp>
          <p:nvSpPr>
            <p:cNvPr id="11278" name="AutoShape 6" descr="фончик"/>
            <p:cNvSpPr>
              <a:spLocks noChangeArrowheads="1"/>
            </p:cNvSpPr>
            <p:nvPr/>
          </p:nvSpPr>
          <p:spPr bwMode="auto">
            <a:xfrm>
              <a:off x="2352" y="2784"/>
              <a:ext cx="1776" cy="528"/>
            </a:xfrm>
            <a:prstGeom prst="wedgeEllipseCallout">
              <a:avLst>
                <a:gd name="adj1" fmla="val -58329"/>
                <a:gd name="adj2" fmla="val -81296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9525" algn="ctr">
              <a:solidFill>
                <a:srgbClr val="361B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ru-RU" sz="1600"/>
            </a:p>
          </p:txBody>
        </p:sp>
        <p:sp>
          <p:nvSpPr>
            <p:cNvPr id="11279" name="Text Box 7"/>
            <p:cNvSpPr txBox="1">
              <a:spLocks noChangeArrowheads="1"/>
            </p:cNvSpPr>
            <p:nvPr/>
          </p:nvSpPr>
          <p:spPr bwMode="auto">
            <a:xfrm>
              <a:off x="2483" y="2814"/>
              <a:ext cx="153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200">
                  <a:solidFill>
                    <a:srgbClr val="740000"/>
                  </a:solidFill>
                </a:rPr>
                <a:t>Прародина человека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6011863" y="2636838"/>
            <a:ext cx="2514600" cy="838200"/>
            <a:chOff x="3999" y="1192"/>
            <a:chExt cx="1584" cy="528"/>
          </a:xfrm>
        </p:grpSpPr>
        <p:sp>
          <p:nvSpPr>
            <p:cNvPr id="11276" name="AutoShape 8" descr="фончик"/>
            <p:cNvSpPr>
              <a:spLocks noChangeArrowheads="1"/>
            </p:cNvSpPr>
            <p:nvPr/>
          </p:nvSpPr>
          <p:spPr bwMode="auto">
            <a:xfrm>
              <a:off x="3999" y="1192"/>
              <a:ext cx="1584" cy="528"/>
            </a:xfrm>
            <a:prstGeom prst="wedgeEllipseCallout">
              <a:avLst>
                <a:gd name="adj1" fmla="val -70014"/>
                <a:gd name="adj2" fmla="val 84639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9525" algn="ctr">
              <a:solidFill>
                <a:srgbClr val="361B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ru-RU" sz="1600"/>
            </a:p>
          </p:txBody>
        </p:sp>
        <p:sp>
          <p:nvSpPr>
            <p:cNvPr id="11277" name="Text Box 9"/>
            <p:cNvSpPr txBox="1">
              <a:spLocks noChangeArrowheads="1"/>
            </p:cNvSpPr>
            <p:nvPr/>
          </p:nvSpPr>
          <p:spPr bwMode="auto">
            <a:xfrm>
              <a:off x="4035" y="1219"/>
              <a:ext cx="153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200">
                  <a:solidFill>
                    <a:srgbClr val="740000"/>
                  </a:solidFill>
                </a:rPr>
                <a:t>1,5 млн. лет назад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827088" y="1773238"/>
            <a:ext cx="2520950" cy="838200"/>
            <a:chOff x="348" y="1077"/>
            <a:chExt cx="1588" cy="528"/>
          </a:xfrm>
        </p:grpSpPr>
        <p:sp>
          <p:nvSpPr>
            <p:cNvPr id="11274" name="AutoShape 10" descr="фончик"/>
            <p:cNvSpPr>
              <a:spLocks noChangeArrowheads="1"/>
            </p:cNvSpPr>
            <p:nvPr/>
          </p:nvSpPr>
          <p:spPr bwMode="auto">
            <a:xfrm>
              <a:off x="348" y="1077"/>
              <a:ext cx="1584" cy="528"/>
            </a:xfrm>
            <a:prstGeom prst="wedgeEllipseCallout">
              <a:avLst>
                <a:gd name="adj1" fmla="val 58648"/>
                <a:gd name="adj2" fmla="val 4549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9525" algn="ctr">
              <a:solidFill>
                <a:srgbClr val="361B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ru-RU" sz="1600"/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384" y="1104"/>
              <a:ext cx="155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200">
                  <a:solidFill>
                    <a:srgbClr val="740000"/>
                  </a:solidFill>
                </a:rPr>
                <a:t>500 тыс. лет назад</a:t>
              </a:r>
            </a:p>
          </p:txBody>
        </p:sp>
      </p:grp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859338" y="4581525"/>
            <a:ext cx="34655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ущелье Олдувай в Танзании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Подумайте, кто изображен на рисунке: обезьяны или древнейшие люди.</a:t>
            </a:r>
            <a:endParaRPr lang="ru-RU" sz="3600" dirty="0"/>
          </a:p>
        </p:txBody>
      </p:sp>
      <p:pic>
        <p:nvPicPr>
          <p:cNvPr id="4" name="Содержимое 3" descr="C:\Documents and Settings\Катюха\Рабочий стол\снимок.jpg"/>
          <p:cNvPicPr>
            <a:picLocks noGrp="1"/>
          </p:cNvPicPr>
          <p:nvPr>
            <p:ph idx="1"/>
          </p:nvPr>
        </p:nvPicPr>
        <p:blipFill>
          <a:blip r:embed="rId2"/>
          <a:srcRect l="5612" t="41850" r="30555" b="13656"/>
          <a:stretch>
            <a:fillRect/>
          </a:stretch>
        </p:blipFill>
        <p:spPr bwMode="auto">
          <a:xfrm>
            <a:off x="428596" y="1428736"/>
            <a:ext cx="84296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 типы человека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8338" t="25651" r="62319" b="40682"/>
          <a:stretch>
            <a:fillRect/>
          </a:stretch>
        </p:blipFill>
        <p:spPr bwMode="auto">
          <a:xfrm>
            <a:off x="214282" y="1928802"/>
            <a:ext cx="3577499" cy="3283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 l="15393" t="27054" r="66328" b="36072"/>
          <a:stretch>
            <a:fillRect/>
          </a:stretch>
        </p:blipFill>
        <p:spPr bwMode="auto">
          <a:xfrm>
            <a:off x="5286380" y="1928802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150" y="0"/>
            <a:ext cx="5903913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Основные занятия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8313" y="620713"/>
            <a:ext cx="8424862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 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Первоначально занятия человека были присваивающими.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5364" name="Picture 5" descr="D:\~~~~\~Histor\5 класс\~2 Первобытное общество\картинки\Зденек Буриан_Неандертальц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98625"/>
            <a:ext cx="7662862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D:\~~~~\МОЁ\gif-animat\первобытные\caveman_dragging_club_lg_nwm[1]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15573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4" descr="http://apikabu.ru/img_n/2012-10_2/i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" y="955675"/>
            <a:ext cx="8135938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76600" y="115888"/>
            <a:ext cx="2519363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Охота</a:t>
            </a:r>
          </a:p>
        </p:txBody>
      </p:sp>
      <p:pic>
        <p:nvPicPr>
          <p:cNvPr id="15365" name="Picture 5" descr="D:\~~~~\~Histor\5 класс\~2 Первобытное общество\картинки\Зденек Буриан_Охота на пещерного медвед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" y="896938"/>
            <a:ext cx="8543925" cy="587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350" y="188913"/>
            <a:ext cx="5976938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Собирательство</a:t>
            </a:r>
          </a:p>
        </p:txBody>
      </p:sp>
      <p:pic>
        <p:nvPicPr>
          <p:cNvPr id="17411" name="Picture 4" descr="D:\~~~~\~Histor\5 класс\~2 Первобытное общество\картинки\homo_erectus_by_zdenek_burian_19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96975"/>
            <a:ext cx="75612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513" y="260350"/>
            <a:ext cx="5662612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Человеческое стадо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2413" y="908050"/>
            <a:ext cx="89611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-первый </a:t>
            </a:r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коллектив древнейших людей</a:t>
            </a:r>
            <a:endParaRPr lang="ru-RU" alt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6149" name="Picture 5" descr="D:\~~~~\~Histor\5 класс\~2 Первобытное общество\картинки\Зденек Буриан Переход с одного места стоянки на друг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503363"/>
            <a:ext cx="7488238" cy="512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42852"/>
            <a:ext cx="6215106" cy="12858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Как же появилось на земле это «чудо природы» - человек?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9139" t="26052" r="63726" b="36473"/>
          <a:stretch>
            <a:fillRect/>
          </a:stretch>
        </p:blipFill>
        <p:spPr bwMode="auto">
          <a:xfrm>
            <a:off x="0" y="1071546"/>
            <a:ext cx="16129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 l="16355" t="25250" r="70176" b="36473"/>
          <a:stretch>
            <a:fillRect/>
          </a:stretch>
        </p:blipFill>
        <p:spPr bwMode="auto">
          <a:xfrm>
            <a:off x="7215206" y="142852"/>
            <a:ext cx="164307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Скругленная соединительная линия 7"/>
          <p:cNvCxnSpPr/>
          <p:nvPr/>
        </p:nvCxnSpPr>
        <p:spPr>
          <a:xfrm>
            <a:off x="1500166" y="2857496"/>
            <a:ext cx="3000396" cy="2928958"/>
          </a:xfrm>
          <a:prstGeom prst="curved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4357686" y="3071810"/>
            <a:ext cx="2857520" cy="2714644"/>
          </a:xfrm>
          <a:prstGeom prst="curved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260350"/>
            <a:ext cx="40306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Орудия труда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46088" y="981075"/>
            <a:ext cx="50196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-все </a:t>
            </a:r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предметы, </a:t>
            </a:r>
          </a:p>
          <a:p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приспособленные </a:t>
            </a:r>
          </a:p>
          <a:p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или изготовленные </a:t>
            </a:r>
          </a:p>
          <a:p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человеком </a:t>
            </a:r>
          </a:p>
          <a:p>
            <a:r>
              <a:rPr lang="ru-RU" altLang="ru-RU" sz="3200" b="1" i="1" dirty="0">
                <a:solidFill>
                  <a:srgbClr val="FF0000"/>
                </a:solidFill>
                <a:latin typeface="Georgia" pitchFamily="18" charset="0"/>
              </a:rPr>
              <a:t>для удобства жизни.</a:t>
            </a:r>
            <a:endParaRPr lang="ru-RU" alt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63490" name="Picture 2" descr="C:\Users\ANDRE\Downloads\8a0fc1929e6753b5d154abb4e292c2a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FDF4"/>
              </a:clrFrom>
              <a:clrTo>
                <a:srgbClr val="F3FD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260350"/>
            <a:ext cx="3397250" cy="622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6"/>
          <p:cNvSpPr>
            <a:spLocks noChangeArrowheads="1"/>
          </p:cNvSpPr>
          <p:nvPr/>
        </p:nvSpPr>
        <p:spPr bwMode="auto">
          <a:xfrm>
            <a:off x="3216275" y="5910263"/>
            <a:ext cx="2249488" cy="576262"/>
          </a:xfrm>
          <a:prstGeom prst="rect">
            <a:avLst/>
          </a:prstGeom>
          <a:noFill/>
          <a:ln w="38100" cmpd="dbl" algn="ctr">
            <a:solidFill>
              <a:schemeClr val="bg2"/>
            </a:solidFill>
            <a:miter lim="800000"/>
            <a:headEnd/>
            <a:tailEnd/>
          </a:ln>
        </p:spPr>
        <p:txBody>
          <a:bodyPr lIns="36000" tIns="10800" rIns="36000" bIns="10800" anchor="ctr">
            <a:spAutoFit/>
          </a:bodyPr>
          <a:lstStyle/>
          <a:p>
            <a:pPr marL="1588" indent="-1588" algn="ctr"/>
            <a:r>
              <a:rPr lang="ru-RU" altLang="ru-RU" b="1" i="1">
                <a:solidFill>
                  <a:srgbClr val="FF0000"/>
                </a:solidFill>
                <a:latin typeface="Georgia" pitchFamily="18" charset="0"/>
              </a:rPr>
              <a:t>Дубинка из дерева</a:t>
            </a: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6443663" y="5910263"/>
            <a:ext cx="2162175" cy="576262"/>
          </a:xfrm>
          <a:prstGeom prst="rect">
            <a:avLst/>
          </a:prstGeom>
          <a:noFill/>
          <a:ln w="38100" cmpd="dbl" algn="ctr">
            <a:solidFill>
              <a:schemeClr val="bg2"/>
            </a:solidFill>
            <a:miter lim="800000"/>
            <a:headEnd/>
            <a:tailEnd/>
          </a:ln>
        </p:spPr>
        <p:txBody>
          <a:bodyPr lIns="36000" tIns="10800" rIns="36000" bIns="10800" anchor="ctr">
            <a:spAutoFit/>
          </a:bodyPr>
          <a:lstStyle/>
          <a:p>
            <a:pPr marL="1588" indent="-1588" algn="ctr"/>
            <a:r>
              <a:rPr lang="ru-RU" altLang="ru-RU" b="1" i="1">
                <a:solidFill>
                  <a:srgbClr val="FF0000"/>
                </a:solidFill>
                <a:latin typeface="Georgia" pitchFamily="18" charset="0"/>
              </a:rPr>
              <a:t>Каменное рубило</a:t>
            </a:r>
          </a:p>
        </p:txBody>
      </p:sp>
      <p:pic>
        <p:nvPicPr>
          <p:cNvPr id="13" name="Picture 38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700000">
            <a:off x="790576" y="4371975"/>
            <a:ext cx="15113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900000">
            <a:off x="3910012" y="4448176"/>
            <a:ext cx="862013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0" descr="Рисунок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700000">
            <a:off x="7245350" y="4368800"/>
            <a:ext cx="782638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41"/>
          <p:cNvSpPr>
            <a:spLocks noChangeArrowheads="1"/>
          </p:cNvSpPr>
          <p:nvPr/>
        </p:nvSpPr>
        <p:spPr bwMode="auto">
          <a:xfrm>
            <a:off x="561975" y="5910263"/>
            <a:ext cx="1800225" cy="576262"/>
          </a:xfrm>
          <a:prstGeom prst="rect">
            <a:avLst/>
          </a:prstGeom>
          <a:noFill/>
          <a:ln w="38100" cmpd="dbl" algn="ctr">
            <a:solidFill>
              <a:schemeClr val="bg2"/>
            </a:solidFill>
            <a:miter lim="800000"/>
            <a:headEnd/>
            <a:tailEnd/>
          </a:ln>
        </p:spPr>
        <p:txBody>
          <a:bodyPr lIns="36000" tIns="10800" rIns="36000" bIns="10800" anchor="ctr">
            <a:spAutoFit/>
          </a:bodyPr>
          <a:lstStyle/>
          <a:p>
            <a:pPr marL="1588" indent="-1588" algn="ctr"/>
            <a:r>
              <a:rPr lang="ru-RU" altLang="ru-RU" b="1" i="1">
                <a:solidFill>
                  <a:srgbClr val="FF0000"/>
                </a:solidFill>
                <a:latin typeface="Georgia" pitchFamily="18" charset="0"/>
              </a:rPr>
              <a:t>Палка-копалка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2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285750"/>
            <a:ext cx="5572125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395288" y="404813"/>
            <a:ext cx="78120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3200" b="1" dirty="0"/>
              <a:t>Овладение огнем, совершенствование условий жизни</a:t>
            </a: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214282" y="1571612"/>
            <a:ext cx="764386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/>
              <a:t>Что дал древним людям огонь?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/>
              <a:t>Почему овладение огнём развивало мышление людей?</a:t>
            </a:r>
          </a:p>
        </p:txBody>
      </p:sp>
      <p:pic>
        <p:nvPicPr>
          <p:cNvPr id="22532" name="Picture 2" descr="D:\~~~~\~Histor\5 класс\~2 Первобытное общество\картинки\Неандертальцы -огонь и раду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000372"/>
            <a:ext cx="5329238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D:\~~~~\МОЁ\gif-animat\первобытные\caveman_gerg_starting_fire_lg_nwm[1]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2603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8785225" cy="6232525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79388" y="5589588"/>
            <a:ext cx="8785225" cy="1079500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Около </a:t>
            </a:r>
            <a:r>
              <a:rPr lang="ru-RU" sz="3200" dirty="0" smtClean="0">
                <a:solidFill>
                  <a:schemeClr val="bg1"/>
                </a:solidFill>
              </a:rPr>
              <a:t>200-250 </a:t>
            </a:r>
            <a:r>
              <a:rPr lang="ru-RU" sz="3200" dirty="0">
                <a:solidFill>
                  <a:schemeClr val="bg1"/>
                </a:solidFill>
              </a:rPr>
              <a:t>тысяч лет назад появились </a:t>
            </a:r>
            <a:r>
              <a:rPr lang="ru-RU" sz="3200" dirty="0">
                <a:solidFill>
                  <a:srgbClr val="FFFF00"/>
                </a:solidFill>
              </a:rPr>
              <a:t>неандертальцы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 t="12389"/>
          <a:stretch>
            <a:fillRect/>
          </a:stretch>
        </p:blipFill>
        <p:spPr bwMode="auto">
          <a:xfrm>
            <a:off x="323850" y="188913"/>
            <a:ext cx="8353425" cy="6499225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0825" y="260350"/>
            <a:ext cx="8497888" cy="2592388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400">
                <a:solidFill>
                  <a:schemeClr val="bg1"/>
                </a:solidFill>
              </a:rPr>
              <a:t>Неандертальцы – это </a:t>
            </a:r>
            <a:r>
              <a:rPr lang="ru-RU" sz="5400">
                <a:solidFill>
                  <a:srgbClr val="FFFF00"/>
                </a:solidFill>
              </a:rPr>
              <a:t>не предки</a:t>
            </a:r>
            <a:r>
              <a:rPr lang="ru-RU" sz="5400">
                <a:solidFill>
                  <a:schemeClr val="bg1"/>
                </a:solidFill>
              </a:rPr>
              <a:t> современных людей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724525" y="2997200"/>
            <a:ext cx="3240088" cy="3600450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>
                <a:solidFill>
                  <a:schemeClr val="bg1"/>
                </a:solidFill>
              </a:rPr>
              <a:t>Они вымерли около 30 тысяч лет назад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024188"/>
            <a:ext cx="5329238" cy="3697287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716463" y="188913"/>
            <a:ext cx="4176712" cy="2016125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Около 200 тысяч лет назад в Африке появились люди современного вида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716463" y="2349500"/>
            <a:ext cx="4176712" cy="1584325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Примерно 40 тысяч лет назад они пришли в Европу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343400" cy="6480175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716463" y="4076700"/>
            <a:ext cx="4248150" cy="2592388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Этот человек называется </a:t>
            </a:r>
            <a:r>
              <a:rPr lang="ru-RU" sz="3200">
                <a:solidFill>
                  <a:srgbClr val="FFFF00"/>
                </a:solidFill>
              </a:rPr>
              <a:t>кроманьонец</a:t>
            </a:r>
          </a:p>
          <a:p>
            <a:pPr algn="ctr"/>
            <a:r>
              <a:rPr lang="ru-RU" sz="3200">
                <a:solidFill>
                  <a:schemeClr val="bg1"/>
                </a:solidFill>
              </a:rPr>
              <a:t>или</a:t>
            </a:r>
          </a:p>
          <a:p>
            <a:pPr algn="ctr"/>
            <a:r>
              <a:rPr lang="ru-RU" sz="3200">
                <a:solidFill>
                  <a:srgbClr val="FFFF00"/>
                </a:solidFill>
              </a:rPr>
              <a:t>человек разумный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6" name="Picture 38" descr="88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908050"/>
            <a:ext cx="1317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5" name="Picture 37" descr="77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1989138"/>
            <a:ext cx="11509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Rectangl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0825" y="5805488"/>
            <a:ext cx="2376488" cy="86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anchor="ctr"/>
          <a:lstStyle/>
          <a:p>
            <a:pPr algn="ctr">
              <a:lnSpc>
                <a:spcPct val="75000"/>
              </a:lnSpc>
            </a:pPr>
            <a:r>
              <a:rPr lang="ru-RU" sz="2200"/>
              <a:t>Австралопитек</a:t>
            </a:r>
          </a:p>
        </p:txBody>
      </p:sp>
      <p:sp>
        <p:nvSpPr>
          <p:cNvPr id="2058" name="Rectangle 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619250" y="4941888"/>
            <a:ext cx="2376488" cy="865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anchor="ctr"/>
          <a:lstStyle/>
          <a:p>
            <a:pPr algn="ctr">
              <a:lnSpc>
                <a:spcPct val="75000"/>
              </a:lnSpc>
            </a:pPr>
            <a:r>
              <a:rPr lang="ru-RU" sz="2200"/>
              <a:t>Человек умелый</a:t>
            </a:r>
          </a:p>
        </p:txBody>
      </p:sp>
      <p:sp>
        <p:nvSpPr>
          <p:cNvPr id="2061" name="Rectangl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59113" y="4076700"/>
            <a:ext cx="2376487" cy="8651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anchor="ctr"/>
          <a:lstStyle/>
          <a:p>
            <a:pPr algn="ctr">
              <a:lnSpc>
                <a:spcPct val="75000"/>
              </a:lnSpc>
            </a:pPr>
            <a:r>
              <a:rPr lang="ru-RU" sz="2200"/>
              <a:t>Человек прямоходящий</a:t>
            </a:r>
          </a:p>
        </p:txBody>
      </p:sp>
      <p:sp>
        <p:nvSpPr>
          <p:cNvPr id="2063" name="Rectangle 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427538" y="3213100"/>
            <a:ext cx="2376487" cy="86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anchor="ctr"/>
          <a:lstStyle/>
          <a:p>
            <a:pPr algn="ctr">
              <a:lnSpc>
                <a:spcPct val="75000"/>
              </a:lnSpc>
            </a:pPr>
            <a:r>
              <a:rPr lang="ru-RU" sz="2200"/>
              <a:t>Человек разумный (неандерталец)</a:t>
            </a: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179388" y="188913"/>
            <a:ext cx="4108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Эволюция  человека</a:t>
            </a:r>
          </a:p>
        </p:txBody>
      </p:sp>
      <p:sp>
        <p:nvSpPr>
          <p:cNvPr id="2074" name="AutoShape 26"/>
          <p:cNvSpPr>
            <a:spLocks noChangeArrowheads="1"/>
          </p:cNvSpPr>
          <p:nvPr/>
        </p:nvSpPr>
        <p:spPr bwMode="auto">
          <a:xfrm>
            <a:off x="2771775" y="5876925"/>
            <a:ext cx="1150938" cy="719138"/>
          </a:xfrm>
          <a:prstGeom prst="octagon">
            <a:avLst>
              <a:gd name="adj" fmla="val 16319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lIns="18000" tIns="10800" rIns="18000" bIns="10800" anchor="ctr"/>
          <a:lstStyle/>
          <a:p>
            <a:pPr algn="ctr">
              <a:lnSpc>
                <a:spcPct val="75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2-4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млн. лет назад</a:t>
            </a:r>
          </a:p>
        </p:txBody>
      </p:sp>
      <p:sp>
        <p:nvSpPr>
          <p:cNvPr id="2075" name="AutoShape 27"/>
          <p:cNvSpPr>
            <a:spLocks noChangeArrowheads="1"/>
          </p:cNvSpPr>
          <p:nvPr/>
        </p:nvSpPr>
        <p:spPr bwMode="auto">
          <a:xfrm>
            <a:off x="4067175" y="5013325"/>
            <a:ext cx="1150938" cy="720725"/>
          </a:xfrm>
          <a:prstGeom prst="octagon">
            <a:avLst>
              <a:gd name="adj" fmla="val 16319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lIns="18000" tIns="10800" rIns="18000" bIns="10800" anchor="ctr"/>
          <a:lstStyle/>
          <a:p>
            <a:pPr algn="ctr">
              <a:lnSpc>
                <a:spcPct val="75000"/>
              </a:lnSpc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2,5-2 млн. лет назад</a:t>
            </a:r>
          </a:p>
        </p:txBody>
      </p:sp>
      <p:sp>
        <p:nvSpPr>
          <p:cNvPr id="2076" name="AutoShape 28"/>
          <p:cNvSpPr>
            <a:spLocks noChangeArrowheads="1"/>
          </p:cNvSpPr>
          <p:nvPr/>
        </p:nvSpPr>
        <p:spPr bwMode="auto">
          <a:xfrm>
            <a:off x="5508625" y="4149725"/>
            <a:ext cx="1150938" cy="720725"/>
          </a:xfrm>
          <a:prstGeom prst="octagon">
            <a:avLst>
              <a:gd name="adj" fmla="val 16319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lIns="18000" tIns="10800" rIns="18000" bIns="10800" anchor="ctr"/>
          <a:lstStyle/>
          <a:p>
            <a:pPr algn="ctr">
              <a:lnSpc>
                <a:spcPct val="75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1,9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млн. лет назад</a:t>
            </a:r>
          </a:p>
        </p:txBody>
      </p:sp>
      <p:sp>
        <p:nvSpPr>
          <p:cNvPr id="2077" name="AutoShape 29"/>
          <p:cNvSpPr>
            <a:spLocks noChangeArrowheads="1"/>
          </p:cNvSpPr>
          <p:nvPr/>
        </p:nvSpPr>
        <p:spPr bwMode="auto">
          <a:xfrm>
            <a:off x="6877050" y="3284538"/>
            <a:ext cx="1150938" cy="720725"/>
          </a:xfrm>
          <a:prstGeom prst="octagon">
            <a:avLst>
              <a:gd name="adj" fmla="val 16319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lIns="18000" tIns="10800" rIns="18000" bIns="10800" anchor="ctr"/>
          <a:lstStyle/>
          <a:p>
            <a:pPr algn="ctr">
              <a:lnSpc>
                <a:spcPct val="75000"/>
              </a:lnSpc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200-250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тыс. лет назад</a:t>
            </a:r>
          </a:p>
        </p:txBody>
      </p:sp>
      <p:sp>
        <p:nvSpPr>
          <p:cNvPr id="2078" name="AutoShape 30"/>
          <p:cNvSpPr>
            <a:spLocks noChangeArrowheads="1"/>
          </p:cNvSpPr>
          <p:nvPr/>
        </p:nvSpPr>
        <p:spPr bwMode="auto">
          <a:xfrm>
            <a:off x="8243888" y="2276475"/>
            <a:ext cx="863600" cy="936625"/>
          </a:xfrm>
          <a:prstGeom prst="octagon">
            <a:avLst>
              <a:gd name="adj" fmla="val 16319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lIns="18000" tIns="10800" rIns="18000" bIns="10800" anchor="ctr"/>
          <a:lstStyle/>
          <a:p>
            <a:pPr algn="ctr">
              <a:lnSpc>
                <a:spcPct val="75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40тыс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лет назад</a:t>
            </a:r>
          </a:p>
        </p:txBody>
      </p:sp>
      <p:pic>
        <p:nvPicPr>
          <p:cNvPr id="2079" name="Picture 31" descr="11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319"/>
          <a:stretch>
            <a:fillRect/>
          </a:stretch>
        </p:blipFill>
        <p:spPr bwMode="auto">
          <a:xfrm>
            <a:off x="179388" y="4005263"/>
            <a:ext cx="108267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0" name="Picture 32" descr="22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4338" y="2997200"/>
            <a:ext cx="10890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Picture 33" descr="33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0"/>
            <a:ext cx="12588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2" name="Rectangle 1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795963" y="2276475"/>
            <a:ext cx="2376487" cy="9366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A997A"/>
            </a:prstShdw>
          </a:effectLst>
        </p:spPr>
        <p:txBody>
          <a:bodyPr anchor="ctr"/>
          <a:lstStyle/>
          <a:p>
            <a:pPr algn="ctr">
              <a:lnSpc>
                <a:spcPct val="75000"/>
              </a:lnSpc>
            </a:pPr>
            <a:r>
              <a:rPr lang="ru-RU" sz="2200" dirty="0"/>
              <a:t>Человек </a:t>
            </a:r>
            <a:r>
              <a:rPr lang="ru-RU" sz="2200" dirty="0" smtClean="0"/>
              <a:t>разумный</a:t>
            </a:r>
          </a:p>
          <a:p>
            <a:pPr algn="ctr">
              <a:lnSpc>
                <a:spcPct val="75000"/>
              </a:lnSpc>
            </a:pPr>
            <a:r>
              <a:rPr lang="ru-RU" sz="2200" dirty="0" smtClean="0"/>
              <a:t>разумный</a:t>
            </a:r>
            <a:endParaRPr lang="ru-RU" sz="2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  <p:bldP spid="2058" grpId="0" animBg="1"/>
      <p:bldP spid="2061" grpId="0" animBg="1"/>
      <p:bldP spid="206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79388" y="260350"/>
            <a:ext cx="8640762" cy="865188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>
                <a:solidFill>
                  <a:schemeClr val="bg1"/>
                </a:solidFill>
              </a:rPr>
              <a:t>В чём главное отличие человека от обезьяны?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68413"/>
            <a:ext cx="3008312" cy="4176712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/>
          <a:srcRect l="14655" r="5251"/>
          <a:stretch>
            <a:fillRect/>
          </a:stretch>
        </p:blipFill>
        <p:spPr bwMode="auto">
          <a:xfrm>
            <a:off x="5575300" y="1268413"/>
            <a:ext cx="3028950" cy="4176712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/>
          <a:srcRect l="26056" r="46222"/>
          <a:stretch>
            <a:fillRect/>
          </a:stretch>
        </p:blipFill>
        <p:spPr bwMode="auto">
          <a:xfrm>
            <a:off x="3348038" y="1268413"/>
            <a:ext cx="2073275" cy="4176712"/>
          </a:xfrm>
          <a:prstGeom prst="rect">
            <a:avLst/>
          </a:prstGeom>
          <a:solidFill>
            <a:srgbClr val="004C38"/>
          </a:solidFill>
          <a:ln w="76200" algn="ctr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07950" y="5589588"/>
            <a:ext cx="8856663" cy="1152525"/>
          </a:xfrm>
          <a:prstGeom prst="rect">
            <a:avLst/>
          </a:prstGeom>
          <a:solidFill>
            <a:srgbClr val="004C38"/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100">
                <a:solidFill>
                  <a:srgbClr val="FFFFFF"/>
                </a:solidFill>
              </a:rPr>
              <a:t>Человек использует орудия труда для изготовления других орудий труда и сохраняет 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Первого человека ученые называют ………….</a:t>
            </a:r>
          </a:p>
          <a:p>
            <a:r>
              <a:rPr lang="ru-RU" dirty="0" smtClean="0"/>
              <a:t>Первый человек появился…….. </a:t>
            </a:r>
            <a:r>
              <a:rPr lang="ru-RU" dirty="0"/>
              <a:t>л</a:t>
            </a:r>
            <a:r>
              <a:rPr lang="ru-RU" dirty="0" smtClean="0"/>
              <a:t>ет назад.</a:t>
            </a:r>
          </a:p>
          <a:p>
            <a:r>
              <a:rPr lang="ru-RU" dirty="0" smtClean="0"/>
              <a:t>Второй тип развития человека называют человеком…………………..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/>
              <a:t>        </a:t>
            </a:r>
          </a:p>
          <a:p>
            <a:pPr algn="ctr">
              <a:buNone/>
            </a:pPr>
            <a:r>
              <a:rPr lang="ru-RU" sz="5400" b="1" dirty="0"/>
              <a:t> </a:t>
            </a:r>
            <a:r>
              <a:rPr lang="ru-RU" sz="5400" b="1" dirty="0" smtClean="0"/>
              <a:t>         Появление людей на земле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ru-RU" dirty="0" smtClean="0"/>
              <a:t>Первого человека ученые называют </a:t>
            </a:r>
            <a:r>
              <a:rPr lang="ru-RU" b="1" i="1" dirty="0" smtClean="0"/>
              <a:t>умелым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Первый человек появился </a:t>
            </a:r>
            <a:r>
              <a:rPr lang="ru-RU" b="1" i="1" dirty="0" smtClean="0"/>
              <a:t>2-2,5 </a:t>
            </a:r>
            <a:r>
              <a:rPr lang="ru-RU" b="1" i="1" dirty="0" err="1" smtClean="0"/>
              <a:t>млн</a:t>
            </a:r>
            <a:r>
              <a:rPr lang="ru-RU" b="1" i="1" dirty="0" smtClean="0"/>
              <a:t> </a:t>
            </a:r>
            <a:r>
              <a:rPr lang="ru-RU" dirty="0"/>
              <a:t>л</a:t>
            </a:r>
            <a:r>
              <a:rPr lang="ru-RU" dirty="0" smtClean="0"/>
              <a:t>ет назад.</a:t>
            </a:r>
          </a:p>
          <a:p>
            <a:r>
              <a:rPr lang="ru-RU" dirty="0" smtClean="0"/>
              <a:t>Второй тип развития человека называют человеком </a:t>
            </a:r>
            <a:r>
              <a:rPr lang="ru-RU" b="1" i="1" dirty="0" smtClean="0"/>
              <a:t>прямоходящим.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Сделай 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Что было самым важным в развитии первобытных людей?</a:t>
            </a:r>
          </a:p>
          <a:p>
            <a:endParaRPr lang="ru-RU" b="1" dirty="0"/>
          </a:p>
          <a:p>
            <a:pPr>
              <a:buNone/>
            </a:pPr>
            <a:r>
              <a:rPr lang="ru-RU" b="1" i="1" dirty="0" smtClean="0"/>
              <a:t>Ответ: </a:t>
            </a:r>
            <a:r>
              <a:rPr lang="ru-RU" i="1" dirty="0" smtClean="0"/>
              <a:t>они научились делать и совершенствовать орудия труда.</a:t>
            </a:r>
            <a:endParaRPr lang="ru-RU" i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33832" t="27455" r="35995" b="29659"/>
          <a:stretch>
            <a:fillRect/>
          </a:stretch>
        </p:blipFill>
        <p:spPr bwMode="auto">
          <a:xfrm>
            <a:off x="6000760" y="4286256"/>
            <a:ext cx="250033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D:\~~~~\ОФОРМЛЕНИЕ\3-D\6--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0"/>
            <a:ext cx="36718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57158" y="3286124"/>
            <a:ext cx="741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§3, 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вопросы </a:t>
            </a: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2-4 на 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стр. </a:t>
            </a: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18 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устно, </a:t>
            </a: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вопрос 1 в тетради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eaLnBrk="0" hangingPunct="0">
              <a:defRPr/>
            </a:pPr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Выучить записи в 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тетради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500306"/>
            <a:ext cx="67204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Домашнее задание</a:t>
            </a:r>
          </a:p>
        </p:txBody>
      </p:sp>
      <p:pic>
        <p:nvPicPr>
          <p:cNvPr id="28677" name="Picture 5" descr="D:\~~~~\МОЁ\gif-animat\разные\college_kid_carrying_books_lg_nwm[1]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953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G:\ОФОРМЛЕНИЕ\~gif-animat\3-D anim\sitting_on_reading_books_500_clr_563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5213" y="4389438"/>
            <a:ext cx="1728787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1_~1аним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04813"/>
            <a:ext cx="6270625" cy="625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Происхождение человека.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Древнейшие люди.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Овладение огнем.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Появление человека разумного.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b="1" dirty="0" smtClean="0"/>
              <a:t>Происхождение человека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ru-RU" u="sng" dirty="0" smtClean="0"/>
              <a:t>Прочитай текст на с.12 и подумай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i="1" dirty="0" smtClean="0"/>
              <a:t>какие существуют версии (предположения) о происхождении человека?</a:t>
            </a:r>
          </a:p>
          <a:p>
            <a:pPr>
              <a:buNone/>
            </a:pPr>
            <a:r>
              <a:rPr lang="ru-RU" i="1" dirty="0" smtClean="0"/>
              <a:t>                     </a:t>
            </a:r>
          </a:p>
          <a:p>
            <a:pPr>
              <a:buNone/>
            </a:pPr>
            <a:r>
              <a:rPr lang="ru-RU" i="1" dirty="0"/>
              <a:t> </a:t>
            </a:r>
            <a:r>
              <a:rPr lang="ru-RU" i="1" dirty="0" smtClean="0"/>
              <a:t>                       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0" y="260350"/>
            <a:ext cx="899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740000"/>
                </a:solidFill>
                <a:latin typeface="Georgia" pitchFamily="18" charset="0"/>
              </a:rPr>
              <a:t>Как появились первые люди на Земле?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195513" y="765175"/>
            <a:ext cx="5029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u="sng">
                <a:solidFill>
                  <a:srgbClr val="1C1C1C"/>
                </a:solidFill>
                <a:latin typeface="Georgia" pitchFamily="18" charset="0"/>
              </a:rPr>
              <a:t>Версии (предположения)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28600" y="216535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Человек был создан Богом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172200" y="2165350"/>
            <a:ext cx="2743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Первые люди были пришельцами из космоса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048000" y="3219450"/>
            <a:ext cx="2971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Georgia" pitchFamily="18" charset="0"/>
              </a:rPr>
              <a:t>Человек вышел из мира животных в результате</a:t>
            </a:r>
          </a:p>
        </p:txBody>
      </p:sp>
      <p:pic>
        <p:nvPicPr>
          <p:cNvPr id="4109" name="Picture 13" descr="сканирование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8000" contrast="-18000"/>
          </a:blip>
          <a:srcRect/>
          <a:stretch>
            <a:fillRect/>
          </a:stretch>
        </p:blipFill>
        <p:spPr bwMode="auto">
          <a:xfrm>
            <a:off x="3276600" y="1852613"/>
            <a:ext cx="2514600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AutoShape 14"/>
          <p:cNvSpPr>
            <a:spLocks noChangeArrowheads="1"/>
          </p:cNvSpPr>
          <p:nvPr/>
        </p:nvSpPr>
        <p:spPr bwMode="auto">
          <a:xfrm rot="3788343">
            <a:off x="6965950" y="1184275"/>
            <a:ext cx="1196975" cy="720725"/>
          </a:xfrm>
          <a:prstGeom prst="curvedDownArrow">
            <a:avLst>
              <a:gd name="adj1" fmla="val 18953"/>
              <a:gd name="adj2" fmla="val 56367"/>
              <a:gd name="adj3" fmla="val 52458"/>
            </a:avLst>
          </a:prstGeom>
          <a:solidFill>
            <a:srgbClr val="483D2C"/>
          </a:solidFill>
          <a:ln w="9525">
            <a:solidFill>
              <a:srgbClr val="361B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18250763" flipH="1">
            <a:off x="1209675" y="1108075"/>
            <a:ext cx="1196975" cy="720725"/>
          </a:xfrm>
          <a:prstGeom prst="curvedDownArrow">
            <a:avLst>
              <a:gd name="adj1" fmla="val 18953"/>
              <a:gd name="adj2" fmla="val 56367"/>
              <a:gd name="adj3" fmla="val 52458"/>
            </a:avLst>
          </a:prstGeom>
          <a:solidFill>
            <a:srgbClr val="483D2C"/>
          </a:solidFill>
          <a:ln w="9525">
            <a:solidFill>
              <a:srgbClr val="361B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394200" y="1603375"/>
            <a:ext cx="360363" cy="457200"/>
          </a:xfrm>
          <a:prstGeom prst="downArrow">
            <a:avLst>
              <a:gd name="adj1" fmla="val 40093"/>
              <a:gd name="adj2" fmla="val 59283"/>
            </a:avLst>
          </a:prstGeom>
          <a:solidFill>
            <a:srgbClr val="483D2C"/>
          </a:solidFill>
          <a:ln w="9525">
            <a:solidFill>
              <a:srgbClr val="361B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13" name="Picture 17" descr="Ж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2000" contrast="-18000"/>
          </a:blip>
          <a:srcRect/>
          <a:stretch>
            <a:fillRect/>
          </a:stretch>
        </p:blipFill>
        <p:spPr bwMode="auto">
          <a:xfrm>
            <a:off x="457200" y="2927350"/>
            <a:ext cx="2286000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 descr="галакти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3213100"/>
            <a:ext cx="1841500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трелка вниз 17"/>
          <p:cNvSpPr/>
          <p:nvPr/>
        </p:nvSpPr>
        <p:spPr>
          <a:xfrm>
            <a:off x="4211638" y="4221163"/>
            <a:ext cx="431800" cy="1152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24075" y="5229225"/>
            <a:ext cx="4679950" cy="1046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62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Эволюция</a:t>
            </a:r>
            <a:endParaRPr lang="ru-RU" sz="62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6" grpId="0"/>
      <p:bldP spid="4107" grpId="0"/>
      <p:bldP spid="4108" grpId="0"/>
      <p:bldP spid="4110" grpId="0" animBg="1"/>
      <p:bldP spid="4111" grpId="0" animBg="1"/>
      <p:bldP spid="4112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775" y="188913"/>
            <a:ext cx="30765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Эволюция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5288" y="836613"/>
            <a:ext cx="85312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000" b="1" i="1" dirty="0" smtClean="0">
                <a:solidFill>
                  <a:srgbClr val="FF0000"/>
                </a:solidFill>
                <a:latin typeface="Georgia" pitchFamily="18" charset="0"/>
              </a:rPr>
              <a:t>- постепенное </a:t>
            </a:r>
            <a:r>
              <a:rPr lang="ru-RU" altLang="ru-RU" sz="3000" b="1" i="1" dirty="0">
                <a:solidFill>
                  <a:srgbClr val="FF0000"/>
                </a:solidFill>
                <a:latin typeface="Georgia" pitchFamily="18" charset="0"/>
              </a:rPr>
              <a:t>развитие живых </a:t>
            </a:r>
          </a:p>
          <a:p>
            <a:r>
              <a:rPr lang="ru-RU" altLang="ru-RU" sz="3000" b="1" i="1" dirty="0">
                <a:solidFill>
                  <a:srgbClr val="FF0000"/>
                </a:solidFill>
                <a:latin typeface="Georgia" pitchFamily="18" charset="0"/>
              </a:rPr>
              <a:t>организмов от простых форм к более сложным</a:t>
            </a:r>
            <a:endParaRPr lang="ru-RU" altLang="ru-RU" sz="3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100" name="Picture 4" descr="C:\Users\ANDRE\Pictures\evolution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12950" y="1628775"/>
            <a:ext cx="605948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11188" y="5516563"/>
            <a:ext cx="7848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740000"/>
                </a:solidFill>
              </a:rPr>
              <a:t>Антропогенез </a:t>
            </a:r>
            <a:r>
              <a:rPr lang="ru-RU" sz="2800"/>
              <a:t>– часть эволюции, которая привела к появлению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Происхождение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Первый человек – </a:t>
            </a:r>
            <a:r>
              <a:rPr lang="ru-RU" b="1" i="1" dirty="0" err="1" smtClean="0"/>
              <a:t>человек</a:t>
            </a:r>
            <a:r>
              <a:rPr lang="ru-RU" b="1" i="1" dirty="0" smtClean="0"/>
              <a:t> умелый.</a:t>
            </a:r>
          </a:p>
          <a:p>
            <a:pPr>
              <a:buNone/>
            </a:pPr>
            <a:r>
              <a:rPr lang="ru-RU" i="1" dirty="0" smtClean="0"/>
              <a:t>Появился около </a:t>
            </a:r>
            <a:r>
              <a:rPr lang="ru-RU" b="1" i="1" dirty="0" smtClean="0"/>
              <a:t>2 – 2,5 </a:t>
            </a:r>
            <a:r>
              <a:rPr lang="ru-RU" i="1" dirty="0" smtClean="0"/>
              <a:t>миллиона лет назад.</a:t>
            </a:r>
          </a:p>
          <a:p>
            <a:pPr>
              <a:buNone/>
            </a:pPr>
            <a:r>
              <a:rPr lang="ru-RU" i="1" dirty="0" smtClean="0"/>
              <a:t>Умел делать простейшие </a:t>
            </a:r>
            <a:r>
              <a:rPr lang="ru-RU" b="1" i="1" dirty="0" smtClean="0"/>
              <a:t>орудия </a:t>
            </a:r>
            <a:r>
              <a:rPr lang="ru-RU" b="1" i="1" dirty="0" smtClean="0"/>
              <a:t>труда </a:t>
            </a:r>
            <a:r>
              <a:rPr lang="ru-RU" i="1" dirty="0" smtClean="0"/>
              <a:t>–           </a:t>
            </a:r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приспособления для добычи пищи и защиты.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8338" t="25651" r="62319" b="40682"/>
          <a:stretch>
            <a:fillRect/>
          </a:stretch>
        </p:blipFill>
        <p:spPr bwMode="auto">
          <a:xfrm>
            <a:off x="5214942" y="3929042"/>
            <a:ext cx="27860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Происхождение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Какой вид человека появился 1,9 миллиона лет назад? Чем он отличался от человека разумного?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511</Words>
  <Application>Microsoft Office PowerPoint</Application>
  <PresentationFormat>Экран (4:3)</PresentationFormat>
  <Paragraphs>112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Тема урока</vt:lpstr>
      <vt:lpstr>План урока</vt:lpstr>
      <vt:lpstr>1. Происхождение человека</vt:lpstr>
      <vt:lpstr>Слайд 6</vt:lpstr>
      <vt:lpstr>Слайд 7</vt:lpstr>
      <vt:lpstr>Происхождение человека</vt:lpstr>
      <vt:lpstr>Происхождение человека</vt:lpstr>
      <vt:lpstr>Слайд 10</vt:lpstr>
      <vt:lpstr>Слайд 11</vt:lpstr>
      <vt:lpstr>Расселение древнейших людей</vt:lpstr>
      <vt:lpstr>Слайд 13</vt:lpstr>
      <vt:lpstr>Подумайте, кто изображен на рисунке: обезьяны или древнейшие люди.</vt:lpstr>
      <vt:lpstr>Определите  типы человека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Мы узнали</vt:lpstr>
      <vt:lpstr>Мы узнали</vt:lpstr>
      <vt:lpstr>Сделай вывод</vt:lpstr>
      <vt:lpstr>Слайд 32</vt:lpstr>
      <vt:lpstr>Слайд 33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User</cp:lastModifiedBy>
  <cp:revision>27</cp:revision>
  <dcterms:created xsi:type="dcterms:W3CDTF">2013-09-11T11:16:52Z</dcterms:created>
  <dcterms:modified xsi:type="dcterms:W3CDTF">2021-09-07T13:21:03Z</dcterms:modified>
</cp:coreProperties>
</file>