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2ECA-DFCE-4862-B6ED-A7C550AD381C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36965-C805-4206-9DB6-2F2BC73E9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6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1143000" y="677863"/>
            <a:ext cx="457200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FFFFFF"/>
              </a:solidFill>
              <a:latin typeface="Arial" pitchFamily="34" charset="0"/>
              <a:ea typeface="MS Gothic" pitchFamily="49" charset="-128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031875" y="4624388"/>
            <a:ext cx="4597400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1"/>
          <p:cNvSpPr txBox="1">
            <a:spLocks noChangeArrowheads="1"/>
          </p:cNvSpPr>
          <p:nvPr/>
        </p:nvSpPr>
        <p:spPr bwMode="auto">
          <a:xfrm>
            <a:off x="1143000" y="677863"/>
            <a:ext cx="4572000" cy="3444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FFFFFF"/>
              </a:solidFill>
              <a:latin typeface="Arial" pitchFamily="34" charset="0"/>
              <a:ea typeface="MS Gothic" pitchFamily="49" charset="-128"/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031875" y="4624388"/>
            <a:ext cx="4597400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597400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597400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2200" y="933450"/>
            <a:ext cx="4476750" cy="33591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597400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139700"/>
            <a:ext cx="7789862" cy="18684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53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4A4F5D14-3164-4FF3-9FC7-AE4E1B1EFBC3}" type="datetimeFigureOut">
              <a:rPr lang="en-US"/>
              <a:pPr>
                <a:defRPr/>
              </a:pPr>
              <a:t>3/23/2022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3DED1">
                    <a:shade val="50000"/>
                  </a:srgb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DC0A207-8445-4B8E-8013-A92E1E3FA0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084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165FE025-EDE6-4637-8AC4-C8A9D7C77FDA}" type="datetimeFigureOut">
              <a:rPr lang="en-US"/>
              <a:pPr>
                <a:defRPr/>
              </a:pPr>
              <a:t>3/23/2022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3DED1">
                    <a:shade val="50000"/>
                  </a:srgb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579DC02F-DC68-44DA-8AE7-1B789F12D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8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7916A5B-4CB1-47E2-9904-994DA93C0748}" type="datetimeFigureOut">
              <a:rPr lang="en-US"/>
              <a:pPr>
                <a:defRPr/>
              </a:pPr>
              <a:t>3/23/2022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3DED1">
                    <a:shade val="50000"/>
                  </a:srgb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D34860D-BDF7-47BD-B7D5-9802ACCF1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31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1F6F5A3-831D-4A77-9D75-6084D9E86C9B}" type="datetimeFigureOut">
              <a:rPr lang="ru-RU"/>
              <a:pPr>
                <a:defRPr/>
              </a:pPr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3DED1">
                    <a:shade val="50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BF788D5-9AAE-4773-978D-A2F2859F8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48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076F9866-BD84-4118-AAD2-4E37A8474B45}" type="datetimeFigureOut">
              <a:rPr lang="en-US"/>
              <a:pPr>
                <a:defRPr/>
              </a:pPr>
              <a:t>3/23/2022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3DED1">
                    <a:shade val="50000"/>
                  </a:srgb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D2B31597-48BF-4570-9646-F92B4E326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3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766CCF68-E1F0-41F1-8224-0CA1A88D2D2D}" type="datetimeFigureOut">
              <a:rPr lang="en-US"/>
              <a:pPr>
                <a:defRPr/>
              </a:pPr>
              <a:t>3/23/2022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3DED1">
                    <a:shade val="50000"/>
                  </a:srgb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1FD5D98A-BD63-48AB-83F1-5651B8924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52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5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defTabSz="449263" eaLnBrk="1" latinLnBrk="0" hangingPunct="1">
              <a:defRPr kumimoji="0" sz="1000">
                <a:solidFill>
                  <a:srgbClr val="E3DED1">
                    <a:shade val="50000"/>
                  </a:srgbClr>
                </a:solidFill>
                <a:latin typeface="Arial" charset="0"/>
                <a:ea typeface="MS Gothic" charset="-128"/>
                <a:cs typeface="+mn-cs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0CF951-E55A-48C6-AA80-CAB07D11820D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3/23/2022</a:t>
            </a:fld>
            <a:endParaRPr 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defTabSz="449263" eaLnBrk="1" latinLnBrk="0" hangingPunct="1">
              <a:defRPr kumimoji="0" sz="1000">
                <a:solidFill>
                  <a:prstClr val="black">
                    <a:shade val="50000"/>
                  </a:prstClr>
                </a:solidFill>
                <a:latin typeface="Arial" charset="0"/>
                <a:ea typeface="MS Gothic" charset="-128"/>
                <a:cs typeface="+mn-cs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defTabSz="449263" eaLnBrk="1" latinLnBrk="0" hangingPunct="1">
              <a:defRPr kumimoji="0" sz="1000">
                <a:solidFill>
                  <a:srgbClr val="E3DED1">
                    <a:shade val="50000"/>
                  </a:srgbClr>
                </a:solidFill>
                <a:latin typeface="Arial" charset="0"/>
                <a:ea typeface="MS Gothic" charset="-128"/>
                <a:cs typeface="+mn-cs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8FE695-540A-4041-9BEB-F0FECD8E82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png"/><Relationship Id="rId4" Type="http://schemas.openxmlformats.org/officeDocument/2006/relationships/oleObject" Target="../embeddings/Microsoft_Excel_97-2003_Worksheet4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entr-bo.ru/?page_id=2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46.212d.ru/page/5117" TargetMode="External"/><Relationship Id="rId2" Type="http://schemas.openxmlformats.org/officeDocument/2006/relationships/hyperlink" Target="https://infourok.ru/user/holodova-tatyana-zuferovn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png"/><Relationship Id="rId4" Type="http://schemas.openxmlformats.org/officeDocument/2006/relationships/oleObject" Target="../embeddings/Microsoft_Excel_97-2003_Worksheet1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png"/><Relationship Id="rId4" Type="http://schemas.openxmlformats.org/officeDocument/2006/relationships/oleObject" Target="../embeddings/Microsoft_Excel_97-2003_Worksheet3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428625" y="428625"/>
            <a:ext cx="8208963" cy="1857375"/>
          </a:xfrm>
        </p:spPr>
        <p:txBody>
          <a:bodyPr lIns="90000" tIns="46800" rIns="90000" bIns="4680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4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Портфолио</a:t>
            </a:r>
            <a:r>
              <a:rPr lang="ru-RU" altLang="ru-RU" sz="32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Холодовой Татьяны </a:t>
            </a:r>
            <a:r>
              <a:rPr lang="ru-RU" altLang="ru-RU" sz="2800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Зуферовны</a:t>
            </a: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педагога-психолога МБДОУ «Центр развития ребенка - детский сад №46»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6250" y="2571750"/>
            <a:ext cx="4429125" cy="3357563"/>
          </a:xfrm>
        </p:spPr>
        <p:txBody>
          <a:bodyPr lIns="90000" tIns="46800" rIns="90000" bIns="4680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800" b="1" dirty="0" smtClean="0"/>
              <a:t>Дата рождения</a:t>
            </a:r>
            <a:r>
              <a:rPr lang="ru-RU" altLang="ru-RU" sz="1800" dirty="0" smtClean="0"/>
              <a:t>: 17.05.1978 г.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800" b="1" dirty="0" smtClean="0"/>
              <a:t>Профессиональное образование</a:t>
            </a:r>
            <a:r>
              <a:rPr lang="ru-RU" altLang="ru-RU" sz="1800" dirty="0" smtClean="0"/>
              <a:t>: </a:t>
            </a:r>
            <a:r>
              <a:rPr lang="ru-RU" sz="1800" dirty="0" smtClean="0"/>
              <a:t>Забайкальский государственный педагогический университет им. Н.Г. Чернышевского </a:t>
            </a:r>
            <a:r>
              <a:rPr lang="ru-RU" sz="1800" dirty="0" err="1" smtClean="0"/>
              <a:t>г.Читы</a:t>
            </a:r>
            <a:r>
              <a:rPr lang="ru-RU" sz="1800" dirty="0" smtClean="0"/>
              <a:t>, диплом квалификация «Психолог».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800" b="1" dirty="0" smtClean="0"/>
              <a:t>№ диплома</a:t>
            </a:r>
            <a:r>
              <a:rPr lang="ru-RU" altLang="ru-RU" sz="1800" dirty="0" smtClean="0"/>
              <a:t>: РА №36534</a:t>
            </a:r>
            <a:r>
              <a:rPr lang="ru-RU" sz="1800" dirty="0" smtClean="0"/>
              <a:t>, регистрационный номер 23259 от 19 октября 2012 г.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800" b="1" dirty="0" smtClean="0"/>
              <a:t>Стаж</a:t>
            </a:r>
            <a:r>
              <a:rPr lang="ru-RU" sz="1800" dirty="0" smtClean="0"/>
              <a:t> педагогической работы 22 года.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800" dirty="0" smtClean="0"/>
              <a:t>В данной должности и в данном учреждении 9 лет с  01.10.2012 г. </a:t>
            </a:r>
          </a:p>
          <a:p>
            <a:pPr marL="0" indent="0" eaLnBrk="1" fontAlgn="auto" hangingPunct="1"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800" b="1" dirty="0" smtClean="0"/>
              <a:t>Наличие квалификационной категории</a:t>
            </a:r>
            <a:r>
              <a:rPr lang="ru-RU" altLang="ru-RU" sz="1800" dirty="0" smtClean="0"/>
              <a:t>: первая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800" b="1" dirty="0" smtClean="0"/>
              <a:t>Дата последней аттестации</a:t>
            </a:r>
            <a:r>
              <a:rPr lang="ru-RU" altLang="ru-RU" sz="1800" dirty="0" smtClean="0"/>
              <a:t>: 2017 г.</a:t>
            </a:r>
            <a:r>
              <a:rPr lang="ru-RU" sz="1400" dirty="0" smtClean="0"/>
              <a:t> </a:t>
            </a: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2000" b="1" dirty="0" smtClean="0">
              <a:solidFill>
                <a:srgbClr val="B80047"/>
              </a:solidFill>
              <a:latin typeface="Times New Roman" pitchFamily="18" charset="0"/>
            </a:endParaRPr>
          </a:p>
        </p:txBody>
      </p:sp>
      <p:pic>
        <p:nvPicPr>
          <p:cNvPr id="47108" name="Picture 2" descr="https://is06.infourok.ru/img/08f8-000734e7-6b7795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238375"/>
            <a:ext cx="3363913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Текст 2"/>
          <p:cNvSpPr>
            <a:spLocks noGrp="1"/>
          </p:cNvSpPr>
          <p:nvPr>
            <p:ph type="body" idx="2"/>
          </p:nvPr>
        </p:nvSpPr>
        <p:spPr>
          <a:xfrm>
            <a:off x="4211638" y="476250"/>
            <a:ext cx="4298950" cy="5976938"/>
          </a:xfrm>
        </p:spPr>
        <p:txBody>
          <a:bodyPr/>
          <a:lstStyle/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mtClean="0"/>
              <a:t>В этом году продолжаю работать  по программе «Лесная школа», которая составлена на основе программы психолого-педагогических занятий для дошкольников 6-7 лет «Приключения будущих первоклассников» Куражевой Н.Ю., И.А. Козлова , программы «Цветик-семицветик» Куражевой Н. Ю., Вараевой Н. В. и программы «Тренинг эффективного взаимодействия с детьми» Лютовой Е.К., Мониной Г.Б. и программы «Вдохновение».</a:t>
            </a:r>
          </a:p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mtClean="0"/>
              <a:t>Цель программы: создание условий для развития предпосылок успешной адаптации будущих первоклассников.</a:t>
            </a:r>
            <a:br>
              <a:rPr lang="ru-RU" altLang="ru-RU" smtClean="0"/>
            </a:br>
            <a:r>
              <a:rPr lang="ru-RU" altLang="ru-RU" smtClean="0"/>
              <a:t> Программа реализуется, но изменения уже отмечают и педагоги, и родители.  Отношения детей к школе, учебная мотивация, взаимоотношения между детьми в группах стабилизировались, отмечается снижение конфликтов. </a:t>
            </a:r>
          </a:p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mtClean="0"/>
              <a:t>Для того, чтобы провести сравнительную диагностику результатов 2020- 2021 учебного года с результатами 2021-2022 года. </a:t>
            </a:r>
          </a:p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mtClean="0"/>
              <a:t>В октябре 2020 года я представляла видео-занятие «Игры в школе» на МО педагогов-психологов. 2021 выступала с программой на НПК.</a:t>
            </a:r>
          </a:p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endParaRPr lang="ru-RU" altLang="ru-RU" smtClean="0"/>
          </a:p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endParaRPr lang="ru-RU" altLang="ru-RU" smtClean="0"/>
          </a:p>
          <a:p>
            <a:pPr marL="17463" marR="0" eaLnBrk="1" hangingPunct="1">
              <a:lnSpc>
                <a:spcPct val="90000"/>
              </a:lnSpc>
              <a:spcBef>
                <a:spcPct val="0"/>
              </a:spcBef>
            </a:pPr>
            <a:endParaRPr lang="ru-RU" altLang="ru-RU" smtClean="0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773238"/>
            <a:ext cx="3889375" cy="291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spcBef>
                <a:spcPts val="425"/>
              </a:spcBef>
              <a:defRPr/>
            </a:pPr>
            <a:r>
              <a:rPr lang="ru-RU" altLang="ru-RU" sz="32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4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Times New Roman" pitchFamily="18" charset="0"/>
              </a:rPr>
              <a:t>Анкетирование родителей «Готов ли ваш ребенок к школе»</a:t>
            </a:r>
            <a:endParaRPr lang="ru-RU" altLang="ru-RU" sz="3200" b="0" smtClean="0">
              <a:solidFill>
                <a:srgbClr val="7030A0"/>
              </a:solidFill>
              <a:effectLst/>
              <a:latin typeface="Arial Black" pitchFamily="34" charset="0"/>
            </a:endParaRPr>
          </a:p>
        </p:txBody>
      </p:sp>
      <p:pic>
        <p:nvPicPr>
          <p:cNvPr id="573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789363"/>
            <a:ext cx="578802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268413"/>
            <a:ext cx="5788025" cy="237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549275"/>
            <a:ext cx="8183562" cy="7921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/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/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Результаты по беседе «Учебная мотивация»</a:t>
            </a: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58371" name="Диаграмма 2"/>
          <p:cNvGraphicFramePr>
            <a:graphicFrameLocks/>
          </p:cNvGraphicFramePr>
          <p:nvPr/>
        </p:nvGraphicFramePr>
        <p:xfrm>
          <a:off x="1281113" y="1362075"/>
          <a:ext cx="6654800" cy="427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4" imgW="6657409" imgH="4279763" progId="Excel.Chart.8">
                  <p:embed/>
                </p:oleObj>
              </mc:Choice>
              <mc:Fallback>
                <p:oleObj r:id="rId4" imgW="6657409" imgH="4279763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1362075"/>
                        <a:ext cx="6654800" cy="427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57188" y="428625"/>
            <a:ext cx="3429000" cy="10715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Взаимодействие с родителями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786188" y="428625"/>
            <a:ext cx="4900612" cy="5535613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b="1" dirty="0" smtClean="0"/>
              <a:t>В этом учебном году создала группу в </a:t>
            </a:r>
            <a:r>
              <a:rPr lang="en-US" sz="1600" b="1" dirty="0" smtClean="0"/>
              <a:t>VK </a:t>
            </a:r>
            <a:r>
              <a:rPr lang="ru-RU" sz="1600" b="1" dirty="0"/>
              <a:t>К</a:t>
            </a:r>
            <a:r>
              <a:rPr lang="ru-RU" sz="1600" b="1" dirty="0" smtClean="0"/>
              <a:t>онсультационный центр «</a:t>
            </a:r>
            <a:r>
              <a:rPr lang="en-US" sz="1600" b="1" dirty="0" err="1" smtClean="0"/>
              <a:t>Moom</a:t>
            </a:r>
            <a:r>
              <a:rPr lang="en-US" sz="1600" b="1" dirty="0" smtClean="0"/>
              <a:t> school</a:t>
            </a:r>
            <a:r>
              <a:rPr lang="ru-RU" sz="1600" b="1" dirty="0" smtClean="0"/>
              <a:t>»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 smtClean="0"/>
              <a:t>- «Как выбрать подарок малышу»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b="1" dirty="0" smtClean="0"/>
              <a:t>- </a:t>
            </a:r>
            <a:r>
              <a:rPr lang="ru-RU" sz="1600" dirty="0" smtClean="0"/>
              <a:t>«Ребенок и гаджеты»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b="1" dirty="0" smtClean="0"/>
              <a:t>- </a:t>
            </a:r>
            <a:r>
              <a:rPr lang="ru-RU" sz="1600" dirty="0" smtClean="0"/>
              <a:t>Тест для родителей «Я и мой ребенок»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 smtClean="0"/>
              <a:t>- «Самооценка», «Говорите убедительно»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Также информация регулярно обновляется на сайте ДОУ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«Клуб Первоклашка», Скоро в школу, Произвольная регуляция поведения, Памятки для родителей, Основные проблемы развития детей 6-7 лет, Ошибки родителей будущих первоклассников, Консультации родителям и т.д.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- Проекты: «Неделя интеллектуального развития в ДОУ», «Неделя добрых дел», «Погружайся в науку вместе с нами», «Новогодний фейерверк», «Двигательно-игровая активность в ДОУ» и т.д.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539875"/>
            <a:ext cx="3455988" cy="25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14313" y="428625"/>
            <a:ext cx="8183562" cy="64293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Взаимодействие с педагогами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29063" y="1214438"/>
            <a:ext cx="4900612" cy="5000625"/>
          </a:xfrm>
        </p:spPr>
        <p:txBody>
          <a:bodyPr>
            <a:normAutofit fontScale="5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Ежегодно реализую </a:t>
            </a:r>
            <a:r>
              <a:rPr lang="ru-RU" b="1" dirty="0" err="1" smtClean="0"/>
              <a:t>тренинговую</a:t>
            </a:r>
            <a:r>
              <a:rPr lang="ru-RU" b="1" dirty="0" smtClean="0"/>
              <a:t> программу   педагогического клуба «Психологическое самочувствие» тема этого года «Прокачай свой эмоциональный </a:t>
            </a:r>
            <a:r>
              <a:rPr lang="ru-RU" b="1" dirty="0" err="1" smtClean="0"/>
              <a:t>иинтеллект</a:t>
            </a:r>
            <a:r>
              <a:rPr lang="ru-RU" b="1" dirty="0" smtClean="0"/>
              <a:t>»</a:t>
            </a: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Цель клуба:</a:t>
            </a:r>
            <a:r>
              <a:rPr lang="ru-RU" dirty="0" smtClean="0"/>
              <a:t> </a:t>
            </a:r>
            <a:r>
              <a:rPr lang="ru-RU" dirty="0"/>
              <a:t>создание условий для понимания и осознания своих чувств, эмоций.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Задачи: </a:t>
            </a:r>
            <a:r>
              <a:rPr lang="ru-RU" dirty="0"/>
              <a:t>способствовать позитивному восприятию ситуаций, </a:t>
            </a:r>
            <a:r>
              <a:rPr lang="ru-RU" dirty="0" smtClean="0"/>
              <a:t>осознавать свои личностные особенности и возможности, трансформировать негативные переживания, направлять </a:t>
            </a:r>
            <a:r>
              <a:rPr lang="ru-RU" dirty="0"/>
              <a:t>на путь познания через творчество, пробовать новые способы </a:t>
            </a:r>
            <a:r>
              <a:rPr lang="ru-RU" dirty="0" smtClean="0"/>
              <a:t>поведения, 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с</a:t>
            </a:r>
            <a:r>
              <a:rPr lang="ru-RU" dirty="0" smtClean="0"/>
              <a:t>оздавать  в группе атмосферу психологического комфорта. 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Заседания клуба проводятся 1 раз в месяц в форме семинаров-практикумов, тренингов, метода «мозгового штурма», деловой игры, круглого стола, бесед.  В начале </a:t>
            </a:r>
            <a:r>
              <a:rPr lang="ru-RU" dirty="0"/>
              <a:t>года было проведено </a:t>
            </a:r>
            <a:r>
              <a:rPr lang="ru-RU" dirty="0" smtClean="0"/>
              <a:t>тестирование </a:t>
            </a:r>
            <a:r>
              <a:rPr lang="ru-RU" dirty="0"/>
              <a:t>эмоционального интеллекта Н. </a:t>
            </a:r>
            <a:r>
              <a:rPr lang="ru-RU" dirty="0" smtClean="0"/>
              <a:t>Холла, в конце года будет проведено повторное тестирование эмоционального интеллекта для сравнительных результатов.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420" name="Объект 1"/>
          <p:cNvSpPr>
            <a:spLocks noGrp="1"/>
          </p:cNvSpPr>
          <p:nvPr>
            <p:ph sz="half" idx="1"/>
          </p:nvPr>
        </p:nvSpPr>
        <p:spPr>
          <a:xfrm>
            <a:off x="684213" y="1412875"/>
            <a:ext cx="2735262" cy="352425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0421" name="Picture 2" descr="C:\Users\КУ\Desktop\фото\фотки с тлфн\IMG_20201026_1352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08063"/>
            <a:ext cx="28797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2781300"/>
            <a:ext cx="2460625" cy="1844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3" name="Picture 2" descr="https://sun9-11.userapi.com/impf/jPHnMrJXHbEwY1SRJK5JSM9096PviWnzqjDkRA/8R4ZudKziA4.jpg?size=1280x960&amp;quality=95&amp;sign=4cf37b400322d763f4f2265d6a8cb103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437063"/>
            <a:ext cx="29765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183562" cy="14287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Незабываемые встречи методического объединения педагогов-психологов ДОУ г.Читы</a:t>
            </a:r>
            <a:endParaRPr lang="ru-RU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3" name="Picture 2" descr="D:\ViberDownloads\0-02-08-e4277ac4a231e604c8e134dcd242dd9955d23a5bb2f485121d4c708a678e0340_fu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" y="1785938"/>
            <a:ext cx="2571750" cy="1928812"/>
          </a:xfrm>
        </p:spPr>
      </p:pic>
      <p:pic>
        <p:nvPicPr>
          <p:cNvPr id="61444" name="Picture 2" descr="D:\ViberDownloads\0-02-04-7eb4cbcc8e510b1c0362834f5dbb7ee09d60cf7c420d5c5de3c4fefaa05fb61f_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1857375"/>
            <a:ext cx="2581275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3" descr="D:\ViberDownloads\0-02-04-b107e9013cd601ce14965a61e4796c0e8e9be88247d31e265a2a617b18e13dfd_fu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38" y="3989388"/>
            <a:ext cx="2570162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Объект 2"/>
          <p:cNvSpPr>
            <a:spLocks noGrp="1"/>
          </p:cNvSpPr>
          <p:nvPr>
            <p:ph sz="half" idx="2"/>
          </p:nvPr>
        </p:nvSpPr>
        <p:spPr>
          <a:xfrm>
            <a:off x="7092950" y="2276475"/>
            <a:ext cx="1593850" cy="2643188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altLang="ru-RU" smtClean="0"/>
          </a:p>
        </p:txBody>
      </p:sp>
      <p:pic>
        <p:nvPicPr>
          <p:cNvPr id="61447" name="Picture 2" descr="C:\Users\КУ\Desktop\IMG-b19514955871b9cbca90de9d937e8e74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857375"/>
            <a:ext cx="26860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3" descr="C:\Users\КУ\Desktop\IMG-2f528b140b15aa5d7a2a6e34ee0b50d7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48125"/>
            <a:ext cx="241141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4" descr="C:\Users\КУ\Desktop\IMG-4d84d589b06fbcef456338520ef892d4-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3706813"/>
            <a:ext cx="18700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76250"/>
            <a:ext cx="8183563" cy="6492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Выступления на городском методическое объединение педагогов-психологов</a:t>
            </a:r>
            <a:endParaRPr lang="ru-RU" sz="28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5" y="1125538"/>
            <a:ext cx="8177213" cy="4803775"/>
          </a:xfrm>
        </p:spPr>
        <p:txBody>
          <a:bodyPr>
            <a:normAutofit fontScale="77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>
                <a:solidFill>
                  <a:prstClr val="black"/>
                </a:solidFill>
              </a:rPr>
              <a:t>Проведено методическое объединение педагогов-психологов на </a:t>
            </a:r>
            <a:r>
              <a:rPr lang="ru-RU" dirty="0" smtClean="0">
                <a:solidFill>
                  <a:prstClr val="black"/>
                </a:solidFill>
              </a:rPr>
              <a:t>тему </a:t>
            </a:r>
            <a:r>
              <a:rPr lang="ru-RU" dirty="0" smtClean="0"/>
              <a:t>«Коллективное </a:t>
            </a:r>
            <a:r>
              <a:rPr lang="ru-RU" dirty="0"/>
              <a:t>рисование как прием коррекционно-развивающей работы  для творческого самовыражения и развития личности» (2019)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Проведено методическое объединение педагогов-психологов на тему «Нетрадиционные методы в работе с детьми с поведенческими расстройствами» (2020)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Подготовлено видео-занятие </a:t>
            </a:r>
            <a:r>
              <a:rPr lang="ru-RU" dirty="0"/>
              <a:t>на методическое объединение педагогов-психологов   тема «Игры в школе» (2021) 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Подготовлено видео-занятие </a:t>
            </a:r>
            <a:r>
              <a:rPr lang="ru-RU" dirty="0"/>
              <a:t>и презентация на методическое объединение педагогов-психологов тема «Нейропсихологические технологии в работе с детьми ОВЗ»(2022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634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476250"/>
            <a:ext cx="4213225" cy="5616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4535488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>
          <a:xfrm>
            <a:off x="428625" y="357188"/>
            <a:ext cx="8183563" cy="1050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Выступления на научно-практических конференциях, семинарах, секциях; проведение    открытых мероприятий, мастер-классов и т.д.</a:t>
            </a: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2857500" y="1428750"/>
          <a:ext cx="5857874" cy="406400"/>
        </p:xfrm>
        <a:graphic>
          <a:graphicData uri="http://schemas.openxmlformats.org/drawingml/2006/table">
            <a:tbl>
              <a:tblPr/>
              <a:tblGrid>
                <a:gridCol w="850563"/>
                <a:gridCol w="1019270"/>
                <a:gridCol w="1612087"/>
                <a:gridCol w="1187977"/>
                <a:gridCol w="1187977"/>
              </a:tblGrid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53" marR="4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Мероприятие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53" marR="4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53" marR="4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Содержание работы, результат, награды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53" marR="4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Место проведения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53" marR="4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857500" y="1916113"/>
          <a:ext cx="5862638" cy="4478336"/>
        </p:xfrm>
        <a:graphic>
          <a:graphicData uri="http://schemas.openxmlformats.org/drawingml/2006/table">
            <a:tbl>
              <a:tblPr/>
              <a:tblGrid>
                <a:gridCol w="851255"/>
                <a:gridCol w="1020100"/>
                <a:gridCol w="1612225"/>
                <a:gridCol w="1188943"/>
                <a:gridCol w="1190115"/>
              </a:tblGrid>
              <a:tr h="844184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1000"/>
                        </a:spcAft>
                        <a:tabLst>
                          <a:tab pos="539115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Calibri"/>
                          <a:cs typeface="Times New Roman"/>
                        </a:rPr>
                        <a:t>13-29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900" dirty="0" smtClean="0">
                          <a:latin typeface="Times New Roman"/>
                          <a:ea typeface="Calibri"/>
                          <a:cs typeface="Times New Roman"/>
                        </a:rPr>
                        <a:t>03</a:t>
                      </a: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900" dirty="0" smtClean="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НПК «Итоги и перспективы введения ФГОС нового поколения»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«Творческое самовыражение и развитие личности</a:t>
                      </a:r>
                      <a:r>
                        <a:rPr lang="ru-RU" sz="900" baseline="0" dirty="0" smtClean="0">
                          <a:latin typeface="Calibri"/>
                          <a:ea typeface="Calibri"/>
                          <a:cs typeface="Times New Roman"/>
                        </a:rPr>
                        <a:t> детей средствами </a:t>
                      </a:r>
                      <a:r>
                        <a:rPr lang="ru-RU" sz="9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изотерапии</a:t>
                      </a:r>
                      <a:r>
                        <a:rPr lang="ru-RU" sz="900" baseline="0" dirty="0" smtClean="0"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СЕРТИФИКАТ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Забайкальский край, г. Чита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184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1000"/>
                        </a:spcAft>
                        <a:tabLst>
                          <a:tab pos="539115" algn="l"/>
                        </a:tabLst>
                      </a:pPr>
                      <a:r>
                        <a:rPr lang="en-US" sz="900" dirty="0">
                          <a:latin typeface="Times New Roman"/>
                          <a:ea typeface="Calibri"/>
                          <a:cs typeface="Times New Roman"/>
                        </a:rPr>
                        <a:t>03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900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НПК «Итоги и перспективы реализации ФГОС нового поколения»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« Развитие учебной мотивации у детей 6-7 лет»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СЕРТИФИКАТ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Забайкальский край, г. Чита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7093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24.04.2019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АПП </a:t>
                      </a: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Заб.края</a:t>
                      </a: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«Современные компетенции педагога-психолога как фактор эффективности процесса социализации детей с ОВЗ»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«Применение элементов театральной деятельности в работе с дошкольниками с ОВЗ»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СЕРТИФИКАТ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Забайкальский край, г. Чита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013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22.11.2019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АПП </a:t>
                      </a:r>
                      <a:r>
                        <a:rPr lang="ru-RU" sz="900" dirty="0" err="1" smtClean="0">
                          <a:latin typeface="Times New Roman"/>
                          <a:ea typeface="Calibri"/>
                          <a:cs typeface="Times New Roman"/>
                        </a:rPr>
                        <a:t>Заб.края</a:t>
                      </a:r>
                      <a:endParaRPr lang="ru-RU" sz="9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«Практическая психология образования: вызовы современности»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«Игра, как средство успешной адаптации детей раннего возраста к условиям детского сада»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СЕРТИФИКАТ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Забайкальский край, г. Чита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862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23-25.03. 2021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НПК «Современное образование в свете реализации ФГОС: актуальные вопросы, достижения и инновации»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«Развитие предпосылок успешной адаптации будущих первоклассников»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СЕРТИФИКАТ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Забайкальский край, г. Чита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92" marR="49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4567" name="Picture 3" descr="C:\Users\КУ\Desktop\IMG-afd875701d62c717d2ee6d873ca7af27-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628775"/>
            <a:ext cx="2519363" cy="3362325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6553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5563"/>
            <a:ext cx="3324225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60338"/>
            <a:ext cx="2725738" cy="3960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1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252" b="52718"/>
          <a:stretch>
            <a:fillRect/>
          </a:stretch>
        </p:blipFill>
        <p:spPr>
          <a:xfrm>
            <a:off x="3059113" y="4114800"/>
            <a:ext cx="3886200" cy="2733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184150"/>
            <a:ext cx="3013075" cy="422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360363" y="84138"/>
            <a:ext cx="8367712" cy="844550"/>
          </a:xfrm>
          <a:solidFill>
            <a:srgbClr val="CCCCFF"/>
          </a:solidFill>
        </p:spPr>
        <p:txBody>
          <a:bodyPr lIns="90000" tIns="46800" rIns="90000" bIns="46800"/>
          <a:lstStyle/>
          <a:p>
            <a:pPr algn="ctr" eaLnBrk="1" fontAlgn="auto" hangingPunct="1">
              <a:spcBef>
                <a:spcPts val="80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Моя психологическая философия</a:t>
            </a:r>
            <a:endParaRPr lang="ru-RU" altLang="ru-RU" sz="3200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131" name="Прямоугольник 2"/>
          <p:cNvSpPr>
            <a:spLocks noChangeArrowheads="1"/>
          </p:cNvSpPr>
          <p:nvPr/>
        </p:nvSpPr>
        <p:spPr bwMode="auto">
          <a:xfrm>
            <a:off x="642938" y="1500188"/>
            <a:ext cx="7858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7030A0"/>
              </a:solidFill>
              <a:latin typeface="Arial" pitchFamily="34" charset="0"/>
              <a:ea typeface="MS Gothic" pitchFamily="49" charset="-128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7030A0"/>
              </a:solidFill>
              <a:latin typeface="Arial" pitchFamily="34" charset="0"/>
              <a:ea typeface="MS Gothic" pitchFamily="49" charset="-128"/>
            </a:endParaRPr>
          </a:p>
        </p:txBody>
      </p:sp>
      <p:sp>
        <p:nvSpPr>
          <p:cNvPr id="48132" name="Объект 1"/>
          <p:cNvSpPr>
            <a:spLocks noGrp="1"/>
          </p:cNvSpPr>
          <p:nvPr>
            <p:ph idx="1"/>
          </p:nvPr>
        </p:nvSpPr>
        <p:spPr>
          <a:xfrm>
            <a:off x="755650" y="1052513"/>
            <a:ext cx="7931150" cy="576262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3200" smtClean="0"/>
              <a:t>«Нет, не белая доска душа младенца, а дерево в зерне, человек в возможности»</a:t>
            </a:r>
          </a:p>
          <a:p>
            <a:pPr marL="0" indent="0" algn="r" eaLnBrk="1" hangingPunct="1">
              <a:buFont typeface="Wingdings 2" pitchFamily="18" charset="2"/>
              <a:buNone/>
            </a:pPr>
            <a:r>
              <a:rPr lang="ru-RU" altLang="ru-RU" sz="3200" smtClean="0"/>
              <a:t>В.Г. Белинский</a:t>
            </a:r>
          </a:p>
        </p:txBody>
      </p:sp>
      <p:pic>
        <p:nvPicPr>
          <p:cNvPr id="48133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213100"/>
            <a:ext cx="4119562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0063" y="428625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Ассоциация педагогов-психологов Забайкальского края</a:t>
            </a:r>
            <a:endParaRPr lang="ru-RU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77963"/>
            <a:ext cx="3429000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5508625" y="530225"/>
            <a:ext cx="3178175" cy="4389438"/>
          </a:xfrm>
        </p:spPr>
        <p:txBody>
          <a:bodyPr>
            <a:normAutofit fontScale="2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08625" y="3860800"/>
            <a:ext cx="863600" cy="46038"/>
          </a:xfrm>
        </p:spPr>
        <p:txBody>
          <a:bodyPr>
            <a:normAutofit fontScale="2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6656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3933825"/>
            <a:ext cx="3321050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7" name="Picture 2" descr="C:\Users\КУ\Desktop\фото\фотки с тлфн\IMG_20190424_1429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579563"/>
            <a:ext cx="313213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Picture 3" descr="C:\Users\КУ\Desktop\фото\фотки с тлфн\IMG_20190424_1532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4183063"/>
            <a:ext cx="2987675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625" y="0"/>
            <a:ext cx="8183563" cy="15573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урсы повышения квалификации для психологов в МАУ ДПО «ГНМЦ», ИРО </a:t>
            </a:r>
            <a:r>
              <a:rPr lang="ru-RU" sz="2000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Заб</a:t>
            </a: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. края и др.:</a:t>
            </a:r>
            <a:b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endParaRPr lang="ru-RU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052513"/>
            <a:ext cx="726440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" y="3284538"/>
            <a:ext cx="7750175" cy="1689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9" name="Прямоугольник 5"/>
          <p:cNvSpPr>
            <a:spLocks noChangeArrowheads="1"/>
          </p:cNvSpPr>
          <p:nvPr/>
        </p:nvSpPr>
        <p:spPr bwMode="auto">
          <a:xfrm>
            <a:off x="468313" y="5013325"/>
            <a:ext cx="7342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Всероссийский форум «Педагоги России» (2021) диплом «Применение инновационных технологий и методик для развития единой образовательной среды» 16 ч.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686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3100" y="85725"/>
            <a:ext cx="2471738" cy="3548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413" y="3890963"/>
            <a:ext cx="3930650" cy="27733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103188"/>
            <a:ext cx="3529013" cy="264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14288"/>
            <a:ext cx="3128962" cy="23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492375"/>
            <a:ext cx="3636962" cy="272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6" name="Picture 8" descr="https://sun9-41.userapi.com/impf/VFUZtigQPBKO8j3HZvd3oOIewgEDIEhBRuLj2g/hHuE6DVzL6s.jpg?size=810x1080&amp;quality=95&amp;sign=3bba4def0c108122acae813d7bf764ca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2647950"/>
            <a:ext cx="32258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620713"/>
            <a:ext cx="8183562" cy="6477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</a:rPr>
              <a:t>Незабываемые встречи на курсах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963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1863" y="1428750"/>
            <a:ext cx="2719387" cy="2036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787775"/>
            <a:ext cx="2097088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7475" y="1195388"/>
            <a:ext cx="2008188" cy="2449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8" name="Picture 6" descr="https://sun9-54.userapi.com/impg/VDQ3jFQz0ZnEkGhhgfxqgqX3NLIOtNq14LCwXg/uV56AvfZZfM.jpg?size=640x854&amp;quality=95&amp;sign=34471fec442065af89e6eef8021314bd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205038"/>
            <a:ext cx="2371725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8" descr="https://sun9-43.userapi.com/impg/19k3q4kwIVVYDaOONT7k7TZQi9529Oqv2FhYSg/Vqp3mv9nzq0.jpg?size=854x640&amp;quality=95&amp;sign=7af2e34be5730b819076f91a559eb764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821113"/>
            <a:ext cx="3255963" cy="243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285750"/>
            <a:ext cx="7797800" cy="6223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2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Участие педагога в профессиональных конкурсах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38" y="714375"/>
          <a:ext cx="8001000" cy="5916614"/>
        </p:xfrm>
        <a:graphic>
          <a:graphicData uri="http://schemas.openxmlformats.org/drawingml/2006/table">
            <a:tbl>
              <a:tblPr/>
              <a:tblGrid>
                <a:gridCol w="1162050"/>
                <a:gridCol w="1392237"/>
                <a:gridCol w="2201863"/>
                <a:gridCol w="1622425"/>
                <a:gridCol w="1622425"/>
              </a:tblGrid>
              <a:tr h="490591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Мероприятие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Тема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Содержание работы, результат, награды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Место проведения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9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Всероссийский педагогический конкурс «Творческий воспитатель – 2019» 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ИГ «Основа»</a:t>
                      </a: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6989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Весна 2019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Всероссийский конкурс профессионального мастерства педагогических работников им. А.С. Макаренко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Конкурсное задание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ДИПЛОМ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  <a:hlinkClick r:id="rId3"/>
                        </a:rPr>
                        <a:t>ЕДИНЫЙ</a:t>
                      </a:r>
                      <a:r>
                        <a:rPr kumimoji="0" lang="ru-RU" altLang="ru-RU" sz="13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УРОК</a:t>
                      </a: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1636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IV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Всероссийский конкурс «Векториада -2021»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сайт «Дошкольник. РФ»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 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Проектная деятельность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Методическая разработка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3 место «Неделя добрых дел»,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2 место «Игры своими руками»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Диплом 1 степени в творческом конкурсе «Огород на подоконнике» с работой «Полянка настроения» 2021, «Веселый снеговик» 2022</a:t>
                      </a:r>
                      <a:endParaRPr kumimoji="0" lang="ru-RU" alt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235" marR="672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71683" name="Текст 4"/>
          <p:cNvSpPr>
            <a:spLocks noGrp="1"/>
          </p:cNvSpPr>
          <p:nvPr>
            <p:ph type="body" idx="1"/>
          </p:nvPr>
        </p:nvSpPr>
        <p:spPr>
          <a:xfrm>
            <a:off x="608013" y="579438"/>
            <a:ext cx="3930650" cy="7921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684" name="Текст 6"/>
          <p:cNvSpPr>
            <a:spLocks noGrp="1"/>
          </p:cNvSpPr>
          <p:nvPr>
            <p:ph type="body" sz="half" idx="3"/>
          </p:nvPr>
        </p:nvSpPr>
        <p:spPr>
          <a:xfrm>
            <a:off x="4652963" y="579438"/>
            <a:ext cx="3930650" cy="7921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68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671513"/>
            <a:ext cx="2232025" cy="3194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686" name="Текст 1"/>
          <p:cNvSpPr>
            <a:spLocks noGrp="1"/>
          </p:cNvSpPr>
          <p:nvPr>
            <p:ph type="body" idx="1"/>
          </p:nvPr>
        </p:nvSpPr>
        <p:spPr>
          <a:xfrm>
            <a:off x="608013" y="579438"/>
            <a:ext cx="3930650" cy="7921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68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4791" r="10159"/>
          <a:stretch>
            <a:fillRect/>
          </a:stretch>
        </p:blipFill>
        <p:spPr>
          <a:xfrm>
            <a:off x="460375" y="4159250"/>
            <a:ext cx="2757488" cy="1866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63" y="4048125"/>
            <a:ext cx="2949575" cy="208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63" y="555625"/>
            <a:ext cx="2538412" cy="342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9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88950"/>
            <a:ext cx="2517775" cy="35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9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3556000"/>
            <a:ext cx="2303463" cy="307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7499350" cy="431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</a:rPr>
              <a:t>МОЕ ХОББИ - НЕЙРОГРАФИКА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2707" name="Текст 2"/>
          <p:cNvSpPr>
            <a:spLocks noGrp="1"/>
          </p:cNvSpPr>
          <p:nvPr>
            <p:ph type="body" idx="1"/>
          </p:nvPr>
        </p:nvSpPr>
        <p:spPr>
          <a:xfrm>
            <a:off x="608013" y="579438"/>
            <a:ext cx="3930650" cy="792162"/>
          </a:xfrm>
        </p:spPr>
        <p:txBody>
          <a:bodyPr/>
          <a:lstStyle/>
          <a:p>
            <a:pPr eaLnBrk="1" hangingPunct="1"/>
            <a:r>
              <a:rPr lang="ru-RU" altLang="ru-RU" smtClean="0"/>
              <a:t>МОЕ</a:t>
            </a:r>
          </a:p>
        </p:txBody>
      </p:sp>
      <p:sp>
        <p:nvSpPr>
          <p:cNvPr id="72708" name="Текст 3"/>
          <p:cNvSpPr>
            <a:spLocks noGrp="1"/>
          </p:cNvSpPr>
          <p:nvPr>
            <p:ph type="body" sz="half" idx="3"/>
          </p:nvPr>
        </p:nvSpPr>
        <p:spPr>
          <a:xfrm>
            <a:off x="4652963" y="579438"/>
            <a:ext cx="3930650" cy="7921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270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776288"/>
            <a:ext cx="4224338" cy="316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0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625" y="836613"/>
            <a:ext cx="2616200" cy="3489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944938"/>
            <a:ext cx="3455988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665538"/>
            <a:ext cx="3863975" cy="289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115888"/>
            <a:ext cx="8183562" cy="5762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</a:rPr>
              <a:t>СОЗДАНИЕ ПОСОБИЙ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3731" name="Текст 2"/>
          <p:cNvSpPr>
            <a:spLocks noGrp="1"/>
          </p:cNvSpPr>
          <p:nvPr>
            <p:ph type="body" idx="1"/>
          </p:nvPr>
        </p:nvSpPr>
        <p:spPr>
          <a:xfrm>
            <a:off x="608013" y="579438"/>
            <a:ext cx="3930650" cy="7921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579438"/>
            <a:ext cx="4011613" cy="46037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73733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9613" y="1443038"/>
            <a:ext cx="3436937" cy="2578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4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88" y="620713"/>
            <a:ext cx="3673475" cy="2747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0"/>
            <a:ext cx="3803650" cy="285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035425"/>
            <a:ext cx="3673475" cy="275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021138"/>
            <a:ext cx="320992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8" name="Picture 7" descr="https://sun9-88.userapi.com/impf/FlHNKex6o_V8SJRrA6Y9XryOF-e9q4ATC8l0gw/-Wu7HWqVf10.jpg?size=1280x960&amp;quality=95&amp;sign=31a138e294b45a68a0b044d26b21c373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862013"/>
            <a:ext cx="2111375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63" y="500063"/>
            <a:ext cx="8243887" cy="7683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Самая главная награда - благодарность и уважение детей и родителей.</a:t>
            </a:r>
          </a:p>
        </p:txBody>
      </p:sp>
      <p:pic>
        <p:nvPicPr>
          <p:cNvPr id="74755" name="Picture 2" descr="https://sun9-75.userapi.com/impg/t8yv0Yu77OfP9UjBZtZuOq99Dmd1S11ekNTeoA/XDG7embDjS8.jpg?size=1280x960&amp;quality=95&amp;sign=a6015db084181bf821f96db3dd795cb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25" y="1198563"/>
            <a:ext cx="2449513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https://sun9-55.userapi.com/impg/IWvfBJTmwWUQXaz2qoUhWN3ZhVbTo8J8nvyVbA/ocAiTF5dV40.jpg?size=1280x960&amp;quality=95&amp;sign=f3b03587b2bb01f7aacebb912c70fe52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455988"/>
            <a:ext cx="2374900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6" descr="https://sun9-11.userapi.com/impg/86kMIAaAbDwM1sel5n4_KuWYwgn6uM66kCfl-A/dvjPwo1mQL0.jpg?size=1280x960&amp;quality=95&amp;sign=d526aae3f786a215014af6c57ff2212f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95350"/>
            <a:ext cx="2828925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8" descr="https://sun9-10.userapi.com/impg/CIBIgm_yGP5516haA06uuYk-LRRiITf1GRdnKg/E63DlXNZ4pI.jpg?size=810x1080&amp;quality=95&amp;sign=cab490597def9112a497cec7b058034e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52513"/>
            <a:ext cx="23764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Picture 10" descr="https://sun9-80.userapi.com/impg/_GiTvoGuzHrmW7TOIgZJnd4mYtvmVipLUyI_9w/8omapNPO-OU.jpg?size=1280x960&amp;quality=95&amp;sign=41bf93be85e1be13fcd3dd1a3a0b47ce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284538"/>
            <a:ext cx="2397125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4173538"/>
            <a:ext cx="2012950" cy="291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СПАСИБО ЗА </a:t>
            </a:r>
            <a: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внимание!</a:t>
            </a:r>
            <a:endParaRPr lang="ru-RU" sz="4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757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1773238"/>
            <a:ext cx="4511675" cy="3384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80" name="Picture 2" descr="https://sun9-83.userapi.com/impf/B-yJKlzS_eAAeuPGYlQzakNYOirt6bzFDTJD_g/_1kpvbcwFLI.jpg?size=810x1080&amp;quality=95&amp;sign=3836fce9948745fb57b4be9e115fe4dc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4040187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00563" y="714375"/>
            <a:ext cx="4425950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Документы об образовании</a:t>
            </a:r>
            <a:endParaRPr lang="ru-RU" sz="32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2060575"/>
            <a:ext cx="4224337" cy="316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692150"/>
            <a:ext cx="3887787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183562" cy="6238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Наличие публикаций и собственного </a:t>
            </a:r>
            <a:r>
              <a:rPr lang="ru-RU" altLang="ru-RU" sz="2800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интернет-ресурса</a:t>
            </a:r>
            <a:r>
              <a:rPr lang="ru-RU" altLang="ru-RU" sz="28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altLang="ru-RU" sz="28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714375" y="765175"/>
            <a:ext cx="7789863" cy="5230813"/>
          </a:xfrm>
        </p:spPr>
        <p:txBody>
          <a:bodyPr>
            <a:normAutofit/>
          </a:bodyPr>
          <a:lstStyle/>
          <a:p>
            <a:pPr marL="265176" indent="-265176" algn="ctr" eaLnBrk="1" fontAlgn="auto" hangingPunct="1">
              <a:spcAft>
                <a:spcPts val="0"/>
              </a:spcAft>
              <a:buFont typeface="Times New Roman" pitchFamily="18" charset="0"/>
              <a:buNone/>
              <a:defRPr/>
            </a:pPr>
            <a:r>
              <a:rPr lang="ru-RU" altLang="ru-RU" b="1" i="1" dirty="0" smtClean="0">
                <a:solidFill>
                  <a:srgbClr val="000099"/>
                </a:solidFill>
                <a:latin typeface="Times New Roman" pitchFamily="18" charset="0"/>
              </a:rPr>
              <a:t>Личная страничка на сайте:</a:t>
            </a:r>
          </a:p>
          <a:p>
            <a:pPr marL="0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https://infourok.ru/user/holodova-tatyana-zuferovna</a:t>
            </a:r>
            <a:endParaRPr lang="ru-RU" sz="1600" dirty="0">
              <a:latin typeface="Courier New"/>
              <a:ea typeface="Times New Roman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cs typeface="Courier New"/>
                <a:hlinkClick r:id="rId3"/>
              </a:rPr>
              <a:t>https://46.212d.ru/page/5117</a:t>
            </a:r>
            <a:endParaRPr lang="ru-RU" sz="1600" dirty="0">
              <a:latin typeface="Courier New"/>
              <a:ea typeface="Times New Roman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altLang="ru-RU" b="1" i="1" dirty="0" smtClean="0">
              <a:latin typeface="Times New Roman" pitchFamily="18" charset="0"/>
            </a:endParaRP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altLang="ru-RU" b="1" i="1" dirty="0" smtClean="0">
              <a:latin typeface="Times New Roman" pitchFamily="18" charset="0"/>
            </a:endParaRP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altLang="ru-RU" b="1" i="1" dirty="0" smtClean="0">
              <a:solidFill>
                <a:schemeClr val="accent6"/>
              </a:solidFill>
              <a:latin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2428875"/>
          <a:ext cx="8286750" cy="3744913"/>
        </p:xfrm>
        <a:graphic>
          <a:graphicData uri="http://schemas.openxmlformats.org/drawingml/2006/table">
            <a:tbl>
              <a:tblPr/>
              <a:tblGrid>
                <a:gridCol w="2928938"/>
                <a:gridCol w="3000375"/>
                <a:gridCol w="2357437"/>
              </a:tblGrid>
              <a:tr h="210319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публикации, название издания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Место проведения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31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«Театральная деятельность в работе дошкольного психолога с особыми детьми»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Ноябрь, 2020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«Дошкольное образование в современном изменяющемся мире: теория и практика: материалы VI Международной научно-практической конференции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Чита: ЗабГУ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002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«Руки не для скуки»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Федеральный журнал "Дошкольный мир" 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Уфа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957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Конкурсы, учрежденных Комитетом образования администрации городского округа «Город Чита»: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Конкурс «Георгиевская ленточка онлайн»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Молодежь город Чита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42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Акция «Мы выбираем жизнь»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Молодежь город Чита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16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Челлендж# МоёсердцеЗабайкалье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Молодежь город Чита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46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269875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26987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ourier New" pitchFamily="49" charset="0"/>
                        </a:rPr>
                        <a:t>Всероссийская акция «Мечты о космосе»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Times New Roman" pitchFamily="18" charset="0"/>
                        <a:cs typeface="Courier New" pitchFamily="49" charset="0"/>
                      </a:endParaRPr>
                    </a:p>
                    <a:p>
                      <a:pPr marL="0" marR="0" lvl="0" indent="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742950" indent="-285750"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Verdana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143000" indent="-228600">
                        <a:spcBef>
                          <a:spcPts val="250"/>
                        </a:spcBef>
                        <a:buClr>
                          <a:srgbClr val="ED3742"/>
                        </a:buClr>
                        <a:buSzPct val="10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00200" indent="-228600">
                        <a:spcBef>
                          <a:spcPts val="225"/>
                        </a:spcBef>
                        <a:buClr>
                          <a:srgbClr val="ED3742"/>
                        </a:buClr>
                        <a:buSzPct val="112000"/>
                        <a:buFont typeface="Verdana" pitchFamily="34" charset="0"/>
                        <a:defRPr sz="17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57400" indent="-228600">
                        <a:spcBef>
                          <a:spcPts val="250"/>
                        </a:spcBef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146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29718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290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886200" indent="-228600" fontAlgn="base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4A85BF"/>
                        </a:buClr>
                        <a:buSzPct val="100000"/>
                        <a:buFont typeface="Wingdings 2" pitchFamily="18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Молодежь город Чита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512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238" y="4610100"/>
            <a:ext cx="2959100" cy="2219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650"/>
            <a:ext cx="3059113" cy="407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8" y="120650"/>
            <a:ext cx="3449637" cy="459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341438"/>
            <a:ext cx="31432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8" y="4702175"/>
            <a:ext cx="2851150" cy="213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183563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Основные направления работы педагога-психолога</a:t>
            </a:r>
            <a:endParaRPr lang="ru-RU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643063"/>
            <a:ext cx="8183563" cy="4187825"/>
          </a:xfrm>
        </p:spPr>
        <p:txBody>
          <a:bodyPr>
            <a:normAutofit lnSpcReduction="10000"/>
          </a:bodyPr>
          <a:lstStyle/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профилактика </a:t>
            </a: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диагностика</a:t>
            </a: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консультирование</a:t>
            </a: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просвещение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коррекционно-развивающая работа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экспертная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деятельность </a:t>
            </a:r>
            <a:endParaRPr lang="ru-RU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организационно-методическая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работа, проводимая с 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администрацией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, педагогами, родителями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  <a:endParaRPr lang="ru-RU" sz="2000" dirty="0">
              <a:solidFill>
                <a:srgbClr val="FF0000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4"/>
          <p:cNvSpPr>
            <a:spLocks noGrp="1"/>
          </p:cNvSpPr>
          <p:nvPr>
            <p:ph type="title"/>
          </p:nvPr>
        </p:nvSpPr>
        <p:spPr bwMode="auto">
          <a:xfrm>
            <a:off x="642938" y="2071688"/>
            <a:ext cx="8058150" cy="1765300"/>
          </a:xfrm>
        </p:spPr>
        <p:txBody>
          <a:bodyPr wrap="square" tIns="45720" rIns="9144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b="1" i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Результаты работы по основным направлениям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354138" y="-720725"/>
            <a:ext cx="7789862" cy="18684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4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Скрининг </a:t>
            </a:r>
            <a:r>
              <a:rPr lang="ru-RU" sz="14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2020-2021, 2021-2022</a:t>
            </a:r>
            <a:endParaRPr lang="ru-RU" sz="1400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940" name="Text Placeholder 7"/>
          <p:cNvSpPr>
            <a:spLocks noGrp="1"/>
          </p:cNvSpPr>
          <p:nvPr>
            <p:ph type="body" sz="half" idx="4294967295"/>
          </p:nvPr>
        </p:nvSpPr>
        <p:spPr>
          <a:xfrm>
            <a:off x="1403350" y="5300663"/>
            <a:ext cx="431800" cy="560387"/>
          </a:xfrm>
        </p:spPr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/>
              <a:t>		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625" y="214313"/>
            <a:ext cx="8183563" cy="477837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altLang="ru-RU" sz="2800" b="1" i="1" dirty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Взаимодействие с детьми</a:t>
            </a:r>
          </a:p>
        </p:txBody>
      </p:sp>
      <p:graphicFrame>
        <p:nvGraphicFramePr>
          <p:cNvPr id="54277" name="Диаграмма 7"/>
          <p:cNvGraphicFramePr>
            <a:graphicFrameLocks/>
          </p:cNvGraphicFramePr>
          <p:nvPr/>
        </p:nvGraphicFramePr>
        <p:xfrm>
          <a:off x="2255838" y="3378200"/>
          <a:ext cx="4529137" cy="283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4" imgW="4529721" imgH="2840982" progId="Excel.Chart.8">
                  <p:embed/>
                </p:oleObj>
              </mc:Choice>
              <mc:Fallback>
                <p:oleObj r:id="rId4" imgW="4529721" imgH="2840982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5838" y="3378200"/>
                        <a:ext cx="4529137" cy="283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  <a:latin typeface="Verdana" pitchFamily="34" charset="0"/>
            </a:endParaRPr>
          </a:p>
        </p:txBody>
      </p:sp>
      <p:graphicFrame>
        <p:nvGraphicFramePr>
          <p:cNvPr id="54279" name="Диаграмма 8"/>
          <p:cNvGraphicFramePr>
            <a:graphicFrameLocks/>
          </p:cNvGraphicFramePr>
          <p:nvPr/>
        </p:nvGraphicFramePr>
        <p:xfrm>
          <a:off x="2108200" y="1196975"/>
          <a:ext cx="4926013" cy="218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7" imgW="4925995" imgH="2188654" progId="Excel.Chart.8">
                  <p:embed/>
                </p:oleObj>
              </mc:Choice>
              <mc:Fallback>
                <p:oleObj r:id="rId7" imgW="4925995" imgH="218865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1196975"/>
                        <a:ext cx="4926013" cy="218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0" name="Rectangle 5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643063" y="446088"/>
            <a:ext cx="5786437" cy="9763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Адаптация детей к ДОУ</a:t>
            </a:r>
          </a:p>
        </p:txBody>
      </p:sp>
      <p:sp>
        <p:nvSpPr>
          <p:cNvPr id="55299" name="Text Placeholder 3"/>
          <p:cNvSpPr>
            <a:spLocks noGrp="1"/>
          </p:cNvSpPr>
          <p:nvPr>
            <p:ph type="body" sz="half" idx="2"/>
          </p:nvPr>
        </p:nvSpPr>
        <p:spPr>
          <a:xfrm>
            <a:off x="500063" y="1598613"/>
            <a:ext cx="3857625" cy="4262437"/>
          </a:xfrm>
        </p:spPr>
        <p:txBody>
          <a:bodyPr/>
          <a:lstStyle/>
          <a:p>
            <a:pPr marL="17463" marR="0" eaLnBrk="1" hangingPunct="1">
              <a:spcBef>
                <a:spcPct val="0"/>
              </a:spcBef>
            </a:pPr>
            <a:r>
              <a:rPr lang="ru-RU" altLang="ru-RU" sz="1800" smtClean="0"/>
              <a:t> 	</a:t>
            </a:r>
          </a:p>
        </p:txBody>
      </p:sp>
      <p:graphicFrame>
        <p:nvGraphicFramePr>
          <p:cNvPr id="55300" name="Объект 7"/>
          <p:cNvGraphicFramePr>
            <a:graphicFrameLocks/>
          </p:cNvGraphicFramePr>
          <p:nvPr/>
        </p:nvGraphicFramePr>
        <p:xfrm>
          <a:off x="1712913" y="1433513"/>
          <a:ext cx="5862637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r:id="rId4" imgW="5864860" imgH="3706689" progId="Excel.Chart.8">
                  <p:embed/>
                </p:oleObj>
              </mc:Choice>
              <mc:Fallback>
                <p:oleObj r:id="rId4" imgW="5864860" imgH="3706689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913" y="1433513"/>
                        <a:ext cx="5862637" cy="370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1000</Words>
  <Application>Microsoft Office PowerPoint</Application>
  <PresentationFormat>Экран (4:3)</PresentationFormat>
  <Paragraphs>154</Paragraphs>
  <Slides>29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Аспект</vt:lpstr>
      <vt:lpstr>Диаграмма Microsoft Excel</vt:lpstr>
      <vt:lpstr>Портфолио  Холодовой Татьяны Зуферовны педагога-психолога МБДОУ «Центр развития ребенка - детский сад №46»</vt:lpstr>
      <vt:lpstr>Моя психологическая философия</vt:lpstr>
      <vt:lpstr>Документы об образовании</vt:lpstr>
      <vt:lpstr>Наличие публикаций и собственного интернет-ресурса </vt:lpstr>
      <vt:lpstr>Презентация PowerPoint</vt:lpstr>
      <vt:lpstr>Основные направления работы педагога-психолога</vt:lpstr>
      <vt:lpstr>Результаты работы по основным направлениям</vt:lpstr>
      <vt:lpstr>Скрининг 2020-2021, 2021-2022</vt:lpstr>
      <vt:lpstr>Адаптация детей к ДОУ</vt:lpstr>
      <vt:lpstr>Презентация PowerPoint</vt:lpstr>
      <vt:lpstr>   Анкетирование родителей «Готов ли ваш ребенок к школе»</vt:lpstr>
      <vt:lpstr>  Результаты по беседе «Учебная мотивация»</vt:lpstr>
      <vt:lpstr>Взаимодействие с родителями</vt:lpstr>
      <vt:lpstr>Взаимодействие с педагогами</vt:lpstr>
      <vt:lpstr>Незабываемые встречи методического объединения педагогов-психологов ДОУ г.Читы</vt:lpstr>
      <vt:lpstr>Выступления на городском методическое объединение педагогов-психологов</vt:lpstr>
      <vt:lpstr>Презентация PowerPoint</vt:lpstr>
      <vt:lpstr>Выступления на научно-практических конференциях, семинарах, секциях; проведение    открытых мероприятий, мастер-классов и т.д.</vt:lpstr>
      <vt:lpstr>Презентация PowerPoint</vt:lpstr>
      <vt:lpstr>Ассоциация педагогов-психологов Забайкальского края</vt:lpstr>
      <vt:lpstr>Курсы повышения квалификации для психологов в МАУ ДПО «ГНМЦ», ИРО Заб. края и др.: </vt:lpstr>
      <vt:lpstr>Презентация PowerPoint</vt:lpstr>
      <vt:lpstr>Незабываемые встречи на курсах</vt:lpstr>
      <vt:lpstr>Участие педагога в профессиональных конкурсах</vt:lpstr>
      <vt:lpstr>Презентация PowerPoint</vt:lpstr>
      <vt:lpstr>МОЕ ХОББИ - НЕЙРОГРАФИКА</vt:lpstr>
      <vt:lpstr>СОЗДАНИЕ ПОСОБИЙ</vt:lpstr>
      <vt:lpstr>Самая главная награда - благодарность и уважение детей и родителей.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</dc:creator>
  <cp:lastModifiedBy>КУ</cp:lastModifiedBy>
  <cp:revision>3</cp:revision>
  <dcterms:created xsi:type="dcterms:W3CDTF">2022-03-23T12:59:13Z</dcterms:created>
  <dcterms:modified xsi:type="dcterms:W3CDTF">2022-03-23T13:53:05Z</dcterms:modified>
</cp:coreProperties>
</file>