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79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8064896" cy="4680520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</a:rPr>
              <a:t>«Профилактика речевых нарушений, </a:t>
            </a:r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r>
              <a:rPr lang="ru-RU" sz="4000" b="1" i="1" dirty="0" smtClean="0">
                <a:solidFill>
                  <a:schemeClr val="tx1"/>
                </a:solidFill>
              </a:rPr>
              <a:t>стимуляция речевого развития в условиях </a:t>
            </a:r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r>
              <a:rPr lang="ru-RU" sz="4000" b="1" i="1" dirty="0" smtClean="0">
                <a:solidFill>
                  <a:schemeClr val="tx1"/>
                </a:solidFill>
              </a:rPr>
              <a:t>школы - интерната»</a:t>
            </a:r>
            <a:endParaRPr lang="ru-RU" sz="40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Профилактика</a:t>
            </a:r>
            <a:r>
              <a:rPr lang="ru-RU" dirty="0" smtClean="0">
                <a:solidFill>
                  <a:srgbClr val="C00000"/>
                </a:solidFill>
              </a:rPr>
              <a:t> речевых нарушений – </a:t>
            </a:r>
            <a:r>
              <a:rPr lang="ru-RU" dirty="0" smtClean="0"/>
              <a:t>совокупность предупредительных мер, направленных на сохранение речевой функции и предупреждение ее нарушений.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C00000"/>
                </a:solidFill>
              </a:rPr>
              <a:t>Цель</a:t>
            </a:r>
            <a:r>
              <a:rPr lang="ru-RU" b="1" dirty="0" smtClean="0"/>
              <a:t> </a:t>
            </a:r>
            <a:r>
              <a:rPr lang="ru-RU" dirty="0" smtClean="0"/>
              <a:t>профилактической работы: создание максимально благоприятных условий способствующих комплексному развитию ребенка, а в частности устной речи и предупреждению речевых нарушений.</a:t>
            </a:r>
          </a:p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" b="1" i="1" dirty="0" smtClean="0"/>
              <a:t/>
            </a:r>
            <a:br>
              <a:rPr lang="ru-RU" sz="800" b="1" i="1" dirty="0" smtClean="0"/>
            </a:br>
            <a:r>
              <a:rPr lang="ru-RU" sz="800" b="1" i="1" dirty="0" smtClean="0"/>
              <a:t/>
            </a:r>
            <a:br>
              <a:rPr lang="ru-RU" sz="800" b="1" i="1" dirty="0" smtClean="0"/>
            </a:br>
            <a:r>
              <a:rPr lang="ru-RU" sz="800" b="1" i="1" dirty="0" smtClean="0"/>
              <a:t/>
            </a:r>
            <a:br>
              <a:rPr lang="ru-RU" sz="800" b="1" i="1" dirty="0" smtClean="0"/>
            </a:br>
            <a:r>
              <a:rPr lang="ru-RU" sz="800" b="1" i="1" dirty="0" smtClean="0"/>
              <a:t/>
            </a:r>
            <a:br>
              <a:rPr lang="ru-RU" sz="800" b="1" i="1" dirty="0" smtClean="0"/>
            </a:br>
            <a:r>
              <a:rPr lang="ru-RU" sz="800" b="1" i="1" dirty="0" smtClean="0"/>
              <a:t/>
            </a:r>
            <a:br>
              <a:rPr lang="ru-RU" sz="800" b="1" i="1" dirty="0" smtClean="0"/>
            </a:br>
            <a:r>
              <a:rPr lang="ru-RU" sz="800" b="1" i="1" dirty="0" smtClean="0"/>
              <a:t/>
            </a:r>
            <a:br>
              <a:rPr lang="ru-RU" sz="800" b="1" i="1" dirty="0" smtClean="0"/>
            </a:br>
            <a:r>
              <a:rPr lang="ru-RU" b="1" i="1" dirty="0" smtClean="0">
                <a:solidFill>
                  <a:schemeClr val="tx1"/>
                </a:solidFill>
              </a:rPr>
              <a:t>Первичная </a:t>
            </a:r>
            <a:r>
              <a:rPr lang="ru-RU" b="1" i="1" dirty="0" smtClean="0">
                <a:solidFill>
                  <a:schemeClr val="tx1"/>
                </a:solidFill>
              </a:rPr>
              <a:t>профилактика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435280" cy="5832648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/>
              <a:t>1.</a:t>
            </a:r>
            <a:r>
              <a:rPr lang="ru-RU" sz="2000" dirty="0" smtClean="0"/>
              <a:t> Реализация профилактического направления здравоохранения </a:t>
            </a:r>
            <a:r>
              <a:rPr lang="ru-RU" sz="2000" dirty="0" smtClean="0"/>
              <a:t> </a:t>
            </a:r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       и </a:t>
            </a:r>
            <a:r>
              <a:rPr lang="ru-RU" sz="2000" dirty="0" smtClean="0"/>
              <a:t>специальной педагогики начинается еще до рождения </a:t>
            </a:r>
            <a:r>
              <a:rPr lang="ru-RU" sz="2000" dirty="0" smtClean="0"/>
              <a:t>ребенка.</a:t>
            </a:r>
          </a:p>
          <a:p>
            <a:r>
              <a:rPr lang="ru-RU" sz="2000" b="1" dirty="0" smtClean="0"/>
              <a:t>2. </a:t>
            </a:r>
            <a:r>
              <a:rPr lang="ru-RU" sz="2000" dirty="0" smtClean="0"/>
              <a:t>Психолого-педагогическое </a:t>
            </a:r>
            <a:r>
              <a:rPr lang="ru-RU" sz="2000" dirty="0" smtClean="0"/>
              <a:t>просвещение молодых </a:t>
            </a:r>
            <a:r>
              <a:rPr lang="ru-RU" sz="2000" dirty="0" smtClean="0"/>
              <a:t>родителей: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800" dirty="0" smtClean="0"/>
          </a:p>
          <a:p>
            <a:pPr>
              <a:buNone/>
            </a:pPr>
            <a:r>
              <a:rPr lang="ru-RU" sz="800" dirty="0" smtClean="0">
                <a:solidFill>
                  <a:srgbClr val="C00000"/>
                </a:solidFill>
              </a:rPr>
              <a:t> </a:t>
            </a:r>
            <a:r>
              <a:rPr lang="ru-RU" sz="800" dirty="0" smtClean="0">
                <a:solidFill>
                  <a:srgbClr val="C00000"/>
                </a:solidFill>
              </a:rPr>
              <a:t>           </a:t>
            </a:r>
            <a:r>
              <a:rPr lang="ru-RU" sz="1800" dirty="0" smtClean="0">
                <a:solidFill>
                  <a:srgbClr val="C00000"/>
                </a:solidFill>
              </a:rPr>
              <a:t>- </a:t>
            </a:r>
            <a:r>
              <a:rPr lang="ru-RU" sz="1800" b="1" i="1" dirty="0" smtClean="0">
                <a:solidFill>
                  <a:srgbClr val="C00000"/>
                </a:solidFill>
              </a:rPr>
              <a:t>Биологические </a:t>
            </a:r>
            <a:r>
              <a:rPr lang="ru-RU" sz="1800" b="1" i="1" dirty="0" smtClean="0">
                <a:solidFill>
                  <a:srgbClr val="C00000"/>
                </a:solidFill>
              </a:rPr>
              <a:t>факторы </a:t>
            </a:r>
            <a:r>
              <a:rPr lang="ru-RU" sz="1800" b="1" i="1" dirty="0" smtClean="0">
                <a:solidFill>
                  <a:srgbClr val="C00000"/>
                </a:solidFill>
              </a:rPr>
              <a:t>риска</a:t>
            </a:r>
            <a:r>
              <a:rPr lang="ru-RU" sz="1800" dirty="0" smtClean="0">
                <a:solidFill>
                  <a:srgbClr val="C00000"/>
                </a:solidFill>
              </a:rPr>
              <a:t>;</a:t>
            </a:r>
          </a:p>
          <a:p>
            <a:pPr>
              <a:buNone/>
            </a:pPr>
            <a:r>
              <a:rPr lang="ru-RU" sz="1800" dirty="0" smtClean="0">
                <a:solidFill>
                  <a:srgbClr val="C00000"/>
                </a:solidFill>
              </a:rPr>
              <a:t>     </a:t>
            </a:r>
            <a:r>
              <a:rPr lang="ru-RU" sz="1800" dirty="0" smtClean="0">
                <a:solidFill>
                  <a:srgbClr val="C00000"/>
                </a:solidFill>
              </a:rPr>
              <a:t>- </a:t>
            </a:r>
            <a:r>
              <a:rPr lang="ru-RU" sz="1800" b="1" i="1" dirty="0" smtClean="0">
                <a:solidFill>
                  <a:srgbClr val="C00000"/>
                </a:solidFill>
              </a:rPr>
              <a:t>Социально-психологические факторы риска:</a:t>
            </a:r>
            <a:r>
              <a:rPr lang="ru-RU" sz="1800" i="1" dirty="0" smtClean="0">
                <a:solidFill>
                  <a:srgbClr val="C00000"/>
                </a:solidFill>
              </a:rPr>
              <a:t> 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dirty="0" smtClean="0"/>
              <a:t>отделение от матери в раннем возрасте, 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dirty="0" smtClean="0"/>
              <a:t>характерологические особенности матери  (тревожность, мнительность, </a:t>
            </a:r>
            <a:r>
              <a:rPr lang="ru-RU" sz="1800" dirty="0" err="1" smtClean="0"/>
              <a:t>инфальтильность</a:t>
            </a:r>
            <a:r>
              <a:rPr lang="ru-RU" sz="1800" dirty="0" smtClean="0"/>
              <a:t>, импульсивность, эмоциональная холодность);  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dirty="0" smtClean="0"/>
              <a:t>неприятие со стороны матери (отца); 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dirty="0" smtClean="0"/>
              <a:t>неполная семья; 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dirty="0" smtClean="0"/>
              <a:t>конфликтные взаимоотношения в семье, изменение в структуре семьи (смерть, болезнь  близких, развод и т. д.); 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dirty="0" smtClean="0"/>
              <a:t>воспитание в двух домах; 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dirty="0" smtClean="0"/>
              <a:t>резкая смена жизненного стереотипа и типа воспитания; 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dirty="0" smtClean="0"/>
              <a:t>неадекватный тип воспитания («кумир», </a:t>
            </a:r>
            <a:r>
              <a:rPr lang="ru-RU" sz="1800" dirty="0" err="1" smtClean="0"/>
              <a:t>гиперопека</a:t>
            </a:r>
            <a:r>
              <a:rPr lang="ru-RU" sz="1800" dirty="0" smtClean="0"/>
              <a:t>, несогласованность в воспитательных позициях родителей). </a:t>
            </a:r>
            <a:endParaRPr lang="ru-RU" sz="1800" dirty="0" smtClean="0"/>
          </a:p>
          <a:p>
            <a:r>
              <a:rPr lang="ru-RU" sz="2200" b="1" dirty="0" smtClean="0"/>
              <a:t>3. Формирование речевых умений.</a:t>
            </a:r>
          </a:p>
          <a:p>
            <a:r>
              <a:rPr lang="ru-RU" sz="2200" b="1" dirty="0" smtClean="0"/>
              <a:t>4</a:t>
            </a:r>
            <a:r>
              <a:rPr lang="ru-RU" sz="2200" b="1" dirty="0" smtClean="0"/>
              <a:t>.</a:t>
            </a:r>
            <a:r>
              <a:rPr lang="ru-RU" sz="2200" dirty="0" smtClean="0"/>
              <a:t> </a:t>
            </a:r>
            <a:r>
              <a:rPr lang="ru-RU" sz="2200" b="1" dirty="0" smtClean="0"/>
              <a:t>Дошкольные учреждения</a:t>
            </a:r>
            <a:r>
              <a:rPr lang="ru-RU" sz="2200" dirty="0" smtClean="0"/>
              <a:t>.</a:t>
            </a:r>
          </a:p>
          <a:p>
            <a:r>
              <a:rPr lang="ru-RU" sz="2200" b="1" dirty="0" smtClean="0"/>
              <a:t>5. Задачи </a:t>
            </a:r>
            <a:r>
              <a:rPr lang="ru-RU" sz="2200" b="1" dirty="0" smtClean="0"/>
              <a:t>школьной психогигиены </a:t>
            </a:r>
            <a:r>
              <a:rPr lang="ru-RU" sz="2200" b="1" dirty="0" smtClean="0"/>
              <a:t>.</a:t>
            </a:r>
            <a:endParaRPr lang="ru-RU" sz="2200" b="1" dirty="0" smtClean="0"/>
          </a:p>
          <a:p>
            <a:pPr lvl="0"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147248" cy="626469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900" b="1" i="1" dirty="0" smtClean="0"/>
              <a:t>Вторичная профилактика</a:t>
            </a:r>
            <a:r>
              <a:rPr lang="ru-RU" sz="2900" dirty="0" smtClean="0"/>
              <a:t>.</a:t>
            </a:r>
          </a:p>
          <a:p>
            <a:r>
              <a:rPr lang="ru-RU" sz="2600" dirty="0" smtClean="0"/>
              <a:t>Предупреждении возможных вторичных, более отдаленных последствий речевой </a:t>
            </a:r>
            <a:r>
              <a:rPr lang="ru-RU" sz="2600" dirty="0" smtClean="0"/>
              <a:t>патологии.</a:t>
            </a:r>
          </a:p>
          <a:p>
            <a:pPr algn="ctr">
              <a:buNone/>
            </a:pPr>
            <a:r>
              <a:rPr lang="ru-RU" sz="2900" b="1" i="1" dirty="0" smtClean="0"/>
              <a:t>Третичная профилактика</a:t>
            </a:r>
            <a:r>
              <a:rPr lang="ru-RU" sz="2900" dirty="0" smtClean="0"/>
              <a:t>.</a:t>
            </a:r>
          </a:p>
          <a:p>
            <a:r>
              <a:rPr lang="ru-RU" sz="2600" dirty="0" smtClean="0"/>
              <a:t>Профессиональная ориентация.</a:t>
            </a:r>
          </a:p>
          <a:p>
            <a:pPr algn="ctr">
              <a:buNone/>
            </a:pPr>
            <a:r>
              <a:rPr lang="ru-RU" sz="2900" b="1" dirty="0" smtClean="0">
                <a:solidFill>
                  <a:srgbClr val="C00000"/>
                </a:solidFill>
              </a:rPr>
              <a:t>Организация </a:t>
            </a:r>
            <a:r>
              <a:rPr lang="ru-RU" sz="2900" b="1" dirty="0" smtClean="0">
                <a:solidFill>
                  <a:srgbClr val="C00000"/>
                </a:solidFill>
              </a:rPr>
              <a:t>логопедического воздействия.</a:t>
            </a:r>
            <a:endParaRPr lang="ru-RU" sz="2900" dirty="0" smtClean="0">
              <a:solidFill>
                <a:srgbClr val="C00000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ru-RU" b="1" dirty="0" smtClean="0"/>
              <a:t>     Логопедическое воздействие</a:t>
            </a:r>
            <a:r>
              <a:rPr lang="ru-RU" dirty="0" smtClean="0"/>
              <a:t> – это сложно организованный, целенаправленный процесс, в котором реализуются коррекционные, профилактические, образовательные и воспитательные задачи. </a:t>
            </a:r>
          </a:p>
          <a:p>
            <a:pPr>
              <a:buNone/>
            </a:pPr>
            <a:endParaRPr lang="ru-RU" sz="800" dirty="0" smtClean="0"/>
          </a:p>
          <a:p>
            <a:pPr>
              <a:buNone/>
            </a:pPr>
            <a:r>
              <a:rPr lang="ru-RU" sz="800" dirty="0" smtClean="0"/>
              <a:t> </a:t>
            </a:r>
            <a:r>
              <a:rPr lang="ru-RU" sz="800" dirty="0" smtClean="0"/>
              <a:t>            </a:t>
            </a:r>
            <a:r>
              <a:rPr lang="ru-RU" dirty="0" smtClean="0"/>
              <a:t>Эффективность </a:t>
            </a:r>
            <a:r>
              <a:rPr lang="ru-RU" dirty="0" smtClean="0"/>
              <a:t>логопедического воздействия обусловлена следующими </a:t>
            </a:r>
            <a:r>
              <a:rPr lang="ru-RU" b="1" dirty="0" smtClean="0"/>
              <a:t>факторами</a:t>
            </a:r>
            <a:r>
              <a:rPr lang="ru-RU" dirty="0" smtClean="0"/>
              <a:t>: </a:t>
            </a:r>
          </a:p>
          <a:p>
            <a:r>
              <a:rPr lang="ru-RU" sz="2600" dirty="0" smtClean="0"/>
              <a:t>– степенью выраженности дефекта, </a:t>
            </a:r>
          </a:p>
          <a:p>
            <a:r>
              <a:rPr lang="ru-RU" sz="2600" dirty="0" smtClean="0"/>
              <a:t>– возрастом ребенка, </a:t>
            </a:r>
          </a:p>
          <a:p>
            <a:r>
              <a:rPr lang="ru-RU" sz="2600" dirty="0" smtClean="0"/>
              <a:t>– соматическим состоянием ребенка, </a:t>
            </a:r>
          </a:p>
          <a:p>
            <a:r>
              <a:rPr lang="ru-RU" sz="2600" dirty="0" smtClean="0"/>
              <a:t>– особенностями психики, </a:t>
            </a:r>
          </a:p>
          <a:p>
            <a:r>
              <a:rPr lang="ru-RU" sz="2600" dirty="0" smtClean="0"/>
              <a:t>– особенностями эмоционально-волевой сферы, </a:t>
            </a:r>
          </a:p>
          <a:p>
            <a:r>
              <a:rPr lang="ru-RU" sz="2600" dirty="0" smtClean="0"/>
              <a:t>– влиянием </a:t>
            </a:r>
            <a:r>
              <a:rPr lang="ru-RU" sz="2600" dirty="0" err="1" smtClean="0"/>
              <a:t>микросоциального</a:t>
            </a:r>
            <a:r>
              <a:rPr lang="ru-RU" sz="2600" dirty="0" smtClean="0"/>
              <a:t> окружения, </a:t>
            </a:r>
          </a:p>
          <a:p>
            <a:r>
              <a:rPr lang="ru-RU" sz="2600" dirty="0" smtClean="0"/>
              <a:t>– сроками начала логопедической работы и ее продолжительностью, </a:t>
            </a:r>
          </a:p>
          <a:p>
            <a:r>
              <a:rPr lang="ru-RU" sz="2600" dirty="0" smtClean="0"/>
              <a:t>– возможностью использования комплексного воздействия, </a:t>
            </a:r>
          </a:p>
          <a:p>
            <a:r>
              <a:rPr lang="ru-RU" sz="2600" dirty="0" smtClean="0"/>
              <a:t>– профессионализмом педагога.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Открыт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158</Words>
  <Application>Microsoft Office PowerPoint</Application>
  <PresentationFormat>Экран (4:3)</PresentationFormat>
  <Paragraphs>40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Открытая</vt:lpstr>
      <vt:lpstr>Эркер</vt:lpstr>
      <vt:lpstr>Слайд 1</vt:lpstr>
      <vt:lpstr>Слайд 2</vt:lpstr>
      <vt:lpstr>      Первичная профилактика. 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РОМАН</cp:lastModifiedBy>
  <cp:revision>18</cp:revision>
  <dcterms:modified xsi:type="dcterms:W3CDTF">2022-03-28T12:11:14Z</dcterms:modified>
</cp:coreProperties>
</file>