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58" r:id="rId4"/>
    <p:sldId id="260" r:id="rId5"/>
    <p:sldId id="261" r:id="rId6"/>
    <p:sldId id="262" r:id="rId7"/>
    <p:sldId id="263" r:id="rId8"/>
    <p:sldId id="264" r:id="rId9"/>
    <p:sldId id="265" r:id="rId10"/>
    <p:sldId id="273" r:id="rId11"/>
    <p:sldId id="266" r:id="rId12"/>
    <p:sldId id="267" r:id="rId13"/>
    <p:sldId id="268" r:id="rId14"/>
    <p:sldId id="269" r:id="rId15"/>
    <p:sldId id="270" r:id="rId16"/>
    <p:sldId id="272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2" r:id="rId25"/>
    <p:sldId id="292" r:id="rId26"/>
    <p:sldId id="284" r:id="rId27"/>
    <p:sldId id="290" r:id="rId28"/>
    <p:sldId id="287" r:id="rId29"/>
    <p:sldId id="291" r:id="rId30"/>
    <p:sldId id="288" r:id="rId31"/>
    <p:sldId id="289" r:id="rId32"/>
    <p:sldId id="286" r:id="rId33"/>
    <p:sldId id="283" r:id="rId34"/>
    <p:sldId id="285" r:id="rId35"/>
    <p:sldId id="271" r:id="rId36"/>
    <p:sldId id="281" r:id="rId3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6A4B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925" autoAdjust="0"/>
    <p:restoredTop sz="86393" autoAdjust="0"/>
  </p:normalViewPr>
  <p:slideViewPr>
    <p:cSldViewPr>
      <p:cViewPr varScale="1">
        <p:scale>
          <a:sx n="114" d="100"/>
          <a:sy n="114" d="100"/>
        </p:scale>
        <p:origin x="1794" y="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17.05.2022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17.05.2022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17.05.2022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17.05.2022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17.05.2022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17.05.2022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17.05.2022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17.05.2022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17.05.2022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17.05.2022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17.05.2022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17.05.2022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hyperlink" Target="https://zen.yandex.ru/media/vadimdem/shedevralnye-foto-rodinymateri-na-mamaevom-kurgane-5da6d3cdd7859b00aec24475" TargetMode="External"/><Relationship Id="rId13" Type="http://schemas.openxmlformats.org/officeDocument/2006/relationships/hyperlink" Target="https://yandex.ru/images/search?from=tabbar&amp;text=%D0%BC%D0%B0%D0%BC%D0%B0%D0%B5%D0%B2%20%D0%BA%D1%83%D1%80%D0%B3%D0%B0%D0%BD%20%D1%84%D0%BE%D1%82%D0%BE" TargetMode="External"/><Relationship Id="rId3" Type="http://schemas.openxmlformats.org/officeDocument/2006/relationships/hyperlink" Target="http://nlr.ru/res/epubl/rue/texts/volgograd/RUS/enciklopediya/index.html" TargetMode="External"/><Relationship Id="rId7" Type="http://schemas.openxmlformats.org/officeDocument/2006/relationships/hyperlink" Target="https://ru.wikipedia.org/wiki/%D0%A1%D1%82%D0%B0%D0%BB%D0%B8%D0%BD%D0%B3%D1%80%D0%B0%D0%B4%D1%81%D0%BA%D0%B0%D1%8F_%D0%B1%D0%B8%D1%82%D0%B2%D0%B0" TargetMode="External"/><Relationship Id="rId12" Type="http://schemas.openxmlformats.org/officeDocument/2006/relationships/hyperlink" Target="https://yandex.ru/images/search?text=&#1053;&#1080;&#1085;&#1072;%20&#1044;&#1091;&#1084;&#1073;&#1072;&#1076;&#1079;&#1077;%20(&#1092;&#1086;&#1090;&#1086;)&amp;from=tabbar" TargetMode="Externa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ru.wikipedia.org/wiki/%D0%9E%D0%B1%D0%BE%D1%80%D0%BE%D0%BD%D0%B0_%D0%A6%D0%B0%D1%80%D0%B8%D1%86%D1%8B%D0%BD%D0%B0" TargetMode="External"/><Relationship Id="rId11" Type="http://schemas.openxmlformats.org/officeDocument/2006/relationships/hyperlink" Target="https://wiki2.wiki/wiki/Nina_Dumbadze" TargetMode="External"/><Relationship Id="rId5" Type="http://schemas.openxmlformats.org/officeDocument/2006/relationships/hyperlink" Target="https://ru.wikipedia.org/wiki/%D0%92%D0%BE%D0%BB%D0%B3%D0%BE%D0%B3%D1%80%D0%B0%D0%B4" TargetMode="External"/><Relationship Id="rId10" Type="http://schemas.openxmlformats.org/officeDocument/2006/relationships/hyperlink" Target="https://ru.wikipedia.org/wiki/%D0%94%D1%83%D0%BC%D0%B1%D0%B0%D0%B4%D0%B7%D0%B5,_%D0%9D%D0%B8%D0%BD%D0%B0_%D0%AF%D0%BA%D0%BE%D0%B2%D0%BB%D0%B5%D0%B2%D0%BD%D0%B0" TargetMode="External"/><Relationship Id="rId4" Type="http://schemas.openxmlformats.org/officeDocument/2006/relationships/hyperlink" Target="https://vivaldi.nlr.ru/bx000016264/view/#page=1" TargetMode="External"/><Relationship Id="rId9" Type="http://schemas.openxmlformats.org/officeDocument/2006/relationships/hyperlink" Target="https://stihi.ru/2020/01/15/4115" TargetMode="Externa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hyperlink" Target="https://mamaev-hill.ru/memorial/vkhodnaya-ploschad" TargetMode="External"/><Relationship Id="rId3" Type="http://schemas.openxmlformats.org/officeDocument/2006/relationships/hyperlink" Target="https://gkd.ru/408953a-mamaev-kurgan-istoriya-i-interesnyie-faktyi" TargetMode="External"/><Relationship Id="rId7" Type="http://schemas.openxmlformats.org/officeDocument/2006/relationships/hyperlink" Target="https://mamaev-hill.ru/memorial/ploschad-skorbi" TargetMode="Externa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weekend.rambler.ru/places/31239118-zachem-kopiyu-statui-rodina-mat-zovet-otpravili-v-kitay/" TargetMode="External"/><Relationship Id="rId11" Type="http://schemas.openxmlformats.org/officeDocument/2006/relationships/hyperlink" Target="https://bazaeducation.ru/publish/?item=1" TargetMode="External"/><Relationship Id="rId5" Type="http://schemas.openxmlformats.org/officeDocument/2006/relationships/hyperlink" Target="https://yandex.ru/images/search?text=%D0%BC%D0%B5%D1%87%20%D1%80%D0%BE%D0%B4%D0%B8%D0%BD%D0%B0%20%D0%BC%D0%B0%D1%82%D1%8C%20%D1%80%D0%BE%D0%B4%D0%B8%D0%BD%D0%B0%20%D0%BC%D0%B0%D1%82%D1%8C%20%D1%80%D0%B5%D1%81%D1%82%D0%B0%D0%B2%D1%80%D0%B0%D1%86%D0%B8%D1%8F%202019&amp;from=tabbar&amp;pos=0&amp;img_url=https://novostivolgograda.ru/attachments/81b3742adebfd77fa25e82bda882fe94856a5bef/store/fill/1200/630/9dc66f98e1f9b89739edab7b29847ee9d705d4efeffe61ff7363f0ea7e83/DJI_0020.jpg&amp;rpt=simage" TargetMode="External"/><Relationship Id="rId10" Type="http://schemas.openxmlformats.org/officeDocument/2006/relationships/hyperlink" Target="https://mamaev-hill.ru/memorial/alleya-topoley" TargetMode="External"/><Relationship Id="rId4" Type="http://schemas.openxmlformats.org/officeDocument/2006/relationships/hyperlink" Target="https://riac34.ru/news/103505/" TargetMode="External"/><Relationship Id="rId9" Type="http://schemas.openxmlformats.org/officeDocument/2006/relationships/hyperlink" Target="https://mamaev-hill.ru/memorial/ploschad-geroev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-531440"/>
            <a:ext cx="9144000" cy="2282163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ru-RU" sz="14230" b="1" spc="-300" dirty="0">
                <a:solidFill>
                  <a:srgbClr val="FF0000"/>
                </a:solidFill>
                <a:latin typeface="Haettenschweiler" pitchFamily="34" charset="0"/>
              </a:rPr>
              <a:t>МАМАЕВ КУРГАН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0" y="1484784"/>
            <a:ext cx="9144000" cy="292388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1300" dirty="0">
                <a:solidFill>
                  <a:srgbClr val="FF0000"/>
                </a:solidFill>
                <a:latin typeface="Lato Light" pitchFamily="34" charset="0"/>
                <a:cs typeface="Lato Light" pitchFamily="34" charset="0"/>
              </a:rPr>
              <a:t>ПАМЯТНИК-АНСАМБЛЬ «ГЕРОЯМ СТАЛИНГРАДСКОЙ БИТВЫ» С МОНУМЕНТОМ «РОДИНА-МАТЬ ЗОВЁТ!»</a:t>
            </a:r>
          </a:p>
        </p:txBody>
      </p:sp>
      <p:pic>
        <p:nvPicPr>
          <p:cNvPr id="1028" name="Picture 4" descr="https://st2.depositphotos.com/4048811/10392/v/600/depositphotos_103927428-stock-illustration-a-soldier-with-a-grenad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68560" y="4077072"/>
            <a:ext cx="2996952" cy="2996952"/>
          </a:xfrm>
          <a:prstGeom prst="rect">
            <a:avLst/>
          </a:prstGeom>
          <a:noFill/>
        </p:spPr>
      </p:pic>
      <p:pic>
        <p:nvPicPr>
          <p:cNvPr id="1030" name="Picture 6" descr="https://fsd.kopilkaurokov.ru/uploads/user_file_55115d764c7af/user_file_55115d764c7af_0_1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56176" y="2647816"/>
            <a:ext cx="3276872" cy="4210184"/>
          </a:xfrm>
          <a:prstGeom prst="rect">
            <a:avLst/>
          </a:prstGeom>
          <a:noFill/>
        </p:spPr>
      </p:pic>
      <p:pic>
        <p:nvPicPr>
          <p:cNvPr id="1036" name="Picture 12" descr="https://images.fineartamerica.com/images/artworkimages/mediumlarge/1/sketch-diary-view-on-the-volga-20-april-2015-tatiana-chernyavskay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85450" y="3573016"/>
            <a:ext cx="4692833" cy="328498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64063" y="3284984"/>
            <a:ext cx="559769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endParaRPr lang="ru-RU" i="1" dirty="0">
              <a:latin typeface="Haettenschweiler" pitchFamily="34" charset="0"/>
              <a:cs typeface="Lato Light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144000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400" u="sng" spc="600" dirty="0">
                <a:latin typeface="Lato Light" pitchFamily="34" charset="0"/>
                <a:cs typeface="Lato Light" pitchFamily="34" charset="0"/>
              </a:rPr>
              <a:t>«Героям Сталинградской битвы»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404665"/>
            <a:ext cx="4176464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400" dirty="0">
              <a:latin typeface="Lato Light" pitchFamily="34" charset="0"/>
              <a:cs typeface="Lato Light" pitchFamily="34" charset="0"/>
            </a:endParaRPr>
          </a:p>
          <a:p>
            <a:endParaRPr lang="ru-RU" sz="1400" dirty="0">
              <a:latin typeface="Lato Light" pitchFamily="34" charset="0"/>
              <a:cs typeface="Lato Light" pitchFamily="34" charset="0"/>
            </a:endParaRPr>
          </a:p>
          <a:p>
            <a:endParaRPr lang="ru-RU" sz="1400" dirty="0">
              <a:latin typeface="Lato Light" pitchFamily="34" charset="0"/>
              <a:cs typeface="Lato Light" pitchFamily="34" charset="0"/>
            </a:endParaRPr>
          </a:p>
          <a:p>
            <a:endParaRPr lang="ru-RU" sz="1400" dirty="0">
              <a:latin typeface="Lato Light" pitchFamily="34" charset="0"/>
              <a:cs typeface="Lato Light" pitchFamily="34" charset="0"/>
            </a:endParaRPr>
          </a:p>
          <a:p>
            <a:endParaRPr lang="ru-RU" sz="1400" dirty="0">
              <a:latin typeface="Lato Light" pitchFamily="34" charset="0"/>
              <a:cs typeface="Lato Light" pitchFamily="34" charset="0"/>
            </a:endParaRPr>
          </a:p>
          <a:p>
            <a:endParaRPr lang="ru-RU" sz="1400" dirty="0">
              <a:latin typeface="Lato Light" pitchFamily="34" charset="0"/>
              <a:cs typeface="Lato Light" pitchFamily="34" charset="0"/>
            </a:endParaRPr>
          </a:p>
          <a:p>
            <a:r>
              <a:rPr lang="ru-RU" sz="1400" dirty="0">
                <a:latin typeface="Lato Light" pitchFamily="34" charset="0"/>
                <a:cs typeface="Lato Light" pitchFamily="34" charset="0"/>
              </a:rPr>
              <a:t>Памятник-ансамбль «Героям Сталинградской битвы» начали строить в Волгограде в мае 1959 года на Мамаевом кургане — в том месте, где в 1942-1943 годах шли ожесточенные бои Сталинградской битвы. </a:t>
            </a:r>
          </a:p>
          <a:p>
            <a:endParaRPr lang="ru-RU" sz="1400" dirty="0">
              <a:latin typeface="Lato Light" pitchFamily="34" charset="0"/>
              <a:cs typeface="Lato Light" pitchFamily="34" charset="0"/>
            </a:endParaRPr>
          </a:p>
          <a:p>
            <a:r>
              <a:rPr lang="ru-RU" sz="1400" dirty="0">
                <a:latin typeface="Lato Light" pitchFamily="34" charset="0"/>
                <a:cs typeface="Lato Light" pitchFamily="34" charset="0"/>
              </a:rPr>
              <a:t>Элементы ансамбля расположены по всей площади Мамаева кургана. Памятник-ансамбль «Героям Сталинградской битвы» включает в себя стены-руины, площадь Стоявших насмерть, зал Воинской славы, Вечный огонь, площадь Скорби и огромный памятник «Родина-мать зовет!».</a:t>
            </a:r>
          </a:p>
          <a:p>
            <a:endParaRPr lang="ru-RU" sz="1400" dirty="0">
              <a:latin typeface="Lato Light" pitchFamily="34" charset="0"/>
              <a:cs typeface="Lato Light" pitchFamily="34" charset="0"/>
            </a:endParaRPr>
          </a:p>
          <a:p>
            <a:r>
              <a:rPr lang="ru-RU" sz="1400" dirty="0">
                <a:latin typeface="Lato Light" pitchFamily="34" charset="0"/>
                <a:cs typeface="Lato Light" pitchFamily="34" charset="0"/>
              </a:rPr>
              <a:t>По задумке, каждый элемент открывается взгляду постепенно. У подножия видно только ступени и Родину-мать. По мере того, как посетители поднимаются к вершине, они встречают все новые элементы мемориального комплекса.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4572000" y="908720"/>
            <a:ext cx="0" cy="532859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098" name="Picture 2" descr="https://regnum.ru/uploads/pictures/news/2016/12/27/regnum_picture_1482866963725840_norma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64088" y="1268760"/>
            <a:ext cx="2910923" cy="4536504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4258452" y="3244334"/>
            <a:ext cx="627095" cy="36933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r>
              <a:rPr lang="ru-RU" i="1" dirty="0">
                <a:latin typeface="Haettenschweiler" pitchFamily="34" charset="0"/>
                <a:cs typeface="Lato Light" pitchFamily="34" charset="0"/>
              </a:rPr>
              <a:t>— 11— 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0" y="1340768"/>
            <a:ext cx="9144000" cy="439248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251520" y="1628800"/>
            <a:ext cx="864096" cy="52292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9" name="Прямоугольник 28"/>
          <p:cNvSpPr/>
          <p:nvPr/>
        </p:nvSpPr>
        <p:spPr>
          <a:xfrm>
            <a:off x="7380312" y="692696"/>
            <a:ext cx="1512168" cy="496855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7" name="Прямоугольник 26"/>
          <p:cNvSpPr/>
          <p:nvPr/>
        </p:nvSpPr>
        <p:spPr>
          <a:xfrm>
            <a:off x="251520" y="1556792"/>
            <a:ext cx="8640960" cy="396044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0" y="0"/>
            <a:ext cx="9144000" cy="692696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" y="0"/>
            <a:ext cx="914399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spc="600" dirty="0">
                <a:latin typeface="Impact" pitchFamily="34" charset="0"/>
              </a:rPr>
              <a:t>« Р О Д И Н А – М А Т Ь  З О В Ё Т ! »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4243224" y="3244334"/>
            <a:ext cx="657552" cy="36933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r>
              <a:rPr lang="ru-RU" i="1" dirty="0">
                <a:latin typeface="Haettenschweiler" pitchFamily="34" charset="0"/>
                <a:cs typeface="Lato Light" pitchFamily="34" charset="0"/>
              </a:rPr>
              <a:t>— 12— </a:t>
            </a:r>
          </a:p>
        </p:txBody>
      </p:sp>
      <p:pic>
        <p:nvPicPr>
          <p:cNvPr id="2052" name="Picture 4" descr="https://stihi.ru/pics/2015/05/13/86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772816"/>
            <a:ext cx="8100392" cy="352419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4211960" y="6597352"/>
            <a:ext cx="720080" cy="2606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243224" y="3244334"/>
            <a:ext cx="657552" cy="36933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r>
              <a:rPr lang="ru-RU" i="1" dirty="0">
                <a:latin typeface="Haettenschweiler" pitchFamily="34" charset="0"/>
                <a:cs typeface="Lato Light" pitchFamily="34" charset="0"/>
              </a:rPr>
              <a:t>— 13— </a:t>
            </a:r>
          </a:p>
        </p:txBody>
      </p:sp>
      <p:pic>
        <p:nvPicPr>
          <p:cNvPr id="1034" name="Picture 10" descr="https://cdn.fishki.net/upload/post/201405/23/1271538/846d7cb6e644857066a9d82a053b8e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404664"/>
            <a:ext cx="7776864" cy="5832648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179512" y="116632"/>
            <a:ext cx="8784976" cy="6336704"/>
          </a:xfrm>
          <a:prstGeom prst="rect">
            <a:avLst/>
          </a:prstGeom>
          <a:noFill/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36011" y="3244334"/>
            <a:ext cx="671979" cy="36933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r>
              <a:rPr lang="ru-RU" i="1" dirty="0">
                <a:latin typeface="Haettenschweiler" pitchFamily="34" charset="0"/>
                <a:cs typeface="Lato Light" pitchFamily="34" charset="0"/>
              </a:rPr>
              <a:t>— 14— </a:t>
            </a:r>
          </a:p>
        </p:txBody>
      </p:sp>
      <p:pic>
        <p:nvPicPr>
          <p:cNvPr id="25602" name="Picture 2" descr="https://news2.ru/user_images/59900/532242_150809267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620688"/>
            <a:ext cx="7596336" cy="5066756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179512" y="116632"/>
            <a:ext cx="8784976" cy="6336704"/>
          </a:xfrm>
          <a:prstGeom prst="rect">
            <a:avLst/>
          </a:prstGeom>
          <a:noFill/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43225" y="3244334"/>
            <a:ext cx="657552" cy="36933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r>
              <a:rPr lang="ru-RU" i="1" dirty="0">
                <a:latin typeface="Haettenschweiler" pitchFamily="34" charset="0"/>
                <a:cs typeface="Lato Light" pitchFamily="34" charset="0"/>
              </a:rPr>
              <a:t>— 15— </a:t>
            </a:r>
          </a:p>
        </p:txBody>
      </p:sp>
      <p:pic>
        <p:nvPicPr>
          <p:cNvPr id="26626" name="Picture 2" descr="https://cdn.fishki.net/upload/post/201405/23/1271538/14bda4e9da0a57d07b609ab524c8a8c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332656"/>
            <a:ext cx="7872874" cy="5904656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79512" y="116632"/>
            <a:ext cx="8784976" cy="6336704"/>
          </a:xfrm>
          <a:prstGeom prst="rect">
            <a:avLst/>
          </a:prstGeom>
          <a:noFill/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907704" y="4725144"/>
            <a:ext cx="7236296" cy="18002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4243224" y="3244334"/>
            <a:ext cx="657552" cy="36933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r>
              <a:rPr lang="ru-RU" i="1" dirty="0">
                <a:latin typeface="Haettenschweiler" pitchFamily="34" charset="0"/>
                <a:cs typeface="Lato Light" pitchFamily="34" charset="0"/>
              </a:rPr>
              <a:t>— 16— </a:t>
            </a:r>
          </a:p>
        </p:txBody>
      </p:sp>
      <p:pic>
        <p:nvPicPr>
          <p:cNvPr id="30722" name="Picture 2" descr="https://upload.wikimedia.org/wikipedia/commons/thumb/8/8d/Height_comparison_of_notable_statues_%28vector%29.svg/1280px-Height_comparison_of_notable_statues_%28vector%29.svg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696" y="0"/>
            <a:ext cx="7401375" cy="4608512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907704" y="4725144"/>
            <a:ext cx="7236296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200" dirty="0">
              <a:latin typeface="Lato Light" pitchFamily="34" charset="0"/>
              <a:cs typeface="Lato Light" pitchFamily="34" charset="0"/>
            </a:endParaRPr>
          </a:p>
          <a:p>
            <a:endParaRPr lang="ru-RU" sz="1200" u="sng" dirty="0">
              <a:latin typeface="Lato Light" pitchFamily="34" charset="0"/>
              <a:cs typeface="Lato Light" pitchFamily="34" charset="0"/>
            </a:endParaRPr>
          </a:p>
          <a:p>
            <a:r>
              <a:rPr lang="ru-RU" sz="1200" u="sng" dirty="0">
                <a:latin typeface="Lato Light" pitchFamily="34" charset="0"/>
                <a:cs typeface="Lato Light" pitchFamily="34" charset="0"/>
              </a:rPr>
              <a:t>Сравнение по высоте самых больших статуй в мире:</a:t>
            </a:r>
            <a:r>
              <a:rPr lang="ru-RU" sz="1200" dirty="0">
                <a:latin typeface="Lato Light" pitchFamily="34" charset="0"/>
                <a:cs typeface="Lato Light" pitchFamily="34" charset="0"/>
              </a:rPr>
              <a:t> </a:t>
            </a:r>
          </a:p>
          <a:p>
            <a:r>
              <a:rPr lang="ru-RU" sz="1200" dirty="0">
                <a:latin typeface="Lato Light" pitchFamily="34" charset="0"/>
                <a:cs typeface="Lato Light" pitchFamily="34" charset="0"/>
              </a:rPr>
              <a:t>	 ●  Статуя Единства</a:t>
            </a:r>
          </a:p>
          <a:p>
            <a:r>
              <a:rPr lang="ru-RU" sz="1200" dirty="0">
                <a:latin typeface="Lato Light" pitchFamily="34" charset="0"/>
                <a:cs typeface="Lato Light" pitchFamily="34" charset="0"/>
              </a:rPr>
              <a:t> 	 ●  Будда Весеннего Храма</a:t>
            </a:r>
          </a:p>
          <a:p>
            <a:r>
              <a:rPr lang="ru-RU" sz="1200" dirty="0">
                <a:latin typeface="Lato Light" pitchFamily="34" charset="0"/>
                <a:cs typeface="Lato Light" pitchFamily="34" charset="0"/>
              </a:rPr>
              <a:t> 	 ●  Статуя Свободы</a:t>
            </a:r>
          </a:p>
          <a:p>
            <a:r>
              <a:rPr lang="ru-RU" sz="1200" dirty="0">
                <a:latin typeface="Lato Light" pitchFamily="34" charset="0"/>
                <a:cs typeface="Lato Light" pitchFamily="34" charset="0"/>
              </a:rPr>
              <a:t> 	 ●  Родина-Мать</a:t>
            </a:r>
          </a:p>
          <a:p>
            <a:r>
              <a:rPr lang="ru-RU" sz="1200" dirty="0">
                <a:latin typeface="Lato Light" pitchFamily="34" charset="0"/>
                <a:cs typeface="Lato Light" pitchFamily="34" charset="0"/>
              </a:rPr>
              <a:t>	 ●  Статуя Христа-Искупителя</a:t>
            </a:r>
          </a:p>
          <a:p>
            <a:r>
              <a:rPr lang="ru-RU" sz="1200" dirty="0">
                <a:latin typeface="Lato Light" pitchFamily="34" charset="0"/>
                <a:cs typeface="Lato Light" pitchFamily="34" charset="0"/>
              </a:rPr>
              <a:t> 	 ● «Давид» (работа Микеланджело)</a:t>
            </a:r>
            <a:endParaRPr lang="ru-RU" sz="1400" dirty="0">
              <a:latin typeface="Lato Light" pitchFamily="34" charset="0"/>
              <a:cs typeface="Lato Light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55576" y="0"/>
            <a:ext cx="864096" cy="652534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907704" y="4221088"/>
            <a:ext cx="7236296" cy="230425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4243224" y="3244334"/>
            <a:ext cx="657552" cy="36933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r>
              <a:rPr lang="ru-RU" i="1" dirty="0">
                <a:latin typeface="Haettenschweiler" pitchFamily="34" charset="0"/>
                <a:cs typeface="Lato Light" pitchFamily="34" charset="0"/>
              </a:rPr>
              <a:t>— 17— </a:t>
            </a:r>
          </a:p>
        </p:txBody>
      </p:sp>
      <p:pic>
        <p:nvPicPr>
          <p:cNvPr id="28674" name="Picture 2" descr="https://upload.wikimedia.org/wikipedia/commons/thumb/9/9d/Comparison_of_highest_monuments_of_Russia.svg/1920px-Comparison_of_highest_monuments_of_Russia.svg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63048" y="0"/>
            <a:ext cx="7280952" cy="4167587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979712" y="4221088"/>
            <a:ext cx="716428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200" u="sng" dirty="0">
              <a:latin typeface="Lato Light" pitchFamily="34" charset="0"/>
              <a:cs typeface="Lato Light" pitchFamily="34" charset="0"/>
            </a:endParaRPr>
          </a:p>
          <a:p>
            <a:endParaRPr lang="ru-RU" sz="1200" u="sng" dirty="0">
              <a:latin typeface="Lato Light" pitchFamily="34" charset="0"/>
              <a:cs typeface="Lato Light" pitchFamily="34" charset="0"/>
            </a:endParaRPr>
          </a:p>
          <a:p>
            <a:endParaRPr lang="ru-RU" sz="1200" u="sng" dirty="0">
              <a:latin typeface="Lato Light" pitchFamily="34" charset="0"/>
              <a:cs typeface="Lato Light" pitchFamily="34" charset="0"/>
            </a:endParaRPr>
          </a:p>
          <a:p>
            <a:endParaRPr lang="ru-RU" sz="1200" u="sng" dirty="0">
              <a:latin typeface="Lato Light" pitchFamily="34" charset="0"/>
              <a:cs typeface="Lato Light" pitchFamily="34" charset="0"/>
            </a:endParaRPr>
          </a:p>
          <a:p>
            <a:r>
              <a:rPr lang="ru-RU" sz="1200" u="sng" dirty="0">
                <a:latin typeface="Lato Light" pitchFamily="34" charset="0"/>
                <a:cs typeface="Lato Light" pitchFamily="34" charset="0"/>
              </a:rPr>
              <a:t>Сравнение по высоте самых больших статуй в России:</a:t>
            </a:r>
            <a:r>
              <a:rPr lang="ru-RU" sz="1200" dirty="0">
                <a:latin typeface="Lato Light" pitchFamily="34" charset="0"/>
                <a:cs typeface="Lato Light" pitchFamily="34" charset="0"/>
              </a:rPr>
              <a:t> </a:t>
            </a:r>
          </a:p>
          <a:p>
            <a:r>
              <a:rPr lang="ru-RU" sz="1200" dirty="0">
                <a:latin typeface="Lato Light" pitchFamily="34" charset="0"/>
                <a:cs typeface="Lato Light" pitchFamily="34" charset="0"/>
              </a:rPr>
              <a:t>	 ●  Монумент Победы</a:t>
            </a:r>
          </a:p>
          <a:p>
            <a:r>
              <a:rPr lang="ru-RU" sz="1200" dirty="0">
                <a:latin typeface="Lato Light" pitchFamily="34" charset="0"/>
                <a:cs typeface="Lato Light" pitchFamily="34" charset="0"/>
              </a:rPr>
              <a:t>	 ●  Покорителям космоса</a:t>
            </a:r>
          </a:p>
          <a:p>
            <a:r>
              <a:rPr lang="ru-RU" sz="1200" dirty="0">
                <a:latin typeface="Lato Light" pitchFamily="34" charset="0"/>
                <a:cs typeface="Lato Light" pitchFamily="34" charset="0"/>
              </a:rPr>
              <a:t>	 ●  Памятник Петру I (Москва) </a:t>
            </a:r>
          </a:p>
          <a:p>
            <a:r>
              <a:rPr lang="ru-RU" sz="1200" dirty="0">
                <a:latin typeface="Lato Light" pitchFamily="34" charset="0"/>
                <a:cs typeface="Lato Light" pitchFamily="34" charset="0"/>
              </a:rPr>
              <a:t>	 ●  Родина-мать </a:t>
            </a:r>
          </a:p>
          <a:p>
            <a:r>
              <a:rPr lang="ru-RU" sz="1200" dirty="0">
                <a:latin typeface="Lato Light" pitchFamily="34" charset="0"/>
                <a:cs typeface="Lato Light" pitchFamily="34" charset="0"/>
              </a:rPr>
              <a:t>	 ●  Рабочий и колхозница </a:t>
            </a:r>
          </a:p>
          <a:p>
            <a:r>
              <a:rPr lang="ru-RU" sz="1200" dirty="0">
                <a:latin typeface="Lato Light" pitchFamily="34" charset="0"/>
                <a:cs typeface="Lato Light" pitchFamily="34" charset="0"/>
              </a:rPr>
              <a:t>	 ●  Памятник Ленину у входа в Волго-Донской канал </a:t>
            </a:r>
          </a:p>
          <a:p>
            <a:r>
              <a:rPr lang="ru-RU" sz="1200" dirty="0">
                <a:latin typeface="Lato Light" pitchFamily="34" charset="0"/>
                <a:cs typeface="Lato Light" pitchFamily="34" charset="0"/>
              </a:rPr>
              <a:t>	 ●  Защитникам Советского Заполярья в годы ВОВ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755576" y="0"/>
            <a:ext cx="864096" cy="652534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8" name="Picture 6" descr="https://stihi.ru/pics/2017/01/21/939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83768" y="1340768"/>
            <a:ext cx="3960440" cy="2959014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0" y="6309320"/>
            <a:ext cx="3275856" cy="21602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5868144" y="6309320"/>
            <a:ext cx="3275856" cy="21602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4264063" y="3244334"/>
            <a:ext cx="184731" cy="34163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endParaRPr lang="ru-RU" i="1" dirty="0">
              <a:latin typeface="Haettenschweiler" pitchFamily="34" charset="0"/>
              <a:cs typeface="Lato Light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1440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latin typeface="Lato Light" pitchFamily="34" charset="0"/>
                <a:cs typeface="Lato Light" pitchFamily="34" charset="0"/>
              </a:rPr>
              <a:t>Скульптура «Родина-мать зовёт!» — композиционный центр памятника-ансамбля «Героям Сталинградской битвы» на Мамаевом кургане в Волгограде. Одна из самых высоких статуй мира (без постамента — самая высокая статуя в мире на момент постройки и в течение последующих 22 лет). Работа скульптора</a:t>
            </a:r>
          </a:p>
          <a:p>
            <a:r>
              <a:rPr lang="ru-RU" sz="1400" dirty="0">
                <a:latin typeface="Lato Light" pitchFamily="34" charset="0"/>
                <a:cs typeface="Lato Light" pitchFamily="34" charset="0"/>
              </a:rPr>
              <a:t> Е. В. Вучетича и инженера Н. В. Никитина представляет собой многометровую фигуру женщины с поднятым мечом. Статуя является аллегорическим образом Родины, зовущей своих сыновей на битву с врагом.</a:t>
            </a:r>
          </a:p>
        </p:txBody>
      </p:sp>
      <p:pic>
        <p:nvPicPr>
          <p:cNvPr id="3074" name="Picture 2" descr="Ð¤Ð¾ÑÐ¾Ð³ÑÐ°ÑÐ¸Ñ Ð¸Ð· ÐÐ¾Ð»ÑÑÐ¾Ð¹ ÑÐ¾Ð²ÐµÑÑÐºÐ¾Ð¹ ÑÐ½ÑÐ¸ÐºÐ»Ð¾Ð¿ÐµÐ´Ð¸Ð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504" y="4365104"/>
            <a:ext cx="1409700" cy="1905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0" y="4797152"/>
            <a:ext cx="91440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200" dirty="0">
              <a:latin typeface="Lato Light" pitchFamily="34" charset="0"/>
              <a:cs typeface="Lato Light" pitchFamily="34" charset="0"/>
            </a:endParaRPr>
          </a:p>
          <a:p>
            <a:endParaRPr lang="ru-RU" sz="1200" dirty="0">
              <a:latin typeface="Lato Light" pitchFamily="34" charset="0"/>
              <a:cs typeface="Lato Light" pitchFamily="34" charset="0"/>
            </a:endParaRPr>
          </a:p>
          <a:p>
            <a:endParaRPr lang="ru-RU" sz="1200" dirty="0">
              <a:latin typeface="Lato Light" pitchFamily="34" charset="0"/>
              <a:cs typeface="Lato Light" pitchFamily="34" charset="0"/>
            </a:endParaRPr>
          </a:p>
          <a:p>
            <a:endParaRPr lang="ru-RU" sz="1200" dirty="0">
              <a:latin typeface="Lato Light" pitchFamily="34" charset="0"/>
              <a:cs typeface="Lato Light" pitchFamily="34" charset="0"/>
            </a:endParaRPr>
          </a:p>
          <a:p>
            <a:endParaRPr lang="ru-RU" sz="1200" dirty="0">
              <a:latin typeface="Lato Light" pitchFamily="34" charset="0"/>
              <a:cs typeface="Lato Light" pitchFamily="34" charset="0"/>
            </a:endParaRPr>
          </a:p>
          <a:p>
            <a:endParaRPr lang="ru-RU" sz="1200" dirty="0">
              <a:latin typeface="Lato Light" pitchFamily="34" charset="0"/>
              <a:cs typeface="Lato Light" pitchFamily="34" charset="0"/>
            </a:endParaRPr>
          </a:p>
          <a:p>
            <a:endParaRPr lang="ru-RU" sz="1200" dirty="0">
              <a:latin typeface="Lato Light" pitchFamily="34" charset="0"/>
              <a:cs typeface="Lato Light" pitchFamily="34" charset="0"/>
            </a:endParaRPr>
          </a:p>
          <a:p>
            <a:endParaRPr lang="ru-RU" sz="1200" dirty="0">
              <a:latin typeface="Lato Light" pitchFamily="34" charset="0"/>
              <a:cs typeface="Lato Light" pitchFamily="34" charset="0"/>
            </a:endParaRPr>
          </a:p>
          <a:p>
            <a:r>
              <a:rPr lang="vi-VN" sz="1200" dirty="0">
                <a:latin typeface="Lato Light" pitchFamily="34" charset="0"/>
                <a:cs typeface="Lato Light" pitchFamily="34" charset="0"/>
              </a:rPr>
              <a:t>Евгений Викторович Вучетич</a:t>
            </a:r>
            <a:r>
              <a:rPr lang="ru-RU" sz="1200" dirty="0">
                <a:latin typeface="Lato Light" pitchFamily="34" charset="0"/>
                <a:cs typeface="Lato Light" pitchFamily="34" charset="0"/>
              </a:rPr>
              <a:t> (1908—1974)</a:t>
            </a:r>
          </a:p>
        </p:txBody>
      </p:sp>
      <p:pic>
        <p:nvPicPr>
          <p:cNvPr id="3076" name="Picture 4" descr="ÐÐ¸ÐºÐ¾Ð»Ð°Ð¹ ÐÐ¸ÐºÐ¸ÑÐ¸Ð½ (1907-1973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24328" y="4365104"/>
            <a:ext cx="1428750" cy="190500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5148064" y="3140968"/>
            <a:ext cx="3995936" cy="3600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200" dirty="0">
              <a:latin typeface="Lato Light" pitchFamily="34" charset="0"/>
              <a:cs typeface="Lato Light" pitchFamily="34" charset="0"/>
            </a:endParaRPr>
          </a:p>
          <a:p>
            <a:endParaRPr lang="ru-RU" sz="1200" dirty="0">
              <a:latin typeface="Lato Light" pitchFamily="34" charset="0"/>
              <a:cs typeface="Lato Light" pitchFamily="34" charset="0"/>
            </a:endParaRPr>
          </a:p>
          <a:p>
            <a:endParaRPr lang="ru-RU" sz="1200" dirty="0">
              <a:latin typeface="Lato Light" pitchFamily="34" charset="0"/>
              <a:cs typeface="Lato Light" pitchFamily="34" charset="0"/>
            </a:endParaRPr>
          </a:p>
          <a:p>
            <a:endParaRPr lang="ru-RU" sz="1200" dirty="0">
              <a:latin typeface="Lato Light" pitchFamily="34" charset="0"/>
              <a:cs typeface="Lato Light" pitchFamily="34" charset="0"/>
            </a:endParaRPr>
          </a:p>
          <a:p>
            <a:r>
              <a:rPr lang="ru-RU" sz="1200" dirty="0">
                <a:latin typeface="Lato Light" pitchFamily="34" charset="0"/>
                <a:cs typeface="Lato Light" pitchFamily="34" charset="0"/>
              </a:rPr>
              <a:t>                </a:t>
            </a:r>
          </a:p>
          <a:p>
            <a:endParaRPr lang="ru-RU" sz="1200" dirty="0">
              <a:latin typeface="Lato Light" pitchFamily="34" charset="0"/>
              <a:cs typeface="Lato Light" pitchFamily="34" charset="0"/>
            </a:endParaRPr>
          </a:p>
          <a:p>
            <a:endParaRPr lang="ru-RU" sz="1200" dirty="0">
              <a:latin typeface="Lato Light" pitchFamily="34" charset="0"/>
              <a:cs typeface="Lato Light" pitchFamily="34" charset="0"/>
            </a:endParaRPr>
          </a:p>
          <a:p>
            <a:endParaRPr lang="ru-RU" sz="1200" dirty="0">
              <a:latin typeface="Lato Light" pitchFamily="34" charset="0"/>
              <a:cs typeface="Lato Light" pitchFamily="34" charset="0"/>
            </a:endParaRPr>
          </a:p>
          <a:p>
            <a:endParaRPr lang="ru-RU" sz="1200" dirty="0">
              <a:latin typeface="Lato Light" pitchFamily="34" charset="0"/>
              <a:cs typeface="Lato Light" pitchFamily="34" charset="0"/>
            </a:endParaRPr>
          </a:p>
          <a:p>
            <a:endParaRPr lang="ru-RU" sz="1200" dirty="0">
              <a:latin typeface="Lato Light" pitchFamily="34" charset="0"/>
              <a:cs typeface="Lato Light" pitchFamily="34" charset="0"/>
            </a:endParaRPr>
          </a:p>
          <a:p>
            <a:endParaRPr lang="ru-RU" sz="1200" dirty="0">
              <a:latin typeface="Lato Light" pitchFamily="34" charset="0"/>
              <a:cs typeface="Lato Light" pitchFamily="34" charset="0"/>
            </a:endParaRPr>
          </a:p>
          <a:p>
            <a:endParaRPr lang="ru-RU" sz="1200" dirty="0">
              <a:latin typeface="Lato Light" pitchFamily="34" charset="0"/>
              <a:cs typeface="Lato Light" pitchFamily="34" charset="0"/>
            </a:endParaRPr>
          </a:p>
          <a:p>
            <a:endParaRPr lang="ru-RU" sz="1200" dirty="0">
              <a:latin typeface="Lato Light" pitchFamily="34" charset="0"/>
              <a:cs typeface="Lato Light" pitchFamily="34" charset="0"/>
            </a:endParaRPr>
          </a:p>
          <a:p>
            <a:endParaRPr lang="ru-RU" sz="1200" dirty="0">
              <a:latin typeface="Lato Light" pitchFamily="34" charset="0"/>
              <a:cs typeface="Lato Light" pitchFamily="34" charset="0"/>
            </a:endParaRPr>
          </a:p>
          <a:p>
            <a:endParaRPr lang="ru-RU" sz="1200" dirty="0">
              <a:latin typeface="Lato Light" pitchFamily="34" charset="0"/>
              <a:cs typeface="Lato Light" pitchFamily="34" charset="0"/>
            </a:endParaRPr>
          </a:p>
          <a:p>
            <a:endParaRPr lang="ru-RU" sz="1200" dirty="0">
              <a:latin typeface="Lato Light" pitchFamily="34" charset="0"/>
              <a:cs typeface="Lato Light" pitchFamily="34" charset="0"/>
            </a:endParaRPr>
          </a:p>
          <a:p>
            <a:r>
              <a:rPr lang="ru-RU" sz="1200" dirty="0">
                <a:latin typeface="Lato Light" pitchFamily="34" charset="0"/>
                <a:cs typeface="Lato Light" pitchFamily="34" charset="0"/>
              </a:rPr>
              <a:t>                  </a:t>
            </a:r>
          </a:p>
          <a:p>
            <a:r>
              <a:rPr lang="ru-RU" sz="1200" dirty="0">
                <a:latin typeface="Lato Light" pitchFamily="34" charset="0"/>
                <a:cs typeface="Lato Light" pitchFamily="34" charset="0"/>
              </a:rPr>
              <a:t>                  </a:t>
            </a:r>
            <a:r>
              <a:rPr lang="vi-VN" sz="1200" dirty="0">
                <a:latin typeface="Lato Light" pitchFamily="34" charset="0"/>
                <a:cs typeface="Lato Light" pitchFamily="34" charset="0"/>
              </a:rPr>
              <a:t>Николай Васильевич Никитин</a:t>
            </a:r>
            <a:r>
              <a:rPr lang="ru-RU" sz="1200" dirty="0">
                <a:latin typeface="Lato Light" pitchFamily="34" charset="0"/>
                <a:cs typeface="Lato Light" pitchFamily="34" charset="0"/>
              </a:rPr>
              <a:t> (1907—1973)</a:t>
            </a:r>
          </a:p>
          <a:p>
            <a:r>
              <a:rPr lang="ru-RU" sz="1200" dirty="0">
                <a:latin typeface="Lato Light" pitchFamily="34" charset="0"/>
                <a:cs typeface="Lato Light" pitchFamily="34" charset="0"/>
              </a:rPr>
              <a:t>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5868144" y="2967335"/>
            <a:ext cx="1800200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200" dirty="0">
              <a:latin typeface="Lato Light" pitchFamily="34" charset="0"/>
              <a:cs typeface="Lato Light" pitchFamily="34" charset="0"/>
            </a:endParaRPr>
          </a:p>
          <a:p>
            <a:endParaRPr lang="ru-RU" sz="1200" dirty="0">
              <a:latin typeface="Lato Light" pitchFamily="34" charset="0"/>
              <a:cs typeface="Lato Light" pitchFamily="34" charset="0"/>
            </a:endParaRPr>
          </a:p>
          <a:p>
            <a:endParaRPr lang="ru-RU" sz="1200" dirty="0">
              <a:latin typeface="Lato Light" pitchFamily="34" charset="0"/>
              <a:cs typeface="Lato Light" pitchFamily="34" charset="0"/>
            </a:endParaRPr>
          </a:p>
          <a:p>
            <a:endParaRPr lang="ru-RU" sz="1200" dirty="0">
              <a:latin typeface="Lato Light" pitchFamily="34" charset="0"/>
              <a:cs typeface="Lato Light" pitchFamily="34" charset="0"/>
            </a:endParaRPr>
          </a:p>
          <a:p>
            <a:endParaRPr lang="ru-RU" sz="1200" dirty="0">
              <a:latin typeface="Lato Light" pitchFamily="34" charset="0"/>
              <a:cs typeface="Lato Light" pitchFamily="34" charset="0"/>
            </a:endParaRPr>
          </a:p>
          <a:p>
            <a:endParaRPr lang="ru-RU" sz="1200" dirty="0">
              <a:latin typeface="Lato Light" pitchFamily="34" charset="0"/>
              <a:cs typeface="Lato Light" pitchFamily="34" charset="0"/>
            </a:endParaRPr>
          </a:p>
          <a:p>
            <a:endParaRPr lang="ru-RU" sz="1200" dirty="0">
              <a:latin typeface="Lato Light" pitchFamily="34" charset="0"/>
              <a:cs typeface="Lato Light" pitchFamily="34" charset="0"/>
            </a:endParaRPr>
          </a:p>
          <a:p>
            <a:r>
              <a:rPr lang="ru-RU" sz="1200" dirty="0">
                <a:latin typeface="Lato Light" pitchFamily="34" charset="0"/>
                <a:cs typeface="Lato Light" pitchFamily="34" charset="0"/>
              </a:rPr>
              <a:t>Лауреат Ленинской премии. Автор проекта Останкинской башни, высотного здания МГУ на Ленинских горах.</a:t>
            </a:r>
            <a:endParaRPr lang="ru-RU" sz="12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1475656" y="2274838"/>
            <a:ext cx="194421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200" dirty="0">
              <a:latin typeface="Lato Light" pitchFamily="34" charset="0"/>
              <a:cs typeface="Lato Light" pitchFamily="34" charset="0"/>
            </a:endParaRPr>
          </a:p>
          <a:p>
            <a:endParaRPr lang="ru-RU" sz="1200" dirty="0">
              <a:latin typeface="Lato Light" pitchFamily="34" charset="0"/>
              <a:cs typeface="Lato Light" pitchFamily="34" charset="0"/>
            </a:endParaRPr>
          </a:p>
          <a:p>
            <a:endParaRPr lang="ru-RU" sz="1200" dirty="0">
              <a:latin typeface="Lato Light" pitchFamily="34" charset="0"/>
              <a:cs typeface="Lato Light" pitchFamily="34" charset="0"/>
            </a:endParaRPr>
          </a:p>
          <a:p>
            <a:endParaRPr lang="ru-RU" sz="1200" dirty="0">
              <a:latin typeface="Lato Light" pitchFamily="34" charset="0"/>
              <a:cs typeface="Lato Light" pitchFamily="34" charset="0"/>
            </a:endParaRPr>
          </a:p>
          <a:p>
            <a:endParaRPr lang="ru-RU" sz="1200" dirty="0">
              <a:latin typeface="Lato Light" pitchFamily="34" charset="0"/>
              <a:cs typeface="Lato Light" pitchFamily="34" charset="0"/>
            </a:endParaRPr>
          </a:p>
          <a:p>
            <a:endParaRPr lang="ru-RU" sz="1200" dirty="0">
              <a:latin typeface="Lato Light" pitchFamily="34" charset="0"/>
              <a:cs typeface="Lato Light" pitchFamily="34" charset="0"/>
            </a:endParaRPr>
          </a:p>
          <a:p>
            <a:endParaRPr lang="ru-RU" sz="1200" dirty="0">
              <a:latin typeface="Lato Light" pitchFamily="34" charset="0"/>
              <a:cs typeface="Lato Light" pitchFamily="34" charset="0"/>
            </a:endParaRPr>
          </a:p>
          <a:p>
            <a:endParaRPr lang="ru-RU" sz="1200" dirty="0">
              <a:latin typeface="Lato Light" pitchFamily="34" charset="0"/>
              <a:cs typeface="Lato Light" pitchFamily="34" charset="0"/>
            </a:endParaRPr>
          </a:p>
          <a:p>
            <a:endParaRPr lang="ru-RU" sz="1200" dirty="0">
              <a:latin typeface="Lato Light" pitchFamily="34" charset="0"/>
              <a:cs typeface="Lato Light" pitchFamily="34" charset="0"/>
            </a:endParaRPr>
          </a:p>
          <a:p>
            <a:endParaRPr lang="ru-RU" sz="1200" dirty="0">
              <a:latin typeface="Lato Light" pitchFamily="34" charset="0"/>
              <a:cs typeface="Lato Light" pitchFamily="34" charset="0"/>
            </a:endParaRPr>
          </a:p>
          <a:p>
            <a:endParaRPr lang="ru-RU" sz="1200" dirty="0">
              <a:latin typeface="Lato Light" pitchFamily="34" charset="0"/>
              <a:cs typeface="Lato Light" pitchFamily="34" charset="0"/>
            </a:endParaRPr>
          </a:p>
          <a:p>
            <a:r>
              <a:rPr lang="ru-RU" sz="1200" dirty="0">
                <a:latin typeface="Lato Light" pitchFamily="34" charset="0"/>
                <a:cs typeface="Lato Light" pitchFamily="34" charset="0"/>
              </a:rPr>
              <a:t>Герой Социалистического Труда. Народный художник СССР. Лауреат Ленинской премии и пяти </a:t>
            </a:r>
          </a:p>
          <a:p>
            <a:r>
              <a:rPr lang="ru-RU" sz="1200" dirty="0">
                <a:latin typeface="Lato Light" pitchFamily="34" charset="0"/>
                <a:cs typeface="Lato Light" pitchFamily="34" charset="0"/>
              </a:rPr>
              <a:t>Сталинских премий.</a:t>
            </a: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>
            <a:off x="4572000" y="4221088"/>
            <a:ext cx="0" cy="216024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Прямоугольник 13"/>
          <p:cNvSpPr/>
          <p:nvPr/>
        </p:nvSpPr>
        <p:spPr>
          <a:xfrm>
            <a:off x="4243224" y="3244334"/>
            <a:ext cx="657552" cy="36933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r>
              <a:rPr lang="ru-RU" i="1" dirty="0">
                <a:latin typeface="Haettenschweiler" pitchFamily="34" charset="0"/>
                <a:cs typeface="Lato Light" pitchFamily="34" charset="0"/>
              </a:rPr>
              <a:t>— 18— 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-252536" y="4581128"/>
            <a:ext cx="3024336" cy="2592288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0" y="6453336"/>
            <a:ext cx="3851920" cy="144016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6012160" y="0"/>
            <a:ext cx="1835696" cy="68580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724128" y="116632"/>
            <a:ext cx="3312368" cy="4896544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4264063" y="3244334"/>
            <a:ext cx="184731" cy="34163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endParaRPr lang="ru-RU" i="1" dirty="0">
              <a:latin typeface="Haettenschweiler" pitchFamily="34" charset="0"/>
              <a:cs typeface="Lato Light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4355976" cy="40869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latin typeface="Lato Light" pitchFamily="34" charset="0"/>
                <a:cs typeface="Lato Light" pitchFamily="34" charset="0"/>
              </a:rPr>
              <a:t>Строительство монумента было начато в мае 1959 года и завершено 15 октября 1967 года. Скульптура на момент создания была самым высоким в мире изваянием. Реставрационные работы на Главном монументе памятника-ансамбля проводились дважды: в 1972 и 1986 годах; в частности, в 1972 году был заменён меч.</a:t>
            </a:r>
          </a:p>
          <a:p>
            <a:endParaRPr lang="ru-RU" sz="1400" dirty="0">
              <a:latin typeface="Lato Light" pitchFamily="34" charset="0"/>
              <a:cs typeface="Lato Light" pitchFamily="34" charset="0"/>
            </a:endParaRPr>
          </a:p>
          <a:p>
            <a:r>
              <a:rPr lang="ru-RU" sz="1400" dirty="0">
                <a:latin typeface="Lato Light" pitchFamily="34" charset="0"/>
                <a:cs typeface="Lato Light" pitchFamily="34" charset="0"/>
              </a:rPr>
              <a:t>Наиболее вероятно, что фигуру скульптор лепил со спортсменки-дискоболки Нины Думбадзе, а лицо — с жены Веры. По разным данным, для скульптуры также позировали Анастасия Антоновна Пешкова, Валентина Изотова и Екатерина Гребнева. Также существует мнение, что статуя имеет параллели с фигурой «Марсельезы» на Триумфальной арке в Париже, а также что поза статуи была вдохновлена статуей Ники Самофракийской.</a:t>
            </a:r>
          </a:p>
        </p:txBody>
      </p:sp>
      <p:pic>
        <p:nvPicPr>
          <p:cNvPr id="2050" name="Picture 2" descr="Â«ÐÐµÑÐ°ÑÐµÐ»ÑÐ½Ð¸ÑÐ° Ð´Ð¸ÑÐºÐ° ÐÐ¸Ð½Ð° ÐÑÐ¼Ð±Ð°Ð´Ð·ÐµÂ». Ð¤Ð¾ÑÐ¾ Ð. Ð Ð¾Ð´ÑÐµÐ½ÐºÐ¾, 193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96136" y="188640"/>
            <a:ext cx="3147368" cy="4752528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5940152" y="3105835"/>
            <a:ext cx="2016224" cy="35086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sz="1200" dirty="0">
              <a:latin typeface="Lato Light" pitchFamily="34" charset="0"/>
              <a:cs typeface="Lato Light" pitchFamily="34" charset="0"/>
            </a:endParaRPr>
          </a:p>
          <a:p>
            <a:endParaRPr lang="ru-RU" sz="1200" dirty="0">
              <a:latin typeface="Lato Light" pitchFamily="34" charset="0"/>
              <a:cs typeface="Lato Light" pitchFamily="34" charset="0"/>
            </a:endParaRPr>
          </a:p>
          <a:p>
            <a:endParaRPr lang="ru-RU" sz="1200" dirty="0">
              <a:latin typeface="Lato Light" pitchFamily="34" charset="0"/>
              <a:cs typeface="Lato Light" pitchFamily="34" charset="0"/>
            </a:endParaRPr>
          </a:p>
          <a:p>
            <a:endParaRPr lang="ru-RU" sz="1200" dirty="0">
              <a:latin typeface="Lato Light" pitchFamily="34" charset="0"/>
              <a:cs typeface="Lato Light" pitchFamily="34" charset="0"/>
            </a:endParaRPr>
          </a:p>
          <a:p>
            <a:endParaRPr lang="ru-RU" sz="1200" dirty="0">
              <a:latin typeface="Lato Light" pitchFamily="34" charset="0"/>
              <a:cs typeface="Lato Light" pitchFamily="34" charset="0"/>
            </a:endParaRPr>
          </a:p>
          <a:p>
            <a:r>
              <a:rPr lang="ru-RU" sz="1200" dirty="0">
                <a:latin typeface="Lato Light" pitchFamily="34" charset="0"/>
                <a:cs typeface="Lato Light" pitchFamily="34" charset="0"/>
              </a:rPr>
              <a:t>Метательница диска Нина Думбадзе.</a:t>
            </a:r>
          </a:p>
          <a:p>
            <a:r>
              <a:rPr lang="ru-RU" sz="1200" dirty="0">
                <a:latin typeface="Lato Light" pitchFamily="34" charset="0"/>
                <a:cs typeface="Lato Light" pitchFamily="34" charset="0"/>
              </a:rPr>
              <a:t>Фото А. Родченко (1937)</a:t>
            </a:r>
          </a:p>
        </p:txBody>
      </p:sp>
      <p:pic>
        <p:nvPicPr>
          <p:cNvPr id="2052" name="Picture 4" descr="https://avatars.mds.yandex.net/get-zen_doc/60743/pub_5c482cad57a46200adeba4e4_5c482cc3ba3bb400addbc923/scale_12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4725144"/>
            <a:ext cx="2376264" cy="1980220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2716049" y="4149080"/>
            <a:ext cx="2215991" cy="2880320"/>
          </a:xfrm>
          <a:prstGeom prst="rect">
            <a:avLst/>
          </a:prstGeom>
        </p:spPr>
        <p:txBody>
          <a:bodyPr vert="vert" wrap="square">
            <a:spAutoFit/>
          </a:bodyPr>
          <a:lstStyle/>
          <a:p>
            <a:endParaRPr lang="ru-RU" dirty="0">
              <a:latin typeface="Lato Light" pitchFamily="34" charset="0"/>
              <a:cs typeface="Lato Light" pitchFamily="34" charset="0"/>
            </a:endParaRPr>
          </a:p>
          <a:p>
            <a:endParaRPr lang="ru-RU" dirty="0">
              <a:latin typeface="Lato Light" pitchFamily="34" charset="0"/>
              <a:cs typeface="Lato Light" pitchFamily="34" charset="0"/>
            </a:endParaRPr>
          </a:p>
          <a:p>
            <a:endParaRPr lang="ru-RU" dirty="0">
              <a:latin typeface="Lato Light" pitchFamily="34" charset="0"/>
              <a:cs typeface="Lato Light" pitchFamily="34" charset="0"/>
            </a:endParaRPr>
          </a:p>
          <a:p>
            <a:endParaRPr lang="ru-RU" dirty="0">
              <a:latin typeface="Lato Light" pitchFamily="34" charset="0"/>
              <a:cs typeface="Lato Light" pitchFamily="34" charset="0"/>
            </a:endParaRPr>
          </a:p>
          <a:p>
            <a:endParaRPr lang="ru-RU" dirty="0">
              <a:latin typeface="Lato Light" pitchFamily="34" charset="0"/>
              <a:cs typeface="Lato Light" pitchFamily="34" charset="0"/>
            </a:endParaRPr>
          </a:p>
          <a:p>
            <a:endParaRPr lang="ru-RU" dirty="0">
              <a:latin typeface="Lato Light" pitchFamily="34" charset="0"/>
              <a:cs typeface="Lato Light" pitchFamily="34" charset="0"/>
            </a:endParaRPr>
          </a:p>
          <a:p>
            <a:r>
              <a:rPr lang="ru-RU" sz="1200" dirty="0">
                <a:latin typeface="Lato Light" pitchFamily="34" charset="0"/>
                <a:cs typeface="Lato Light" pitchFamily="34" charset="0"/>
              </a:rPr>
              <a:t>                        </a:t>
            </a:r>
          </a:p>
          <a:p>
            <a:r>
              <a:rPr lang="ru-RU" sz="1200" dirty="0">
                <a:latin typeface="Lato Light" pitchFamily="34" charset="0"/>
                <a:cs typeface="Lato Light" pitchFamily="34" charset="0"/>
              </a:rPr>
              <a:t>	 Нина Думбадзе  </a:t>
            </a:r>
            <a:endParaRPr lang="ru-RU" sz="12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4242422" y="3244334"/>
            <a:ext cx="659155" cy="36933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r>
              <a:rPr lang="ru-RU" i="1" dirty="0">
                <a:latin typeface="Haettenschweiler" pitchFamily="34" charset="0"/>
                <a:cs typeface="Lato Light" pitchFamily="34" charset="0"/>
              </a:rPr>
              <a:t>— 19— 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ик 13"/>
          <p:cNvSpPr/>
          <p:nvPr/>
        </p:nvSpPr>
        <p:spPr>
          <a:xfrm rot="16200000">
            <a:off x="4711452" y="-1948780"/>
            <a:ext cx="2483768" cy="638132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0" y="476672"/>
            <a:ext cx="2483768" cy="638132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4264063" y="3244334"/>
            <a:ext cx="184731" cy="34163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endParaRPr lang="ru-RU" i="1" dirty="0">
              <a:latin typeface="Haettenschweiler" pitchFamily="34" charset="0"/>
              <a:cs typeface="Lato Light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226393" y="3244334"/>
            <a:ext cx="691215" cy="36933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r>
              <a:rPr lang="ru-RU" i="1" dirty="0">
                <a:latin typeface="Haettenschweiler" pitchFamily="34" charset="0"/>
                <a:cs typeface="Lato Light" pitchFamily="34" charset="0"/>
              </a:rPr>
              <a:t>— 20— </a:t>
            </a:r>
          </a:p>
        </p:txBody>
      </p:sp>
      <p:pic>
        <p:nvPicPr>
          <p:cNvPr id="7170" name="Picture 2" descr="https://upload.wikimedia.org/wikipedia/commons/b/b9/Arc_de_Triomphe_mg_6885.jpg?uselang=r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476672"/>
            <a:ext cx="7161439" cy="4774293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2699792" y="3244334"/>
            <a:ext cx="5904656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000" dirty="0">
              <a:latin typeface="Lato Light" pitchFamily="34" charset="0"/>
              <a:cs typeface="Lato Light" pitchFamily="34" charset="0"/>
            </a:endParaRPr>
          </a:p>
          <a:p>
            <a:endParaRPr lang="ru-RU" sz="1000" dirty="0">
              <a:latin typeface="Lato Light" pitchFamily="34" charset="0"/>
              <a:cs typeface="Lato Light" pitchFamily="34" charset="0"/>
            </a:endParaRPr>
          </a:p>
          <a:p>
            <a:endParaRPr lang="ru-RU" sz="1000" dirty="0">
              <a:latin typeface="Lato Light" pitchFamily="34" charset="0"/>
              <a:cs typeface="Lato Light" pitchFamily="34" charset="0"/>
            </a:endParaRPr>
          </a:p>
          <a:p>
            <a:endParaRPr lang="ru-RU" sz="1000" dirty="0">
              <a:latin typeface="Lato Light" pitchFamily="34" charset="0"/>
              <a:cs typeface="Lato Light" pitchFamily="34" charset="0"/>
            </a:endParaRPr>
          </a:p>
          <a:p>
            <a:endParaRPr lang="ru-RU" sz="1000" dirty="0">
              <a:latin typeface="Lato Light" pitchFamily="34" charset="0"/>
              <a:cs typeface="Lato Light" pitchFamily="34" charset="0"/>
            </a:endParaRPr>
          </a:p>
          <a:p>
            <a:endParaRPr lang="ru-RU" sz="1000" dirty="0">
              <a:latin typeface="Lato Light" pitchFamily="34" charset="0"/>
              <a:cs typeface="Lato Light" pitchFamily="34" charset="0"/>
            </a:endParaRPr>
          </a:p>
          <a:p>
            <a:endParaRPr lang="ru-RU" sz="1000" dirty="0">
              <a:latin typeface="Lato Light" pitchFamily="34" charset="0"/>
              <a:cs typeface="Lato Light" pitchFamily="34" charset="0"/>
            </a:endParaRPr>
          </a:p>
          <a:p>
            <a:endParaRPr lang="ru-RU" sz="1000" dirty="0">
              <a:latin typeface="Lato Light" pitchFamily="34" charset="0"/>
              <a:cs typeface="Lato Light" pitchFamily="34" charset="0"/>
            </a:endParaRPr>
          </a:p>
          <a:p>
            <a:endParaRPr lang="ru-RU" sz="1000" dirty="0">
              <a:latin typeface="Lato Light" pitchFamily="34" charset="0"/>
              <a:cs typeface="Lato Light" pitchFamily="34" charset="0"/>
            </a:endParaRPr>
          </a:p>
          <a:p>
            <a:endParaRPr lang="ru-RU" sz="1000" dirty="0">
              <a:latin typeface="Lato Light" pitchFamily="34" charset="0"/>
              <a:cs typeface="Lato Light" pitchFamily="34" charset="0"/>
            </a:endParaRPr>
          </a:p>
          <a:p>
            <a:endParaRPr lang="ru-RU" sz="1000" dirty="0">
              <a:latin typeface="Lato Light" pitchFamily="34" charset="0"/>
              <a:cs typeface="Lato Light" pitchFamily="34" charset="0"/>
            </a:endParaRPr>
          </a:p>
          <a:p>
            <a:endParaRPr lang="ru-RU" sz="1000" dirty="0">
              <a:latin typeface="Lato Light" pitchFamily="34" charset="0"/>
              <a:cs typeface="Lato Light" pitchFamily="34" charset="0"/>
            </a:endParaRPr>
          </a:p>
          <a:p>
            <a:endParaRPr lang="ru-RU" sz="1000" dirty="0">
              <a:latin typeface="Lato Light" pitchFamily="34" charset="0"/>
              <a:cs typeface="Lato Light" pitchFamily="34" charset="0"/>
            </a:endParaRPr>
          </a:p>
          <a:p>
            <a:endParaRPr lang="ru-RU" sz="1000" dirty="0">
              <a:latin typeface="Lato Light" pitchFamily="34" charset="0"/>
              <a:cs typeface="Lato Light" pitchFamily="34" charset="0"/>
            </a:endParaRPr>
          </a:p>
          <a:p>
            <a:endParaRPr lang="ru-RU" sz="1000" dirty="0">
              <a:latin typeface="Lato Light" pitchFamily="34" charset="0"/>
              <a:cs typeface="Lato Light" pitchFamily="34" charset="0"/>
            </a:endParaRPr>
          </a:p>
          <a:p>
            <a:endParaRPr lang="ru-RU" sz="1000" dirty="0">
              <a:latin typeface="Lato Light" pitchFamily="34" charset="0"/>
              <a:cs typeface="Lato Light" pitchFamily="34" charset="0"/>
            </a:endParaRPr>
          </a:p>
          <a:p>
            <a:r>
              <a:rPr lang="ru-RU" sz="1200" dirty="0">
                <a:latin typeface="Lato Light" pitchFamily="34" charset="0"/>
                <a:cs typeface="Lato Light" pitchFamily="34" charset="0"/>
              </a:rPr>
              <a:t>«Марсельеза», Триумфальная арка, Париж.</a:t>
            </a:r>
          </a:p>
          <a:p>
            <a:r>
              <a:rPr lang="ru-RU" sz="1200" dirty="0">
                <a:latin typeface="Lato Light" pitchFamily="34" charset="0"/>
                <a:cs typeface="Lato Light" pitchFamily="34" charset="0"/>
              </a:rPr>
              <a:t>Проект арки «в древнеримском стиле» был разработан по распоряжению Наполеона Бонапарта в ознаменование побед его «Великой армии». Монумент был возведён в 1806—1836 годах.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539552" y="260648"/>
            <a:ext cx="8064896" cy="5256584"/>
          </a:xfrm>
          <a:prstGeom prst="rect">
            <a:avLst/>
          </a:prstGeom>
          <a:noFill/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0" y="0"/>
            <a:ext cx="323528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8820472" y="0"/>
            <a:ext cx="323528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504" y="116632"/>
            <a:ext cx="8856984" cy="52322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1400" dirty="0">
                <a:latin typeface="Lato Light" pitchFamily="34" charset="0"/>
                <a:cs typeface="Lato Light" pitchFamily="34" charset="0"/>
              </a:rPr>
              <a:t>Цель: изучить историю Царицына / Сталинграда / Волгограда и информацию о памятниках Сталинградской битвы; выполнить творческую работу по созданию презентации на эту тему.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07504" y="764704"/>
            <a:ext cx="8856984" cy="52322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1400" dirty="0">
                <a:latin typeface="Lato Light" pitchFamily="34" charset="0"/>
                <a:cs typeface="Lato Light" pitchFamily="34" charset="0"/>
              </a:rPr>
              <a:t>Задачи: изучить самому и познакомить других учащихся с историей Царицына / Сталинграда / Волгограда и памятников Сталинградской битвы.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07504" y="1412776"/>
            <a:ext cx="8856984" cy="30777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1400" dirty="0">
                <a:latin typeface="Lato Light" pitchFamily="34" charset="0"/>
                <a:cs typeface="Lato Light" pitchFamily="34" charset="0"/>
              </a:rPr>
              <a:t>Методы: работа с источниками информации, сбор интересующих данных, практическая работа.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07504" y="1844824"/>
            <a:ext cx="8856984" cy="52322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1400" dirty="0">
                <a:latin typeface="Lato Light" pitchFamily="34" charset="0"/>
                <a:cs typeface="Lato Light" pitchFamily="34" charset="0"/>
              </a:rPr>
              <a:t>Объект исследования: история Царицына / Сталинграда / Волгограда и информация о памятниках Сталинградской битвы.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07504" y="2492896"/>
            <a:ext cx="8856984" cy="116955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r>
              <a:rPr lang="ru-RU" sz="1400" dirty="0">
                <a:latin typeface="Lato Light" pitchFamily="34" charset="0"/>
                <a:cs typeface="Lato Light" pitchFamily="34" charset="0"/>
              </a:rPr>
              <a:t>Этапы:</a:t>
            </a:r>
            <a:br>
              <a:rPr lang="ru-RU" sz="1400" dirty="0">
                <a:latin typeface="Lato Light" pitchFamily="34" charset="0"/>
                <a:cs typeface="Lato Light" pitchFamily="34" charset="0"/>
              </a:rPr>
            </a:br>
            <a:r>
              <a:rPr lang="ru-RU" sz="1400" dirty="0">
                <a:latin typeface="Lato Light" pitchFamily="34" charset="0"/>
                <a:cs typeface="Lato Light" pitchFamily="34" charset="0"/>
              </a:rPr>
              <a:t>сбор и изучение информации;</a:t>
            </a:r>
            <a:br>
              <a:rPr lang="ru-RU" sz="1400" dirty="0">
                <a:latin typeface="Lato Light" pitchFamily="34" charset="0"/>
                <a:cs typeface="Lato Light" pitchFamily="34" charset="0"/>
              </a:rPr>
            </a:br>
            <a:r>
              <a:rPr lang="ru-RU" sz="1400" dirty="0">
                <a:latin typeface="Lato Light" pitchFamily="34" charset="0"/>
                <a:cs typeface="Lato Light" pitchFamily="34" charset="0"/>
              </a:rPr>
              <a:t>анализ информации;</a:t>
            </a:r>
            <a:br>
              <a:rPr lang="ru-RU" sz="1400" dirty="0">
                <a:latin typeface="Lato Light" pitchFamily="34" charset="0"/>
                <a:cs typeface="Lato Light" pitchFamily="34" charset="0"/>
              </a:rPr>
            </a:br>
            <a:r>
              <a:rPr lang="ru-RU" sz="1400" dirty="0">
                <a:latin typeface="Lato Light" pitchFamily="34" charset="0"/>
                <a:cs typeface="Lato Light" pitchFamily="34" charset="0"/>
              </a:rPr>
              <a:t>группировка информации;</a:t>
            </a:r>
            <a:br>
              <a:rPr lang="ru-RU" sz="1400" dirty="0">
                <a:latin typeface="Lato Light" pitchFamily="34" charset="0"/>
                <a:cs typeface="Lato Light" pitchFamily="34" charset="0"/>
              </a:rPr>
            </a:br>
            <a:r>
              <a:rPr lang="ru-RU" sz="1400" dirty="0">
                <a:latin typeface="Lato Light" pitchFamily="34" charset="0"/>
                <a:cs typeface="Lato Light" pitchFamily="34" charset="0"/>
              </a:rPr>
              <a:t>создание презентации.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558924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971600" y="0"/>
            <a:ext cx="7488832" cy="558924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1043608" y="116632"/>
            <a:ext cx="7344816" cy="547260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4264063" y="3244334"/>
            <a:ext cx="184731" cy="34163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endParaRPr lang="ru-RU" i="1" dirty="0">
              <a:latin typeface="Haettenschweiler" pitchFamily="34" charset="0"/>
              <a:cs typeface="Lato Light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243225" y="3244334"/>
            <a:ext cx="657552" cy="36933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r>
              <a:rPr lang="ru-RU" i="1" dirty="0">
                <a:latin typeface="Haettenschweiler" pitchFamily="34" charset="0"/>
                <a:cs typeface="Lato Light" pitchFamily="34" charset="0"/>
              </a:rPr>
              <a:t>— 21— </a:t>
            </a:r>
          </a:p>
        </p:txBody>
      </p:sp>
      <p:pic>
        <p:nvPicPr>
          <p:cNvPr id="5124" name="Picture 4" descr="https://i.pinimg.com/originals/ed/a7/13/eda7133bdde40ee2a01fad7dc78ce77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188640"/>
            <a:ext cx="6912768" cy="5190004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107504" y="2564904"/>
            <a:ext cx="8352928" cy="40626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b="1" dirty="0"/>
          </a:p>
          <a:p>
            <a:endParaRPr lang="ru-RU" b="1" dirty="0"/>
          </a:p>
          <a:p>
            <a:endParaRPr lang="ru-RU" b="1" dirty="0"/>
          </a:p>
          <a:p>
            <a:endParaRPr lang="ru-RU" b="1" dirty="0"/>
          </a:p>
          <a:p>
            <a:endParaRPr lang="ru-RU" b="1" dirty="0"/>
          </a:p>
          <a:p>
            <a:endParaRPr lang="ru-RU" b="1" dirty="0"/>
          </a:p>
          <a:p>
            <a:endParaRPr lang="ru-RU" b="1" dirty="0"/>
          </a:p>
          <a:p>
            <a:endParaRPr lang="ru-RU" b="1" dirty="0"/>
          </a:p>
          <a:p>
            <a:endParaRPr lang="ru-RU" b="1" dirty="0"/>
          </a:p>
          <a:p>
            <a:endParaRPr lang="ru-RU" sz="1200" dirty="0">
              <a:latin typeface="Lato Light" pitchFamily="34" charset="0"/>
              <a:cs typeface="Lato Light" pitchFamily="34" charset="0"/>
            </a:endParaRPr>
          </a:p>
          <a:p>
            <a:endParaRPr lang="ru-RU" sz="1200" dirty="0">
              <a:latin typeface="Lato Light" pitchFamily="34" charset="0"/>
              <a:cs typeface="Lato Light" pitchFamily="34" charset="0"/>
            </a:endParaRPr>
          </a:p>
          <a:p>
            <a:endParaRPr lang="ru-RU" sz="1200" dirty="0">
              <a:latin typeface="Lato Light" pitchFamily="34" charset="0"/>
              <a:cs typeface="Lato Light" pitchFamily="34" charset="0"/>
            </a:endParaRPr>
          </a:p>
          <a:p>
            <a:r>
              <a:rPr lang="ru-RU" sz="1200" dirty="0">
                <a:latin typeface="Lato Light" pitchFamily="34" charset="0"/>
                <a:cs typeface="Lato Light" pitchFamily="34" charset="0"/>
              </a:rPr>
              <a:t>Ника Самофракийская (II в. до н. э.) — древнегреческая мраморная скульптура богини Ники, найденная на острове Самотраки на территории святилища Великих Богов в апреле 1863 года французским консулом и </a:t>
            </a:r>
          </a:p>
          <a:p>
            <a:r>
              <a:rPr lang="ru-RU" sz="1200" dirty="0">
                <a:latin typeface="Lato Light" pitchFamily="34" charset="0"/>
                <a:cs typeface="Lato Light" pitchFamily="34" charset="0"/>
              </a:rPr>
              <a:t>археологом-любителем Шарлем Шампуазо. Правое крыло фигуры — гипсовая реконструкция. Голова и </a:t>
            </a:r>
          </a:p>
          <a:p>
            <a:r>
              <a:rPr lang="ru-RU" sz="1200" dirty="0">
                <a:latin typeface="Lato Light" pitchFamily="34" charset="0"/>
                <a:cs typeface="Lato Light" pitchFamily="34" charset="0"/>
              </a:rPr>
              <a:t>руки скульптуры отсутствуют. Справа дана компьютерная реконструкция, выполненная в </a:t>
            </a:r>
            <a:r>
              <a:rPr lang="en-US" sz="1200" dirty="0">
                <a:latin typeface="Lato Light" pitchFamily="34" charset="0"/>
                <a:cs typeface="Lato Light" pitchFamily="34" charset="0"/>
              </a:rPr>
              <a:t>Photoshop</a:t>
            </a:r>
            <a:r>
              <a:rPr lang="ru-RU" sz="1200" dirty="0">
                <a:latin typeface="Lato Light" pitchFamily="34" charset="0"/>
                <a:cs typeface="Lato Light" pitchFamily="34" charset="0"/>
              </a:rPr>
              <a:t> по </a:t>
            </a:r>
          </a:p>
          <a:p>
            <a:r>
              <a:rPr lang="ru-RU" sz="1200" dirty="0">
                <a:latin typeface="Lato Light" pitchFamily="34" charset="0"/>
                <a:cs typeface="Lato Light" pitchFamily="34" charset="0"/>
              </a:rPr>
              <a:t>технологии </a:t>
            </a:r>
            <a:r>
              <a:rPr lang="en-US" sz="1200" dirty="0">
                <a:latin typeface="Lato Light" pitchFamily="34" charset="0"/>
                <a:cs typeface="Lato Light" pitchFamily="34" charset="0"/>
              </a:rPr>
              <a:t>3D reconstruction from multiple images</a:t>
            </a:r>
            <a:r>
              <a:rPr lang="ru-RU" sz="1200" dirty="0">
                <a:latin typeface="Lato Light" pitchFamily="34" charset="0"/>
                <a:cs typeface="Lato Light" pitchFamily="34" charset="0"/>
              </a:rPr>
              <a:t>.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8460432" y="0"/>
            <a:ext cx="683568" cy="68580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0" y="0"/>
            <a:ext cx="467544" cy="68580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179512" y="3501008"/>
            <a:ext cx="5112568" cy="216024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179512" y="332656"/>
            <a:ext cx="5112568" cy="108012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179512" y="1772816"/>
            <a:ext cx="5112568" cy="136815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4860032" y="0"/>
            <a:ext cx="4283968" cy="6525344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4264063" y="3244334"/>
            <a:ext cx="184731" cy="34163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endParaRPr lang="ru-RU" i="1" dirty="0">
              <a:latin typeface="Haettenschweiler" pitchFamily="34" charset="0"/>
              <a:cs typeface="Lato Light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227996" y="3244334"/>
            <a:ext cx="688010" cy="36933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r>
              <a:rPr lang="ru-RU" i="1" dirty="0">
                <a:latin typeface="Haettenschweiler" pitchFamily="34" charset="0"/>
                <a:cs typeface="Lato Light" pitchFamily="34" charset="0"/>
              </a:rPr>
              <a:t>— 22— 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79512" y="260647"/>
            <a:ext cx="4032448" cy="54784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latin typeface="Lato Light" pitchFamily="34" charset="0"/>
                <a:cs typeface="Lato Light" pitchFamily="34" charset="0"/>
              </a:rPr>
              <a:t>Скульптура сделана из предварительно напряжённого железобетона — 5500 тонн бетона и 2400 тонн металлических конструкций (без основания, на котором она стоит).</a:t>
            </a:r>
          </a:p>
          <a:p>
            <a:endParaRPr lang="en-US" sz="1400" dirty="0">
              <a:latin typeface="Lato Light" pitchFamily="34" charset="0"/>
              <a:cs typeface="Lato Light" pitchFamily="34" charset="0"/>
            </a:endParaRPr>
          </a:p>
          <a:p>
            <a:endParaRPr lang="ru-RU" sz="1400" dirty="0">
              <a:latin typeface="Lato Light" pitchFamily="34" charset="0"/>
              <a:cs typeface="Lato Light" pitchFamily="34" charset="0"/>
            </a:endParaRPr>
          </a:p>
          <a:p>
            <a:r>
              <a:rPr lang="ru-RU" sz="1400" dirty="0">
                <a:latin typeface="Lato Light" pitchFamily="34" charset="0"/>
                <a:cs typeface="Lato Light" pitchFamily="34" charset="0"/>
              </a:rPr>
              <a:t>Общая высота памятника — 85 метров (сама скульптура</a:t>
            </a:r>
            <a:r>
              <a:rPr lang="en-US" sz="1400" dirty="0">
                <a:latin typeface="Lato Light" pitchFamily="34" charset="0"/>
                <a:cs typeface="Lato Light" pitchFamily="34" charset="0"/>
              </a:rPr>
              <a:t>),</a:t>
            </a:r>
            <a:r>
              <a:rPr lang="ru-RU" sz="1400" dirty="0">
                <a:latin typeface="Lato Light" pitchFamily="34" charset="0"/>
                <a:cs typeface="Lato Light" pitchFamily="34" charset="0"/>
              </a:rPr>
              <a:t> 87 метров (скульптура с установочной плитой). Он установлен на бетонном фундаменте глубиной 16 метров. Высота женской фигуры без меча — 52 метра. Масса памятника — свыше 8 тысяч тонн.</a:t>
            </a:r>
          </a:p>
          <a:p>
            <a:endParaRPr lang="ru-RU" sz="1400" dirty="0">
              <a:latin typeface="Lato Light" pitchFamily="34" charset="0"/>
              <a:cs typeface="Lato Light" pitchFamily="34" charset="0"/>
            </a:endParaRPr>
          </a:p>
          <a:p>
            <a:endParaRPr lang="ru-RU" sz="1400" dirty="0">
              <a:latin typeface="Lato Light" pitchFamily="34" charset="0"/>
              <a:cs typeface="Lato Light" pitchFamily="34" charset="0"/>
            </a:endParaRPr>
          </a:p>
          <a:p>
            <a:r>
              <a:rPr lang="ru-RU" sz="1400" dirty="0">
                <a:latin typeface="Lato Light" pitchFamily="34" charset="0"/>
                <a:cs typeface="Lato Light" pitchFamily="34" charset="0"/>
              </a:rPr>
              <a:t>Скульптура полая. Внутри вся статуя состоит из отдельных ячеек-камер, как комнаты в здании. Толщина железобетонных стен скульптуры составляет 25—30 сантиметров. Жёсткость каркаса поддерживают 117 металлических тросов (с учётом двух шлейфов — по 4 троса в каждом, и камеры натяжения — 10 металлических тросов), постоянно находящихся в натянутом состоянии.</a:t>
            </a:r>
          </a:p>
        </p:txBody>
      </p:sp>
      <p:pic>
        <p:nvPicPr>
          <p:cNvPr id="6146" name="Picture 2" descr="https://upload.wikimedia.org/wikipedia/ru/4/45/%D0%A1%D1%82%D1%80%D0%BE%D0%B8%D1%82%D0%B5%D0%BB%D1%8C%D1%81%D1%82%D0%B2%D0%BE_%D0%A0%D0%BE%D0%B4%D0%B8%D0%BD%D1%8B-%D0%9C%D0%B0%D1%82%D0%B5%D1%80%D0%B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4048" y="116632"/>
            <a:ext cx="4000500" cy="629602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1691680" y="4797152"/>
            <a:ext cx="7128792" cy="129614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2627784" y="4437112"/>
            <a:ext cx="3816424" cy="28803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0" y="0"/>
            <a:ext cx="9144000" cy="2276872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07504" y="116632"/>
            <a:ext cx="8928992" cy="20882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4264063" y="3244334"/>
            <a:ext cx="184731" cy="34163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endParaRPr lang="ru-RU" i="1" dirty="0">
              <a:latin typeface="Haettenschweiler" pitchFamily="34" charset="0"/>
              <a:cs typeface="Lato Light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227996" y="3244334"/>
            <a:ext cx="688010" cy="36933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r>
              <a:rPr lang="ru-RU" i="1" dirty="0">
                <a:latin typeface="Haettenschweiler" pitchFamily="34" charset="0"/>
                <a:cs typeface="Lato Light" pitchFamily="34" charset="0"/>
              </a:rPr>
              <a:t>— 23— 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79512" y="116632"/>
            <a:ext cx="864096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latin typeface="Lato Light" pitchFamily="34" charset="0"/>
                <a:cs typeface="Lato Light" pitchFamily="34" charset="0"/>
              </a:rPr>
              <a:t>Меч длиной 33 метра и весом 14 тонн был первоначально сделан из нержавеющей стали, обшитой листами титана. Огромная масса меча, обусловленная его колоссальными размерами, вызывали сильное раскачивание при воздействии ветровых нагрузок, что приводило к возникновению избыточного механического напряжения в месте крепления руки, держащей меч, к телу скульптуры. Деформации конструкции меча также вызывали перемещения листов титановой обшивки, создавая неприятный для слуха звук гремящего металла. Поэтому в 1972 году клинок заменили на другой — целиком состоящий из стали,— а в верхней части меча предусмотрели отверстия, позволившие уменьшить его парусность. Железобетонная конструкция скульптуры была укреплена в 1986 году по рекомендации экспертной группы НИИЖБ под руководством Р. Л. Серых.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987824" y="3356992"/>
            <a:ext cx="590465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400" dirty="0">
              <a:latin typeface="Lato Light" pitchFamily="34" charset="0"/>
              <a:cs typeface="Lato Light" pitchFamily="34" charset="0"/>
            </a:endParaRPr>
          </a:p>
          <a:p>
            <a:endParaRPr lang="ru-RU" sz="1400" dirty="0">
              <a:latin typeface="Lato Light" pitchFamily="34" charset="0"/>
              <a:cs typeface="Lato Light" pitchFamily="34" charset="0"/>
            </a:endParaRPr>
          </a:p>
          <a:p>
            <a:endParaRPr lang="ru-RU" sz="1400" dirty="0">
              <a:latin typeface="Lato Light" pitchFamily="34" charset="0"/>
              <a:cs typeface="Lato Light" pitchFamily="34" charset="0"/>
            </a:endParaRPr>
          </a:p>
          <a:p>
            <a:endParaRPr lang="ru-RU" sz="1400" dirty="0">
              <a:latin typeface="Lato Light" pitchFamily="34" charset="0"/>
              <a:cs typeface="Lato Light" pitchFamily="34" charset="0"/>
            </a:endParaRPr>
          </a:p>
          <a:p>
            <a:endParaRPr lang="ru-RU" sz="1400" dirty="0">
              <a:latin typeface="Lato Light" pitchFamily="34" charset="0"/>
              <a:cs typeface="Lato Light" pitchFamily="34" charset="0"/>
            </a:endParaRPr>
          </a:p>
          <a:p>
            <a:r>
              <a:rPr lang="ru-RU" sz="1400" dirty="0">
                <a:latin typeface="Lato Light" pitchFamily="34" charset="0"/>
                <a:cs typeface="Lato Light" pitchFamily="34" charset="0"/>
              </a:rPr>
              <a:t>Роман Леонидович Серых (1940 — 2008)</a:t>
            </a:r>
          </a:p>
          <a:p>
            <a:endParaRPr lang="ru-RU" sz="1400" dirty="0">
              <a:latin typeface="Lato Light" pitchFamily="34" charset="0"/>
              <a:cs typeface="Lato Light" pitchFamily="34" charset="0"/>
            </a:endParaRPr>
          </a:p>
          <a:p>
            <a:r>
              <a:rPr lang="ru-RU" sz="1400" dirty="0">
                <a:latin typeface="Lato Light" pitchFamily="34" charset="0"/>
                <a:cs typeface="Lato Light" pitchFamily="34" charset="0"/>
              </a:rPr>
              <a:t>Советский и российский ученый в области теории железобетона, специалист в областях механики деформируемого твердого тела; прочности и деформации бетонов; композиционных материалов, вяжущих и бетонов и энергосберегающих технологий их получения.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2555776" y="4149080"/>
            <a:ext cx="432048" cy="23042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122" name="Picture 2" descr="RomanLeonidovichSeryh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2924944"/>
            <a:ext cx="2609850" cy="3695701"/>
          </a:xfrm>
          <a:prstGeom prst="rect">
            <a:avLst/>
          </a:prstGeom>
          <a:noFill/>
        </p:spPr>
      </p:pic>
      <p:pic>
        <p:nvPicPr>
          <p:cNvPr id="5124" name="Picture 4" descr="https://a.d-cd.net/5590739s-192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5776131" y="1072741"/>
            <a:ext cx="1936204" cy="4488482"/>
          </a:xfrm>
          <a:prstGeom prst="rect">
            <a:avLst/>
          </a:prstGeom>
          <a:noFill/>
        </p:spPr>
      </p:pic>
      <p:sp>
        <p:nvSpPr>
          <p:cNvPr id="13" name="Прямоугольник 12"/>
          <p:cNvSpPr/>
          <p:nvPr/>
        </p:nvSpPr>
        <p:spPr>
          <a:xfrm>
            <a:off x="2987824" y="2348880"/>
            <a:ext cx="1368152" cy="194421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64063" y="3244334"/>
            <a:ext cx="184731" cy="34163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endParaRPr lang="ru-RU" i="1" dirty="0">
              <a:latin typeface="Haettenschweiler" pitchFamily="34" charset="0"/>
              <a:cs typeface="Lato Light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220783" y="3244334"/>
            <a:ext cx="702436" cy="36933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r>
              <a:rPr lang="ru-RU" i="1" dirty="0">
                <a:latin typeface="Haettenschweiler" pitchFamily="34" charset="0"/>
                <a:cs typeface="Lato Light" pitchFamily="34" charset="0"/>
              </a:rPr>
              <a:t>— 24— 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79512" y="116632"/>
            <a:ext cx="864096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latin typeface="Lato Light" pitchFamily="34" charset="0"/>
                <a:cs typeface="Lato Light" pitchFamily="34" charset="0"/>
              </a:rPr>
              <a:t>Проект реставрации статуи подготавливался с 2008 по 2016 годы. В октябре 2010 года начались работы по обеспечению безопасности статуи. В 2017 году проводились противоаварийные работы: были заменены канаты внутри статуи, обеспечивающие её устойчивость, отремонтированы внутренние помещения, заменены освещение и система пожаротушения.</a:t>
            </a:r>
          </a:p>
          <a:p>
            <a:r>
              <a:rPr lang="ru-RU" sz="1400" dirty="0">
                <a:latin typeface="Lato Light" pitchFamily="34" charset="0"/>
                <a:cs typeface="Lato Light" pitchFamily="34" charset="0"/>
              </a:rPr>
              <a:t>В марте 2019 года началась реставрация внешней поверхности статуи, которую завершили в мае 2020 года к 75-й годовщине Победы. Для этого вокруг скульптуры были созданы 30 ярусов строительных лесов высотой 60 метров и весом 270 тонн. Основные цели — очистка статуи от грязи и мха, возвращение ей первоначального цвета и заделка трещин в бетоне, общая длина которых, по подсчетам реставраторов, составила 13 километров. Кроме того, произведено восстановление частей заржавевшей арматуры. Столь масштабная комплексная реставрация памятника проводилась впервые.</a:t>
            </a:r>
          </a:p>
        </p:txBody>
      </p:sp>
      <p:pic>
        <p:nvPicPr>
          <p:cNvPr id="4098" name="Picture 2" descr="https://upload.wikimedia.org/wikipedia/ru/c/c5/%D0%A0%D0%BE%D0%B4%D0%B8%D0%BD%D0%B0-%D0%BC%D0%B0%D1%82%D1%8C_%D0%B7%D0%BE%D0%B2%D0%B5%D1%82%21_%E2%80%94_%D1%80%D0%B5%D1%81%D1%82%D0%B0%D0%B2%D1%80%D0%B0%D1%86%D0%B8%D1%8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420888"/>
            <a:ext cx="3240360" cy="4315615"/>
          </a:xfrm>
          <a:prstGeom prst="rect">
            <a:avLst/>
          </a:prstGeom>
          <a:noFill/>
        </p:spPr>
      </p:pic>
      <p:pic>
        <p:nvPicPr>
          <p:cNvPr id="4100" name="Picture 4" descr="https://riac34.ru/upload/resize_cache/iblock/a7c/900_600_1/kulikov_023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37602" y="2420888"/>
            <a:ext cx="5178815" cy="3456384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3635896" y="5589240"/>
            <a:ext cx="540060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3779912" y="5805264"/>
            <a:ext cx="5112568" cy="64807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4355976" y="5445224"/>
            <a:ext cx="4464496" cy="93610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179512" y="5445224"/>
            <a:ext cx="3888432" cy="72008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9144000" cy="5013176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4264063" y="3244334"/>
            <a:ext cx="184731" cy="34163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endParaRPr lang="ru-RU" i="1" dirty="0">
              <a:latin typeface="Haettenschweiler" pitchFamily="34" charset="0"/>
              <a:cs typeface="Lato Light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227996" y="3244334"/>
            <a:ext cx="688010" cy="36933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r>
              <a:rPr lang="ru-RU" i="1" dirty="0">
                <a:latin typeface="Haettenschweiler" pitchFamily="34" charset="0"/>
                <a:cs typeface="Lato Light" pitchFamily="34" charset="0"/>
              </a:rPr>
              <a:t>— 25— </a:t>
            </a:r>
          </a:p>
        </p:txBody>
      </p:sp>
      <p:pic>
        <p:nvPicPr>
          <p:cNvPr id="3074" name="Picture 2" descr="https://upload.wikimedia.org/wikipedia/commons/thumb/2/2a/%D0%A0%D0%BE%D0%B4%D0%B8%D0%BD%D0%B0_%D0%9C%D0%B0%D1%82%D1%8C_%D0%B2_%D0%B3%D0%BE%D1%80%D0%BE%D0%B4%D0%B5_%D0%9C%D0%B0%D0%BD%D1%8C%D1%87%D0%B6%D1%83%D1%80%D0%B8%D1%8F.jpg/1920px-%D0%A0%D0%BE%D0%B4%D0%B8%D0%BD%D0%B0_%D0%9C%D0%B0%D1%82%D1%8C_%D0%B2_%D0%B3%D0%BE%D1%80%D0%BE%D0%B4%D0%B5_%D0%9C%D0%B0%D0%BD%D1%8C%D1%87%D0%B6%D1%83%D1%80%D0%B8%D1%8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48135"/>
            <a:ext cx="8648960" cy="4865041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251520" y="3244334"/>
            <a:ext cx="5803803" cy="27392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sz="1400" dirty="0">
              <a:latin typeface="Lato Light" pitchFamily="34" charset="0"/>
              <a:cs typeface="Lato Light" pitchFamily="34" charset="0"/>
            </a:endParaRPr>
          </a:p>
          <a:p>
            <a:r>
              <a:rPr lang="ru-RU" sz="1400" dirty="0">
                <a:latin typeface="Lato Light" pitchFamily="34" charset="0"/>
                <a:cs typeface="Lato Light" pitchFamily="34" charset="0"/>
              </a:rPr>
              <a:t>Родина-мать в городе Маньчжурия (Китай)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4427984" y="3789040"/>
            <a:ext cx="4464496" cy="246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400" dirty="0">
              <a:latin typeface="Lato Light" pitchFamily="34" charset="0"/>
              <a:cs typeface="Lato Light" pitchFamily="34" charset="0"/>
            </a:endParaRPr>
          </a:p>
          <a:p>
            <a:endParaRPr lang="ru-RU" sz="1400" dirty="0">
              <a:latin typeface="Lato Light" pitchFamily="34" charset="0"/>
              <a:cs typeface="Lato Light" pitchFamily="34" charset="0"/>
            </a:endParaRPr>
          </a:p>
          <a:p>
            <a:endParaRPr lang="ru-RU" sz="1400" dirty="0">
              <a:latin typeface="Lato Light" pitchFamily="34" charset="0"/>
              <a:cs typeface="Lato Light" pitchFamily="34" charset="0"/>
            </a:endParaRPr>
          </a:p>
          <a:p>
            <a:endParaRPr lang="ru-RU" sz="1400" dirty="0">
              <a:latin typeface="Lato Light" pitchFamily="34" charset="0"/>
              <a:cs typeface="Lato Light" pitchFamily="34" charset="0"/>
            </a:endParaRPr>
          </a:p>
          <a:p>
            <a:endParaRPr lang="ru-RU" sz="1400" dirty="0">
              <a:latin typeface="Lato Light" pitchFamily="34" charset="0"/>
              <a:cs typeface="Lato Light" pitchFamily="34" charset="0"/>
            </a:endParaRPr>
          </a:p>
          <a:p>
            <a:endParaRPr lang="ru-RU" sz="1400" dirty="0">
              <a:latin typeface="Lato Light" pitchFamily="34" charset="0"/>
              <a:cs typeface="Lato Light" pitchFamily="34" charset="0"/>
            </a:endParaRPr>
          </a:p>
          <a:p>
            <a:endParaRPr lang="ru-RU" sz="1400" dirty="0">
              <a:latin typeface="Lato Light" pitchFamily="34" charset="0"/>
              <a:cs typeface="Lato Light" pitchFamily="34" charset="0"/>
            </a:endParaRPr>
          </a:p>
          <a:p>
            <a:endParaRPr lang="ru-RU" sz="1400" dirty="0">
              <a:latin typeface="Lato Light" pitchFamily="34" charset="0"/>
              <a:cs typeface="Lato Light" pitchFamily="34" charset="0"/>
            </a:endParaRPr>
          </a:p>
          <a:p>
            <a:r>
              <a:rPr lang="ru-RU" sz="1400" dirty="0">
                <a:latin typeface="Lato Light" pitchFamily="34" charset="0"/>
                <a:cs typeface="Lato Light" pitchFamily="34" charset="0"/>
              </a:rPr>
              <a:t>Гипсовая модель скульптуры «Родина-мать зовёт!» отправилась в Китай для участия в проекте «Победа! 1945 – 2015».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ик 13"/>
          <p:cNvSpPr/>
          <p:nvPr/>
        </p:nvSpPr>
        <p:spPr>
          <a:xfrm>
            <a:off x="0" y="2204864"/>
            <a:ext cx="9144000" cy="331236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107504" y="0"/>
            <a:ext cx="1728192" cy="47667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4264063" y="3244334"/>
            <a:ext cx="184731" cy="34163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endParaRPr lang="ru-RU" i="1" dirty="0">
              <a:latin typeface="Haettenschweiler" pitchFamily="34" charset="0"/>
              <a:cs typeface="Lato Light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227996" y="3244334"/>
            <a:ext cx="688010" cy="36933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r>
              <a:rPr lang="ru-RU" i="1" dirty="0">
                <a:latin typeface="Haettenschweiler" pitchFamily="34" charset="0"/>
                <a:cs typeface="Lato Light" pitchFamily="34" charset="0"/>
              </a:rPr>
              <a:t>— 26— 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51520" y="3244334"/>
            <a:ext cx="5803803" cy="25237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sz="1400" dirty="0">
              <a:latin typeface="Lato Light" pitchFamily="34" charset="0"/>
              <a:cs typeface="Lato Light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427984" y="3789040"/>
            <a:ext cx="4464496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400" dirty="0">
              <a:latin typeface="Lato Light" pitchFamily="34" charset="0"/>
              <a:cs typeface="Lato Light" pitchFamily="34" charset="0"/>
            </a:endParaRPr>
          </a:p>
          <a:p>
            <a:endParaRPr lang="ru-RU" sz="1400" dirty="0">
              <a:latin typeface="Lato Light" pitchFamily="34" charset="0"/>
              <a:cs typeface="Lato Light" pitchFamily="34" charset="0"/>
            </a:endParaRPr>
          </a:p>
          <a:p>
            <a:endParaRPr lang="ru-RU" sz="1400" dirty="0">
              <a:latin typeface="Lato Light" pitchFamily="34" charset="0"/>
              <a:cs typeface="Lato Light" pitchFamily="34" charset="0"/>
            </a:endParaRPr>
          </a:p>
          <a:p>
            <a:endParaRPr lang="ru-RU" sz="1400" dirty="0">
              <a:latin typeface="Lato Light" pitchFamily="34" charset="0"/>
              <a:cs typeface="Lato Light" pitchFamily="34" charset="0"/>
            </a:endParaRPr>
          </a:p>
          <a:p>
            <a:endParaRPr lang="ru-RU" sz="1400" dirty="0">
              <a:latin typeface="Lato Light" pitchFamily="34" charset="0"/>
              <a:cs typeface="Lato Light" pitchFamily="34" charset="0"/>
            </a:endParaRPr>
          </a:p>
          <a:p>
            <a:endParaRPr lang="ru-RU" sz="1400" dirty="0">
              <a:latin typeface="Lato Light" pitchFamily="34" charset="0"/>
              <a:cs typeface="Lato Light" pitchFamily="34" charset="0"/>
            </a:endParaRPr>
          </a:p>
          <a:p>
            <a:endParaRPr lang="ru-RU" sz="1400" dirty="0">
              <a:latin typeface="Lato Light" pitchFamily="34" charset="0"/>
              <a:cs typeface="Lato Light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79512" y="116632"/>
            <a:ext cx="535505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latin typeface="Lato Light" pitchFamily="34" charset="0"/>
                <a:cs typeface="Lato Light" pitchFamily="34" charset="0"/>
              </a:rPr>
              <a:t>Входная площадь</a:t>
            </a:r>
          </a:p>
        </p:txBody>
      </p:sp>
      <p:pic>
        <p:nvPicPr>
          <p:cNvPr id="50178" name="Picture 2" descr="ÐÑÐ¾Ð´Ð½Ð°Ñ Ð¿Ð»Ð¾ÑÐ°Ð´Ñ ÐÐ°Ð¼Ð°ÐµÐ²Ð° ÐºÑÑÐ³Ð°Ð½Ð° â Ð²Ð¸Ð´ Ð¾Ñ Ð³Ð¾ÑÐµÐ»ÑÐµÑÐ° Â«ÐÐ°Ð¼ÑÑÑ Ð¿Ð¾ÐºÐ¾Ð»ÐµÐ½Ð¸Ð¹Â» Ð² ÑÑÐ¾ÑÐ¾Ð½Ñ Ð»ÐµÑÑÐ½Ð¸ÑÑ, Ð²ÐµÐ´ÑÑÐµÐ¹ Ðº Ð²ÐµÑÑÐ¸Ð½Ðµ ÐºÑÑÐ³Ð°Ð½Ð° ÑÐ¾ÑÐ¾Ð³ÑÐ°ÑÐ¸Ñ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620688"/>
            <a:ext cx="7888460" cy="525658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1772816"/>
            <a:ext cx="9144000" cy="93610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4264063" y="3244334"/>
            <a:ext cx="184731" cy="34163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endParaRPr lang="ru-RU" i="1" dirty="0">
              <a:latin typeface="Haettenschweiler" pitchFamily="34" charset="0"/>
              <a:cs typeface="Lato Light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227996" y="3244334"/>
            <a:ext cx="688010" cy="36933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r>
              <a:rPr lang="ru-RU" i="1" dirty="0">
                <a:latin typeface="Haettenschweiler" pitchFamily="34" charset="0"/>
                <a:cs typeface="Lato Light" pitchFamily="34" charset="0"/>
              </a:rPr>
              <a:t>— 27— 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79512" y="188640"/>
            <a:ext cx="864096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latin typeface="Lato Light" pitchFamily="34" charset="0"/>
                <a:cs typeface="Lato Light" pitchFamily="34" charset="0"/>
              </a:rPr>
              <a:t>Длинная, прямая как стрела, Аллея тополей соединяет Входную площадь Мамаева кургана и его следующий уровень — площадь Стоявших насмерть. Вдоль всей двухсотметровой аллеи, словно строй солдат, возвышаются пирамидальные тополя, зеленым коридором отделяя аллею от окружающего Мамаев курган города.</a:t>
            </a:r>
          </a:p>
        </p:txBody>
      </p:sp>
      <p:pic>
        <p:nvPicPr>
          <p:cNvPr id="41986" name="Picture 2" descr="ÐÑÐ°Ð·Ð´Ð½Ð¸ÑÐ½Ð¾ ÑÐºÑÐ°ÑÐµÐ½Ð½Ð°Ñ ÑÐ»Ð°Ð³Ð°Ð¼Ð¸ ÐÐ»Ð»ÐµÑ ÑÐ¾Ð¿Ð¾Ð»ÐµÐ¹ ÐÐ°Ð¼Ð°ÐµÐ²Ð° ÐºÑÑÐ³Ð°Ð½Ð° ÑÐ¾ÑÐ¾Ð³ÑÐ°ÑÐ¸Ñ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1556792"/>
            <a:ext cx="6912768" cy="460641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1340768"/>
            <a:ext cx="9144000" cy="410445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4264063" y="3244334"/>
            <a:ext cx="184731" cy="34163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endParaRPr lang="ru-RU" i="1" dirty="0">
              <a:latin typeface="Haettenschweiler" pitchFamily="34" charset="0"/>
              <a:cs typeface="Lato Light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227996" y="3244334"/>
            <a:ext cx="688010" cy="36933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r>
              <a:rPr lang="ru-RU" i="1" dirty="0">
                <a:latin typeface="Haettenschweiler" pitchFamily="34" charset="0"/>
                <a:cs typeface="Lato Light" pitchFamily="34" charset="0"/>
              </a:rPr>
              <a:t>— 28— 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79512" y="188641"/>
            <a:ext cx="871296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>
                <a:latin typeface="Lato Light" pitchFamily="34" charset="0"/>
                <a:cs typeface="Lato Light" pitchFamily="34" charset="0"/>
              </a:rPr>
              <a:t>Большая квадратная площадь, следующая за Аллеей тополей — Площадь Стоявших насмерть.</a:t>
            </a:r>
          </a:p>
          <a:p>
            <a:pPr algn="ctr"/>
            <a:r>
              <a:rPr lang="ru-RU" sz="1400" dirty="0">
                <a:latin typeface="Lato Light" pitchFamily="34" charset="0"/>
                <a:cs typeface="Lato Light" pitchFamily="34" charset="0"/>
              </a:rPr>
              <a:t> По периметру площади разбит газон и высажены ели. </a:t>
            </a:r>
          </a:p>
        </p:txBody>
      </p:sp>
      <p:pic>
        <p:nvPicPr>
          <p:cNvPr id="49154" name="Picture 2" descr="https://mamaev-hill.ru/files/news/2020/1716-2020512-5766-15accqk.pjk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980728"/>
            <a:ext cx="7456216" cy="496855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404664"/>
            <a:ext cx="9144000" cy="345638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4264063" y="3244334"/>
            <a:ext cx="184731" cy="34163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endParaRPr lang="ru-RU" i="1" dirty="0">
              <a:latin typeface="Haettenschweiler" pitchFamily="34" charset="0"/>
              <a:cs typeface="Lato Light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227195" y="3244334"/>
            <a:ext cx="689612" cy="36933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r>
              <a:rPr lang="ru-RU" i="1" dirty="0">
                <a:latin typeface="Haettenschweiler" pitchFamily="34" charset="0"/>
                <a:cs typeface="Lato Light" pitchFamily="34" charset="0"/>
              </a:rPr>
              <a:t>— 29— 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79512" y="116632"/>
            <a:ext cx="8712968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400" dirty="0">
              <a:latin typeface="Lato Light" pitchFamily="34" charset="0"/>
              <a:cs typeface="Lato Light" pitchFamily="34" charset="0"/>
            </a:endParaRPr>
          </a:p>
          <a:p>
            <a:endParaRPr lang="ru-RU" sz="1400" dirty="0">
              <a:latin typeface="Lato Light" pitchFamily="34" charset="0"/>
              <a:cs typeface="Lato Light" pitchFamily="34" charset="0"/>
            </a:endParaRPr>
          </a:p>
          <a:p>
            <a:endParaRPr lang="ru-RU" sz="1400" dirty="0">
              <a:latin typeface="Lato Light" pitchFamily="34" charset="0"/>
              <a:cs typeface="Lato Light" pitchFamily="34" charset="0"/>
            </a:endParaRPr>
          </a:p>
          <a:p>
            <a:endParaRPr lang="ru-RU" sz="1400" dirty="0">
              <a:latin typeface="Lato Light" pitchFamily="34" charset="0"/>
              <a:cs typeface="Lato Light" pitchFamily="34" charset="0"/>
            </a:endParaRPr>
          </a:p>
          <a:p>
            <a:endParaRPr lang="ru-RU" sz="1400" dirty="0">
              <a:latin typeface="Lato Light" pitchFamily="34" charset="0"/>
              <a:cs typeface="Lato Light" pitchFamily="34" charset="0"/>
            </a:endParaRPr>
          </a:p>
          <a:p>
            <a:endParaRPr lang="ru-RU" sz="1400" dirty="0">
              <a:latin typeface="Lato Light" pitchFamily="34" charset="0"/>
              <a:cs typeface="Lato Light" pitchFamily="34" charset="0"/>
            </a:endParaRPr>
          </a:p>
          <a:p>
            <a:endParaRPr lang="ru-RU" sz="1400" dirty="0">
              <a:latin typeface="Lato Light" pitchFamily="34" charset="0"/>
              <a:cs typeface="Lato Light" pitchFamily="34" charset="0"/>
            </a:endParaRPr>
          </a:p>
          <a:p>
            <a:endParaRPr lang="ru-RU" sz="1400" dirty="0">
              <a:latin typeface="Lato Light" pitchFamily="34" charset="0"/>
              <a:cs typeface="Lato Light" pitchFamily="34" charset="0"/>
            </a:endParaRPr>
          </a:p>
          <a:p>
            <a:endParaRPr lang="ru-RU" sz="1400" dirty="0">
              <a:latin typeface="Lato Light" pitchFamily="34" charset="0"/>
              <a:cs typeface="Lato Light" pitchFamily="34" charset="0"/>
            </a:endParaRPr>
          </a:p>
          <a:p>
            <a:endParaRPr lang="ru-RU" sz="1400" dirty="0">
              <a:latin typeface="Lato Light" pitchFamily="34" charset="0"/>
              <a:cs typeface="Lato Light" pitchFamily="34" charset="0"/>
            </a:endParaRPr>
          </a:p>
          <a:p>
            <a:endParaRPr lang="ru-RU" sz="1400" dirty="0">
              <a:latin typeface="Lato Light" pitchFamily="34" charset="0"/>
              <a:cs typeface="Lato Light" pitchFamily="34" charset="0"/>
            </a:endParaRPr>
          </a:p>
          <a:p>
            <a:endParaRPr lang="ru-RU" sz="1400" dirty="0">
              <a:latin typeface="Lato Light" pitchFamily="34" charset="0"/>
              <a:cs typeface="Lato Light" pitchFamily="34" charset="0"/>
            </a:endParaRPr>
          </a:p>
          <a:p>
            <a:endParaRPr lang="ru-RU" sz="1400" dirty="0">
              <a:latin typeface="Lato Light" pitchFamily="34" charset="0"/>
              <a:cs typeface="Lato Light" pitchFamily="34" charset="0"/>
            </a:endParaRPr>
          </a:p>
          <a:p>
            <a:endParaRPr lang="ru-RU" sz="1400" dirty="0">
              <a:latin typeface="Lato Light" pitchFamily="34" charset="0"/>
              <a:cs typeface="Lato Light" pitchFamily="34" charset="0"/>
            </a:endParaRPr>
          </a:p>
          <a:p>
            <a:endParaRPr lang="ru-RU" sz="1400" dirty="0">
              <a:latin typeface="Lato Light" pitchFamily="34" charset="0"/>
              <a:cs typeface="Lato Light" pitchFamily="34" charset="0"/>
            </a:endParaRPr>
          </a:p>
          <a:p>
            <a:endParaRPr lang="ru-RU" sz="1400" dirty="0">
              <a:latin typeface="Lato Light" pitchFamily="34" charset="0"/>
              <a:cs typeface="Lato Light" pitchFamily="34" charset="0"/>
            </a:endParaRPr>
          </a:p>
          <a:p>
            <a:endParaRPr lang="ru-RU" sz="1400" dirty="0">
              <a:latin typeface="Lato Light" pitchFamily="34" charset="0"/>
              <a:cs typeface="Lato Light" pitchFamily="34" charset="0"/>
            </a:endParaRPr>
          </a:p>
          <a:p>
            <a:endParaRPr lang="ru-RU" sz="1400" dirty="0">
              <a:latin typeface="Lato Light" pitchFamily="34" charset="0"/>
              <a:cs typeface="Lato Light" pitchFamily="34" charset="0"/>
            </a:endParaRPr>
          </a:p>
          <a:p>
            <a:endParaRPr lang="ru-RU" sz="1400" dirty="0">
              <a:latin typeface="Lato Light" pitchFamily="34" charset="0"/>
              <a:cs typeface="Lato Light" pitchFamily="34" charset="0"/>
            </a:endParaRPr>
          </a:p>
          <a:p>
            <a:endParaRPr lang="ru-RU" sz="1400" dirty="0">
              <a:latin typeface="Lato Light" pitchFamily="34" charset="0"/>
              <a:cs typeface="Lato Light" pitchFamily="34" charset="0"/>
            </a:endParaRPr>
          </a:p>
          <a:p>
            <a:endParaRPr lang="ru-RU" sz="1400" dirty="0">
              <a:latin typeface="Lato Light" pitchFamily="34" charset="0"/>
              <a:cs typeface="Lato Light" pitchFamily="34" charset="0"/>
            </a:endParaRPr>
          </a:p>
          <a:p>
            <a:r>
              <a:rPr lang="ru-RU" sz="1400" dirty="0">
                <a:latin typeface="Lato Light" pitchFamily="34" charset="0"/>
                <a:cs typeface="Lato Light" pitchFamily="34" charset="0"/>
              </a:rPr>
              <a:t>Вдоль широкой лестницы, ведущей от Площади Стоявших насмерть к Площади Героев, с двух сторон возвышаются выполненные в бетоне руины Сталинграда. Стены-руины вместе с монументом «Стоять насмерть!» воспроизводят картину затяжных и кровопролитных уличных боев.</a:t>
            </a:r>
          </a:p>
          <a:p>
            <a:r>
              <a:rPr lang="ru-RU" sz="1400" dirty="0">
                <a:latin typeface="Lato Light" pitchFamily="34" charset="0"/>
                <a:cs typeface="Lato Light" pitchFamily="34" charset="0"/>
              </a:rPr>
              <a:t>Каменные руины раскрывают перед нами картины напряженных боев за каждую улицу, каждый дом, каждый этаж. Стены-руины рассказывают о событиях 1942-1943 годов. Из спрятанных репродукторов доносятся звуки боя, взрывы бомб, пулеметные очереди.</a:t>
            </a:r>
            <a:br>
              <a:rPr lang="ru-RU" sz="1400" dirty="0">
                <a:latin typeface="Lato Light" pitchFamily="34" charset="0"/>
                <a:cs typeface="Lato Light" pitchFamily="34" charset="0"/>
              </a:rPr>
            </a:br>
            <a:r>
              <a:rPr lang="ru-RU" sz="1400" dirty="0">
                <a:latin typeface="Lato Light" pitchFamily="34" charset="0"/>
                <a:cs typeface="Lato Light" pitchFamily="34" charset="0"/>
              </a:rPr>
              <a:t>В руинах выступают силуэты солдат Сталинграда, остановивших здесь врага. Сливаясь с городскими руинами, они встали неприступной стеной перед врагом. Их слова, их мысли начертаны здесь же, на руинах.</a:t>
            </a:r>
          </a:p>
        </p:txBody>
      </p:sp>
      <p:pic>
        <p:nvPicPr>
          <p:cNvPr id="45060" name="Picture 4" descr="https://dostop.ru/wp-content/uploads/2019/12/skulptura-stoyat-nasmert-volgogra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88640"/>
            <a:ext cx="6336704" cy="4224469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6732240" y="548680"/>
            <a:ext cx="208823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latin typeface="Lato Light" pitchFamily="34" charset="0"/>
                <a:cs typeface="Lato Light" pitchFamily="34" charset="0"/>
              </a:rPr>
              <a:t>Монумент </a:t>
            </a:r>
          </a:p>
          <a:p>
            <a:r>
              <a:rPr lang="ru-RU" sz="1400" dirty="0">
                <a:latin typeface="Lato Light" pitchFamily="34" charset="0"/>
                <a:cs typeface="Lato Light" pitchFamily="34" charset="0"/>
              </a:rPr>
              <a:t>«Стоять насмерть!»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594928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4264063" y="3244334"/>
            <a:ext cx="184731" cy="34163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endParaRPr lang="ru-RU" i="1" dirty="0">
              <a:latin typeface="Haettenschweiler" pitchFamily="34" charset="0"/>
              <a:cs typeface="Lato Light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226394" y="3244334"/>
            <a:ext cx="691215" cy="36933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r>
              <a:rPr lang="ru-RU" i="1" dirty="0">
                <a:latin typeface="Haettenschweiler" pitchFamily="34" charset="0"/>
                <a:cs typeface="Lato Light" pitchFamily="34" charset="0"/>
              </a:rPr>
              <a:t>— 30— 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79512" y="116632"/>
            <a:ext cx="8712968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400" dirty="0">
              <a:latin typeface="Lato Light" pitchFamily="34" charset="0"/>
              <a:cs typeface="Lato Light" pitchFamily="34" charset="0"/>
            </a:endParaRPr>
          </a:p>
          <a:p>
            <a:endParaRPr lang="ru-RU" sz="1400" dirty="0">
              <a:latin typeface="Lato Light" pitchFamily="34" charset="0"/>
              <a:cs typeface="Lato Light" pitchFamily="34" charset="0"/>
            </a:endParaRPr>
          </a:p>
          <a:p>
            <a:endParaRPr lang="ru-RU" sz="1400" dirty="0">
              <a:latin typeface="Lato Light" pitchFamily="34" charset="0"/>
              <a:cs typeface="Lato Light" pitchFamily="34" charset="0"/>
            </a:endParaRPr>
          </a:p>
          <a:p>
            <a:endParaRPr lang="ru-RU" sz="1400" dirty="0">
              <a:latin typeface="Lato Light" pitchFamily="34" charset="0"/>
              <a:cs typeface="Lato Light" pitchFamily="34" charset="0"/>
            </a:endParaRPr>
          </a:p>
          <a:p>
            <a:endParaRPr lang="ru-RU" sz="1400" dirty="0">
              <a:latin typeface="Lato Light" pitchFamily="34" charset="0"/>
              <a:cs typeface="Lato Light" pitchFamily="34" charset="0"/>
            </a:endParaRPr>
          </a:p>
          <a:p>
            <a:endParaRPr lang="ru-RU" sz="1400" dirty="0">
              <a:latin typeface="Lato Light" pitchFamily="34" charset="0"/>
              <a:cs typeface="Lato Light" pitchFamily="34" charset="0"/>
            </a:endParaRPr>
          </a:p>
          <a:p>
            <a:endParaRPr lang="ru-RU" sz="1400" dirty="0">
              <a:latin typeface="Lato Light" pitchFamily="34" charset="0"/>
              <a:cs typeface="Lato Light" pitchFamily="34" charset="0"/>
            </a:endParaRPr>
          </a:p>
          <a:p>
            <a:endParaRPr lang="ru-RU" sz="1400" dirty="0">
              <a:latin typeface="Lato Light" pitchFamily="34" charset="0"/>
              <a:cs typeface="Lato Light" pitchFamily="34" charset="0"/>
            </a:endParaRPr>
          </a:p>
          <a:p>
            <a:endParaRPr lang="ru-RU" sz="1400" dirty="0">
              <a:latin typeface="Lato Light" pitchFamily="34" charset="0"/>
              <a:cs typeface="Lato Light" pitchFamily="34" charset="0"/>
            </a:endParaRPr>
          </a:p>
          <a:p>
            <a:endParaRPr lang="ru-RU" sz="1400" dirty="0">
              <a:latin typeface="Lato Light" pitchFamily="34" charset="0"/>
              <a:cs typeface="Lato Light" pitchFamily="34" charset="0"/>
            </a:endParaRPr>
          </a:p>
          <a:p>
            <a:endParaRPr lang="ru-RU" sz="1400" dirty="0">
              <a:latin typeface="Lato Light" pitchFamily="34" charset="0"/>
              <a:cs typeface="Lato Light" pitchFamily="34" charset="0"/>
            </a:endParaRPr>
          </a:p>
          <a:p>
            <a:endParaRPr lang="ru-RU" sz="1400" dirty="0">
              <a:latin typeface="Lato Light" pitchFamily="34" charset="0"/>
              <a:cs typeface="Lato Light" pitchFamily="34" charset="0"/>
            </a:endParaRPr>
          </a:p>
          <a:p>
            <a:endParaRPr lang="ru-RU" sz="1400" dirty="0">
              <a:latin typeface="Lato Light" pitchFamily="34" charset="0"/>
              <a:cs typeface="Lato Light" pitchFamily="34" charset="0"/>
            </a:endParaRPr>
          </a:p>
          <a:p>
            <a:endParaRPr lang="ru-RU" sz="1400" dirty="0">
              <a:latin typeface="Lato Light" pitchFamily="34" charset="0"/>
              <a:cs typeface="Lato Light" pitchFamily="34" charset="0"/>
            </a:endParaRPr>
          </a:p>
          <a:p>
            <a:endParaRPr lang="ru-RU" sz="1400" dirty="0">
              <a:latin typeface="Lato Light" pitchFamily="34" charset="0"/>
              <a:cs typeface="Lato Light" pitchFamily="34" charset="0"/>
            </a:endParaRPr>
          </a:p>
          <a:p>
            <a:endParaRPr lang="ru-RU" sz="1400" dirty="0">
              <a:latin typeface="Lato Light" pitchFamily="34" charset="0"/>
              <a:cs typeface="Lato Light" pitchFamily="34" charset="0"/>
            </a:endParaRPr>
          </a:p>
          <a:p>
            <a:endParaRPr lang="ru-RU" sz="1400" dirty="0">
              <a:latin typeface="Lato Light" pitchFamily="34" charset="0"/>
              <a:cs typeface="Lato Light" pitchFamily="34" charset="0"/>
            </a:endParaRPr>
          </a:p>
          <a:p>
            <a:endParaRPr lang="ru-RU" sz="1400" dirty="0">
              <a:latin typeface="Lato Light" pitchFamily="34" charset="0"/>
              <a:cs typeface="Lato Light" pitchFamily="34" charset="0"/>
            </a:endParaRPr>
          </a:p>
        </p:txBody>
      </p:sp>
      <p:pic>
        <p:nvPicPr>
          <p:cNvPr id="48130" name="Picture 2" descr="ÐÐ¾Ð½ÑÐ¼ÐµÐ½Ñ Â«Ð¡ÑÐ¾ÑÑÑ Ð½Ð°ÑÐ¼ÐµÑÑÑ!Â» Ð²Ð¾ Ð²ÑÐµÐ¼Ñ Ð°ÐºÑÐ¸Ð¸ Â«Ð¡Ð²ÐµÑ ÐÐµÐ»Ð¸ÐºÐ¾Ð¹ ÐÐ¾Ð±ÐµÐ´ÑÂ» ÑÐ¾ÑÐ¾Ð³ÑÐ°ÑÐ¸Ñ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88640"/>
            <a:ext cx="8212644" cy="5472608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467544" y="3105835"/>
            <a:ext cx="820891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i="1" dirty="0"/>
          </a:p>
          <a:p>
            <a:endParaRPr lang="ru-RU" i="1" dirty="0"/>
          </a:p>
          <a:p>
            <a:endParaRPr lang="ru-RU" i="1" dirty="0"/>
          </a:p>
          <a:p>
            <a:endParaRPr lang="ru-RU" i="1" dirty="0"/>
          </a:p>
          <a:p>
            <a:endParaRPr lang="ru-RU" i="1" dirty="0"/>
          </a:p>
          <a:p>
            <a:endParaRPr lang="ru-RU" i="1" dirty="0"/>
          </a:p>
          <a:p>
            <a:endParaRPr lang="ru-RU" i="1" dirty="0"/>
          </a:p>
          <a:p>
            <a:endParaRPr lang="ru-RU" i="1" dirty="0"/>
          </a:p>
          <a:p>
            <a:endParaRPr lang="ru-RU" i="1" dirty="0"/>
          </a:p>
          <a:p>
            <a:endParaRPr lang="ru-RU" i="1" dirty="0"/>
          </a:p>
          <a:p>
            <a:endParaRPr lang="ru-RU" i="1" dirty="0"/>
          </a:p>
          <a:p>
            <a:pPr algn="ctr"/>
            <a:r>
              <a:rPr lang="ru-RU" sz="1400" dirty="0">
                <a:latin typeface="Lato Light" pitchFamily="34" charset="0"/>
                <a:cs typeface="Lato Light" pitchFamily="34" charset="0"/>
              </a:rPr>
              <a:t>Монумент «Стоять насмерть!» во время акции «Свет Великой Победы»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-468560" y="188640"/>
            <a:ext cx="1415772" cy="6669360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algn="ctr"/>
            <a:r>
              <a:rPr lang="ru-RU" sz="8000" u="sng" dirty="0">
                <a:latin typeface="Haettenschweiler" pitchFamily="34" charset="0"/>
                <a:cs typeface="Lato Light" pitchFamily="34" charset="0"/>
              </a:rPr>
              <a:t>С О Д Е Р Ж А Н И Е</a:t>
            </a:r>
          </a:p>
        </p:txBody>
      </p:sp>
      <p:pic>
        <p:nvPicPr>
          <p:cNvPr id="2056" name="Picture 8" descr="https://phonoteka.org/uploads/posts/2021-05/1621461521_22-phonoteka_org-p-tochechnii-fon-3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4283968" y="0"/>
            <a:ext cx="4860032" cy="6858000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755576" y="476672"/>
            <a:ext cx="5130516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latin typeface="Impact" pitchFamily="34" charset="0"/>
                <a:cs typeface="Lato Light" pitchFamily="34" charset="0"/>
              </a:rPr>
              <a:t>Часть </a:t>
            </a:r>
            <a:r>
              <a:rPr lang="en-US" sz="1400" dirty="0">
                <a:latin typeface="Impact" pitchFamily="34" charset="0"/>
                <a:cs typeface="Lato Light" pitchFamily="34" charset="0"/>
              </a:rPr>
              <a:t>I.</a:t>
            </a:r>
            <a:br>
              <a:rPr lang="en-US" sz="1400" dirty="0">
                <a:latin typeface="Impact" pitchFamily="34" charset="0"/>
                <a:cs typeface="Lato Light" pitchFamily="34" charset="0"/>
              </a:rPr>
            </a:br>
            <a:r>
              <a:rPr lang="ru-RU" sz="1400" dirty="0">
                <a:latin typeface="Impact" pitchFamily="34" charset="0"/>
                <a:cs typeface="Lato Light" pitchFamily="34" charset="0"/>
              </a:rPr>
              <a:t>История Царицына / Сталинграда / Волгограда </a:t>
            </a:r>
            <a:br>
              <a:rPr lang="ru-RU" sz="1400" dirty="0">
                <a:latin typeface="Impact" pitchFamily="34" charset="0"/>
                <a:cs typeface="Lato Light" pitchFamily="34" charset="0"/>
              </a:rPr>
            </a:br>
            <a:r>
              <a:rPr lang="ru-RU" sz="1400" dirty="0">
                <a:latin typeface="Impact" pitchFamily="34" charset="0"/>
                <a:cs typeface="Lato Light" pitchFamily="34" charset="0"/>
              </a:rPr>
              <a:t>	● Основная информация ( 5 )</a:t>
            </a:r>
            <a:br>
              <a:rPr lang="ru-RU" sz="1400" dirty="0">
                <a:latin typeface="Impact" pitchFamily="34" charset="0"/>
                <a:cs typeface="Lato Light" pitchFamily="34" charset="0"/>
              </a:rPr>
            </a:br>
            <a:r>
              <a:rPr lang="ru-RU" sz="1400" dirty="0">
                <a:latin typeface="Impact" pitchFamily="34" charset="0"/>
                <a:cs typeface="Lato Light" pitchFamily="34" charset="0"/>
              </a:rPr>
              <a:t>	●  Этимология ( 6 )</a:t>
            </a:r>
          </a:p>
          <a:p>
            <a:r>
              <a:rPr lang="ru-RU" sz="1400" dirty="0">
                <a:latin typeface="Impact" pitchFamily="34" charset="0"/>
                <a:cs typeface="Lato Light" pitchFamily="34" charset="0"/>
              </a:rPr>
              <a:t>	●  Сталинградская битва ( 7 </a:t>
            </a:r>
            <a:r>
              <a:rPr lang="ru-RU" sz="1400" dirty="0">
                <a:latin typeface="Impact" pitchFamily="34" charset="0"/>
              </a:rPr>
              <a:t>— 9</a:t>
            </a:r>
            <a:r>
              <a:rPr lang="ru-RU" sz="1400" dirty="0">
                <a:latin typeface="Impact" pitchFamily="34" charset="0"/>
                <a:cs typeface="Lato Light" pitchFamily="34" charset="0"/>
              </a:rPr>
              <a:t> )	 </a:t>
            </a:r>
            <a:br>
              <a:rPr lang="ru-RU" sz="1400" dirty="0">
                <a:latin typeface="Impact" pitchFamily="34" charset="0"/>
                <a:cs typeface="Lato Light" pitchFamily="34" charset="0"/>
              </a:rPr>
            </a:br>
            <a:br>
              <a:rPr lang="ru-RU" sz="1400" dirty="0">
                <a:latin typeface="Impact" pitchFamily="34" charset="0"/>
              </a:rPr>
            </a:br>
            <a:r>
              <a:rPr lang="ru-RU" sz="1400" dirty="0">
                <a:latin typeface="Impact" pitchFamily="34" charset="0"/>
              </a:rPr>
              <a:t>Часть </a:t>
            </a:r>
            <a:r>
              <a:rPr lang="en-US" sz="1400" dirty="0">
                <a:latin typeface="Impact" pitchFamily="34" charset="0"/>
              </a:rPr>
              <a:t>II</a:t>
            </a:r>
            <a:r>
              <a:rPr lang="ru-RU" sz="1400" dirty="0">
                <a:latin typeface="Impact" pitchFamily="34" charset="0"/>
              </a:rPr>
              <a:t>.</a:t>
            </a:r>
            <a:br>
              <a:rPr lang="ru-RU" sz="1400" dirty="0">
                <a:latin typeface="Impact" pitchFamily="34" charset="0"/>
              </a:rPr>
            </a:br>
            <a:r>
              <a:rPr lang="ru-RU" sz="1400" dirty="0">
                <a:latin typeface="Impact" pitchFamily="34" charset="0"/>
              </a:rPr>
              <a:t>Памятники.</a:t>
            </a:r>
            <a:br>
              <a:rPr lang="ru-RU" sz="1400" dirty="0">
                <a:latin typeface="Impact" pitchFamily="34" charset="0"/>
                <a:cs typeface="Lato Light" pitchFamily="34" charset="0"/>
              </a:rPr>
            </a:br>
            <a:r>
              <a:rPr lang="ru-RU" sz="1400" dirty="0">
                <a:latin typeface="Impact" pitchFamily="34" charset="0"/>
                <a:cs typeface="Lato Light" pitchFamily="34" charset="0"/>
              </a:rPr>
              <a:t>	●  Основная информация ( 10 )</a:t>
            </a:r>
          </a:p>
          <a:p>
            <a:r>
              <a:rPr lang="ru-RU" sz="1400" dirty="0">
                <a:latin typeface="Impact" pitchFamily="34" charset="0"/>
                <a:cs typeface="Lato Light" pitchFamily="34" charset="0"/>
              </a:rPr>
              <a:t>	●  </a:t>
            </a:r>
            <a:r>
              <a:rPr lang="ru-RU" sz="1400" dirty="0">
                <a:latin typeface="Impact" pitchFamily="34" charset="0"/>
              </a:rPr>
              <a:t>«Героям Сталинградской битвы» ( 11 )</a:t>
            </a:r>
          </a:p>
          <a:p>
            <a:r>
              <a:rPr lang="ru-RU" sz="1400" dirty="0">
                <a:latin typeface="Impact" pitchFamily="34" charset="0"/>
                <a:cs typeface="Lato Light" pitchFamily="34" charset="0"/>
              </a:rPr>
              <a:t>	●  «Родина-мать зовёт!» ( 12 </a:t>
            </a:r>
            <a:r>
              <a:rPr lang="ru-RU" sz="1400" dirty="0">
                <a:latin typeface="Impact" pitchFamily="34" charset="0"/>
              </a:rPr>
              <a:t>— 25 )</a:t>
            </a:r>
            <a:endParaRPr lang="ru-RU" sz="1400" dirty="0">
              <a:latin typeface="Impact" pitchFamily="34" charset="0"/>
              <a:cs typeface="Lato Light" pitchFamily="34" charset="0"/>
            </a:endParaRPr>
          </a:p>
          <a:p>
            <a:r>
              <a:rPr lang="ru-RU" sz="1400" dirty="0">
                <a:latin typeface="Impact" pitchFamily="34" charset="0"/>
                <a:cs typeface="Lato Light" pitchFamily="34" charset="0"/>
              </a:rPr>
              <a:t>	●  Входная площадь ( 26 )</a:t>
            </a:r>
          </a:p>
          <a:p>
            <a:r>
              <a:rPr lang="ru-RU" sz="1400" dirty="0">
                <a:latin typeface="Impact" pitchFamily="34" charset="0"/>
                <a:cs typeface="Lato Light" pitchFamily="34" charset="0"/>
              </a:rPr>
              <a:t>	● Аллея тополей ( 27 )</a:t>
            </a:r>
          </a:p>
          <a:p>
            <a:r>
              <a:rPr lang="ru-RU" sz="1400" dirty="0">
                <a:latin typeface="Impact" pitchFamily="34" charset="0"/>
                <a:cs typeface="Lato Light" pitchFamily="34" charset="0"/>
              </a:rPr>
              <a:t>	● Площадь Стоявших насмерть ( 28 )</a:t>
            </a:r>
          </a:p>
          <a:p>
            <a:r>
              <a:rPr lang="ru-RU" sz="1400" dirty="0">
                <a:latin typeface="Impact" pitchFamily="34" charset="0"/>
                <a:cs typeface="Lato Light" pitchFamily="34" charset="0"/>
              </a:rPr>
              <a:t>	● Стены-руины / Монумент  «Стоять насмерть!» </a:t>
            </a:r>
          </a:p>
          <a:p>
            <a:r>
              <a:rPr lang="ru-RU" sz="1400" dirty="0">
                <a:latin typeface="Impact" pitchFamily="34" charset="0"/>
                <a:cs typeface="Lato Light" pitchFamily="34" charset="0"/>
              </a:rPr>
              <a:t>	 ( 29</a:t>
            </a:r>
            <a:r>
              <a:rPr lang="ru-RU" sz="1400" dirty="0">
                <a:latin typeface="Impact" pitchFamily="34" charset="0"/>
              </a:rPr>
              <a:t>—  </a:t>
            </a:r>
            <a:r>
              <a:rPr lang="ru-RU" sz="1400" dirty="0">
                <a:latin typeface="Impact" pitchFamily="34" charset="0"/>
                <a:cs typeface="Lato Light" pitchFamily="34" charset="0"/>
              </a:rPr>
              <a:t>32 )</a:t>
            </a:r>
          </a:p>
          <a:p>
            <a:r>
              <a:rPr lang="ru-RU" sz="1400" dirty="0">
                <a:latin typeface="Impact" pitchFamily="34" charset="0"/>
                <a:cs typeface="Lato Light" pitchFamily="34" charset="0"/>
              </a:rPr>
              <a:t>	●  Площадь Героев ( 33 )</a:t>
            </a:r>
          </a:p>
          <a:p>
            <a:r>
              <a:rPr lang="ru-RU" sz="1400" dirty="0">
                <a:latin typeface="Impact" pitchFamily="34" charset="0"/>
                <a:cs typeface="Lato Light" pitchFamily="34" charset="0"/>
              </a:rPr>
              <a:t>	● Площадь Скорби ( 34 </a:t>
            </a:r>
            <a:r>
              <a:rPr lang="ru-RU" sz="1400" dirty="0">
                <a:latin typeface="Impact" pitchFamily="34" charset="0"/>
              </a:rPr>
              <a:t>—  </a:t>
            </a:r>
            <a:r>
              <a:rPr lang="ru-RU" sz="1400" dirty="0">
                <a:latin typeface="Impact" pitchFamily="34" charset="0"/>
                <a:cs typeface="Lato Light" pitchFamily="34" charset="0"/>
              </a:rPr>
              <a:t>35 )</a:t>
            </a:r>
          </a:p>
          <a:p>
            <a:r>
              <a:rPr lang="ru-RU" sz="1400" dirty="0">
                <a:latin typeface="Impact" pitchFamily="34" charset="0"/>
                <a:cs typeface="Lato Light" pitchFamily="34" charset="0"/>
              </a:rPr>
              <a:t>	</a:t>
            </a:r>
          </a:p>
          <a:p>
            <a:r>
              <a:rPr lang="ru-RU" sz="1400" dirty="0">
                <a:latin typeface="Impact" pitchFamily="34" charset="0"/>
                <a:cs typeface="Lato Light" pitchFamily="34" charset="0"/>
              </a:rPr>
              <a:t>Часть </a:t>
            </a:r>
            <a:r>
              <a:rPr lang="en-US" sz="1400" dirty="0">
                <a:latin typeface="Impact" pitchFamily="34" charset="0"/>
                <a:cs typeface="Lato Light" pitchFamily="34" charset="0"/>
              </a:rPr>
              <a:t>III</a:t>
            </a:r>
            <a:r>
              <a:rPr lang="ru-RU" sz="1400" dirty="0">
                <a:latin typeface="Impact" pitchFamily="34" charset="0"/>
                <a:cs typeface="Lato Light" pitchFamily="34" charset="0"/>
              </a:rPr>
              <a:t>.</a:t>
            </a:r>
          </a:p>
          <a:p>
            <a:r>
              <a:rPr lang="ru-RU" sz="1400" dirty="0">
                <a:latin typeface="Impact" pitchFamily="34" charset="0"/>
                <a:cs typeface="Lato Light" pitchFamily="34" charset="0"/>
              </a:rPr>
              <a:t> Список литературы ( 36 </a:t>
            </a:r>
            <a:r>
              <a:rPr lang="ru-RU" sz="1400" dirty="0">
                <a:latin typeface="Impact" pitchFamily="34" charset="0"/>
              </a:rPr>
              <a:t>—  </a:t>
            </a:r>
            <a:r>
              <a:rPr lang="ru-RU" sz="1400" dirty="0">
                <a:latin typeface="Impact" pitchFamily="34" charset="0"/>
                <a:cs typeface="Lato Light" pitchFamily="34" charset="0"/>
              </a:rPr>
              <a:t>37 )</a:t>
            </a:r>
          </a:p>
          <a:p>
            <a:br>
              <a:rPr lang="ru-RU" dirty="0"/>
            </a:br>
            <a:endParaRPr lang="ru-RU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980728"/>
            <a:ext cx="9144000" cy="302433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4264063" y="3244334"/>
            <a:ext cx="184731" cy="34163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endParaRPr lang="ru-RU" i="1" dirty="0">
              <a:latin typeface="Haettenschweiler" pitchFamily="34" charset="0"/>
              <a:cs typeface="Lato Light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243225" y="3244334"/>
            <a:ext cx="657552" cy="36933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r>
              <a:rPr lang="ru-RU" i="1" dirty="0">
                <a:latin typeface="Haettenschweiler" pitchFamily="34" charset="0"/>
                <a:cs typeface="Lato Light" pitchFamily="34" charset="0"/>
              </a:rPr>
              <a:t>— 31— 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79512" y="116632"/>
            <a:ext cx="8712968" cy="4185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400" dirty="0">
              <a:latin typeface="Lato Light" pitchFamily="34" charset="0"/>
              <a:cs typeface="Lato Light" pitchFamily="34" charset="0"/>
            </a:endParaRPr>
          </a:p>
          <a:p>
            <a:endParaRPr lang="ru-RU" sz="1400" dirty="0">
              <a:latin typeface="Lato Light" pitchFamily="34" charset="0"/>
              <a:cs typeface="Lato Light" pitchFamily="34" charset="0"/>
            </a:endParaRPr>
          </a:p>
          <a:p>
            <a:endParaRPr lang="ru-RU" sz="1400" dirty="0">
              <a:latin typeface="Lato Light" pitchFamily="34" charset="0"/>
              <a:cs typeface="Lato Light" pitchFamily="34" charset="0"/>
            </a:endParaRPr>
          </a:p>
          <a:p>
            <a:endParaRPr lang="ru-RU" sz="1400" dirty="0">
              <a:latin typeface="Lato Light" pitchFamily="34" charset="0"/>
              <a:cs typeface="Lato Light" pitchFamily="34" charset="0"/>
            </a:endParaRPr>
          </a:p>
          <a:p>
            <a:endParaRPr lang="ru-RU" sz="1400" dirty="0">
              <a:latin typeface="Lato Light" pitchFamily="34" charset="0"/>
              <a:cs typeface="Lato Light" pitchFamily="34" charset="0"/>
            </a:endParaRPr>
          </a:p>
          <a:p>
            <a:endParaRPr lang="ru-RU" sz="1400" dirty="0">
              <a:latin typeface="Lato Light" pitchFamily="34" charset="0"/>
              <a:cs typeface="Lato Light" pitchFamily="34" charset="0"/>
            </a:endParaRPr>
          </a:p>
          <a:p>
            <a:endParaRPr lang="ru-RU" sz="1400" dirty="0">
              <a:latin typeface="Lato Light" pitchFamily="34" charset="0"/>
              <a:cs typeface="Lato Light" pitchFamily="34" charset="0"/>
            </a:endParaRPr>
          </a:p>
          <a:p>
            <a:endParaRPr lang="ru-RU" sz="1400" dirty="0">
              <a:latin typeface="Lato Light" pitchFamily="34" charset="0"/>
              <a:cs typeface="Lato Light" pitchFamily="34" charset="0"/>
            </a:endParaRPr>
          </a:p>
          <a:p>
            <a:endParaRPr lang="ru-RU" sz="1400" dirty="0">
              <a:latin typeface="Lato Light" pitchFamily="34" charset="0"/>
              <a:cs typeface="Lato Light" pitchFamily="34" charset="0"/>
            </a:endParaRPr>
          </a:p>
          <a:p>
            <a:endParaRPr lang="ru-RU" sz="1400" dirty="0">
              <a:latin typeface="Lato Light" pitchFamily="34" charset="0"/>
              <a:cs typeface="Lato Light" pitchFamily="34" charset="0"/>
            </a:endParaRPr>
          </a:p>
          <a:p>
            <a:endParaRPr lang="ru-RU" sz="1400" dirty="0">
              <a:latin typeface="Lato Light" pitchFamily="34" charset="0"/>
              <a:cs typeface="Lato Light" pitchFamily="34" charset="0"/>
            </a:endParaRPr>
          </a:p>
          <a:p>
            <a:endParaRPr lang="ru-RU" sz="1400" dirty="0">
              <a:latin typeface="Lato Light" pitchFamily="34" charset="0"/>
              <a:cs typeface="Lato Light" pitchFamily="34" charset="0"/>
            </a:endParaRPr>
          </a:p>
          <a:p>
            <a:endParaRPr lang="ru-RU" sz="1400" dirty="0">
              <a:latin typeface="Lato Light" pitchFamily="34" charset="0"/>
              <a:cs typeface="Lato Light" pitchFamily="34" charset="0"/>
            </a:endParaRPr>
          </a:p>
          <a:p>
            <a:endParaRPr lang="ru-RU" sz="1400" dirty="0">
              <a:latin typeface="Lato Light" pitchFamily="34" charset="0"/>
              <a:cs typeface="Lato Light" pitchFamily="34" charset="0"/>
            </a:endParaRPr>
          </a:p>
          <a:p>
            <a:endParaRPr lang="ru-RU" sz="1400" dirty="0">
              <a:latin typeface="Lato Light" pitchFamily="34" charset="0"/>
              <a:cs typeface="Lato Light" pitchFamily="34" charset="0"/>
            </a:endParaRPr>
          </a:p>
          <a:p>
            <a:endParaRPr lang="ru-RU" sz="1400" dirty="0">
              <a:latin typeface="Lato Light" pitchFamily="34" charset="0"/>
              <a:cs typeface="Lato Light" pitchFamily="34" charset="0"/>
            </a:endParaRPr>
          </a:p>
          <a:p>
            <a:endParaRPr lang="ru-RU" sz="1400" dirty="0">
              <a:latin typeface="Lato Light" pitchFamily="34" charset="0"/>
              <a:cs typeface="Lato Light" pitchFamily="34" charset="0"/>
            </a:endParaRPr>
          </a:p>
          <a:p>
            <a:endParaRPr lang="ru-RU" sz="1400" dirty="0">
              <a:latin typeface="Lato Light" pitchFamily="34" charset="0"/>
              <a:cs typeface="Lato Light" pitchFamily="34" charset="0"/>
            </a:endParaRPr>
          </a:p>
          <a:p>
            <a:endParaRPr lang="ru-RU" sz="1400" dirty="0">
              <a:latin typeface="Lato Light" pitchFamily="34" charset="0"/>
              <a:cs typeface="Lato Light" pitchFamily="34" charset="0"/>
            </a:endParaRPr>
          </a:p>
        </p:txBody>
      </p:sp>
      <p:pic>
        <p:nvPicPr>
          <p:cNvPr id="46082" name="Picture 2" descr="Ð¢ÐµÐ¼Ð° Ð¿ÑÐ°Ð²Ð¾Ð¹ ÑÑÐµÐ½Ñ â Â«Ð¢Ð¾Ð»ÑÐºÐ¾ Ð²Ð¿ÐµÑÑÐ´!Â» ÑÐ¾ÑÐ¾Ð³ÑÐ°ÑÐ¸Ñ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260648"/>
            <a:ext cx="6732240" cy="4486121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0" y="2690336"/>
            <a:ext cx="9144000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pPr algn="ctr"/>
            <a:endParaRPr lang="ru-RU" sz="1400" dirty="0">
              <a:latin typeface="Lato Light" pitchFamily="34" charset="0"/>
              <a:cs typeface="Lato Light" pitchFamily="34" charset="0"/>
            </a:endParaRPr>
          </a:p>
          <a:p>
            <a:pPr algn="ctr"/>
            <a:r>
              <a:rPr lang="ru-RU" sz="1400" dirty="0">
                <a:latin typeface="Lato Light" pitchFamily="34" charset="0"/>
                <a:cs typeface="Lato Light" pitchFamily="34" charset="0"/>
              </a:rPr>
              <a:t>Тема правой стороны – «Только вперед!». </a:t>
            </a:r>
          </a:p>
          <a:p>
            <a:pPr algn="ctr"/>
            <a:r>
              <a:rPr lang="ru-RU" sz="1400" dirty="0">
                <a:latin typeface="Lato Light" pitchFamily="34" charset="0"/>
                <a:cs typeface="Lato Light" pitchFamily="34" charset="0"/>
              </a:rPr>
              <a:t>Тут преобладают диагональные линии, передающие боевой порыв, стремление вперед. </a:t>
            </a:r>
          </a:p>
          <a:p>
            <a:pPr algn="ctr"/>
            <a:r>
              <a:rPr lang="ru-RU" sz="1400" dirty="0">
                <a:latin typeface="Lato Light" pitchFamily="34" charset="0"/>
                <a:cs typeface="Lato Light" pitchFamily="34" charset="0"/>
              </a:rPr>
              <a:t>Выполняя клятву, в бой переходят пехота, танки, бьет артиллерия.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64063" y="3244334"/>
            <a:ext cx="184731" cy="34163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endParaRPr lang="ru-RU" i="1" dirty="0">
              <a:latin typeface="Haettenschweiler" pitchFamily="34" charset="0"/>
              <a:cs typeface="Lato Light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227996" y="3244334"/>
            <a:ext cx="688010" cy="36933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r>
              <a:rPr lang="ru-RU" i="1" dirty="0">
                <a:latin typeface="Haettenschweiler" pitchFamily="34" charset="0"/>
                <a:cs typeface="Lato Light" pitchFamily="34" charset="0"/>
              </a:rPr>
              <a:t>— 32— 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79512" y="116632"/>
            <a:ext cx="8712968" cy="4185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400" dirty="0">
              <a:latin typeface="Lato Light" pitchFamily="34" charset="0"/>
              <a:cs typeface="Lato Light" pitchFamily="34" charset="0"/>
            </a:endParaRPr>
          </a:p>
          <a:p>
            <a:endParaRPr lang="ru-RU" sz="1400" dirty="0">
              <a:latin typeface="Lato Light" pitchFamily="34" charset="0"/>
              <a:cs typeface="Lato Light" pitchFamily="34" charset="0"/>
            </a:endParaRPr>
          </a:p>
          <a:p>
            <a:endParaRPr lang="ru-RU" sz="1400" dirty="0">
              <a:latin typeface="Lato Light" pitchFamily="34" charset="0"/>
              <a:cs typeface="Lato Light" pitchFamily="34" charset="0"/>
            </a:endParaRPr>
          </a:p>
          <a:p>
            <a:endParaRPr lang="ru-RU" sz="1400" dirty="0">
              <a:latin typeface="Lato Light" pitchFamily="34" charset="0"/>
              <a:cs typeface="Lato Light" pitchFamily="34" charset="0"/>
            </a:endParaRPr>
          </a:p>
          <a:p>
            <a:endParaRPr lang="ru-RU" sz="1400" dirty="0">
              <a:latin typeface="Lato Light" pitchFamily="34" charset="0"/>
              <a:cs typeface="Lato Light" pitchFamily="34" charset="0"/>
            </a:endParaRPr>
          </a:p>
          <a:p>
            <a:endParaRPr lang="ru-RU" sz="1400" dirty="0">
              <a:latin typeface="Lato Light" pitchFamily="34" charset="0"/>
              <a:cs typeface="Lato Light" pitchFamily="34" charset="0"/>
            </a:endParaRPr>
          </a:p>
          <a:p>
            <a:endParaRPr lang="ru-RU" sz="1400" dirty="0">
              <a:latin typeface="Lato Light" pitchFamily="34" charset="0"/>
              <a:cs typeface="Lato Light" pitchFamily="34" charset="0"/>
            </a:endParaRPr>
          </a:p>
          <a:p>
            <a:endParaRPr lang="ru-RU" sz="1400" dirty="0">
              <a:latin typeface="Lato Light" pitchFamily="34" charset="0"/>
              <a:cs typeface="Lato Light" pitchFamily="34" charset="0"/>
            </a:endParaRPr>
          </a:p>
          <a:p>
            <a:endParaRPr lang="ru-RU" sz="1400" dirty="0">
              <a:latin typeface="Lato Light" pitchFamily="34" charset="0"/>
              <a:cs typeface="Lato Light" pitchFamily="34" charset="0"/>
            </a:endParaRPr>
          </a:p>
          <a:p>
            <a:endParaRPr lang="ru-RU" sz="1400" dirty="0">
              <a:latin typeface="Lato Light" pitchFamily="34" charset="0"/>
              <a:cs typeface="Lato Light" pitchFamily="34" charset="0"/>
            </a:endParaRPr>
          </a:p>
          <a:p>
            <a:endParaRPr lang="ru-RU" sz="1400" dirty="0">
              <a:latin typeface="Lato Light" pitchFamily="34" charset="0"/>
              <a:cs typeface="Lato Light" pitchFamily="34" charset="0"/>
            </a:endParaRPr>
          </a:p>
          <a:p>
            <a:endParaRPr lang="ru-RU" sz="1400" dirty="0">
              <a:latin typeface="Lato Light" pitchFamily="34" charset="0"/>
              <a:cs typeface="Lato Light" pitchFamily="34" charset="0"/>
            </a:endParaRPr>
          </a:p>
          <a:p>
            <a:endParaRPr lang="ru-RU" sz="1400" dirty="0">
              <a:latin typeface="Lato Light" pitchFamily="34" charset="0"/>
              <a:cs typeface="Lato Light" pitchFamily="34" charset="0"/>
            </a:endParaRPr>
          </a:p>
          <a:p>
            <a:endParaRPr lang="ru-RU" sz="1400" dirty="0">
              <a:latin typeface="Lato Light" pitchFamily="34" charset="0"/>
              <a:cs typeface="Lato Light" pitchFamily="34" charset="0"/>
            </a:endParaRPr>
          </a:p>
          <a:p>
            <a:endParaRPr lang="ru-RU" sz="1400" dirty="0">
              <a:latin typeface="Lato Light" pitchFamily="34" charset="0"/>
              <a:cs typeface="Lato Light" pitchFamily="34" charset="0"/>
            </a:endParaRPr>
          </a:p>
          <a:p>
            <a:endParaRPr lang="ru-RU" sz="1400" dirty="0">
              <a:latin typeface="Lato Light" pitchFamily="34" charset="0"/>
              <a:cs typeface="Lato Light" pitchFamily="34" charset="0"/>
            </a:endParaRPr>
          </a:p>
          <a:p>
            <a:endParaRPr lang="ru-RU" sz="1400" dirty="0">
              <a:latin typeface="Lato Light" pitchFamily="34" charset="0"/>
              <a:cs typeface="Lato Light" pitchFamily="34" charset="0"/>
            </a:endParaRPr>
          </a:p>
          <a:p>
            <a:endParaRPr lang="ru-RU" sz="1400" dirty="0">
              <a:latin typeface="Lato Light" pitchFamily="34" charset="0"/>
              <a:cs typeface="Lato Light" pitchFamily="34" charset="0"/>
            </a:endParaRPr>
          </a:p>
          <a:p>
            <a:endParaRPr lang="ru-RU" sz="1400" dirty="0">
              <a:latin typeface="Lato Light" pitchFamily="34" charset="0"/>
              <a:cs typeface="Lato Light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0" y="2690336"/>
            <a:ext cx="9144000" cy="25237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pPr algn="ctr"/>
            <a:endParaRPr lang="ru-RU" sz="1400" dirty="0">
              <a:latin typeface="Lato Light" pitchFamily="34" charset="0"/>
              <a:cs typeface="Lato Light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0" y="4797152"/>
            <a:ext cx="9144000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1400" dirty="0">
              <a:latin typeface="Lato Light" pitchFamily="34" charset="0"/>
              <a:cs typeface="Lato Light" pitchFamily="34" charset="0"/>
            </a:endParaRPr>
          </a:p>
          <a:p>
            <a:pPr algn="ctr"/>
            <a:r>
              <a:rPr lang="ru-RU" sz="1400" dirty="0">
                <a:latin typeface="Lato Light" pitchFamily="34" charset="0"/>
                <a:cs typeface="Lato Light" pitchFamily="34" charset="0"/>
              </a:rPr>
              <a:t>Тематическое содержание левой стены – клятва защитников Сталинграда: «Ни шагу назад!». Люди, изображенные здесь, статичны, они выполнены вертикальными линиями. Бойцы с поднятыми вверх автоматами произносят священную клятву ни на шаг не отступать назад. Всюду надписи, передающие настрой бойцов — стоять насмерть.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0" y="404664"/>
            <a:ext cx="9144000" cy="345638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" name="Picture 2" descr="Ð¢ÐµÐ¼Ð° Ð»ÐµÐ²Ð¾Ð¹ ÑÑÐµÐ½Ñ â Â«ÐÐ¸ ÑÐ°Ð³Ñ Ð½Ð°Ð·Ð°Ð´!Â» ÑÐ¾ÑÐ¾Ð³ÑÐ°ÑÐ¸Ñ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116632"/>
            <a:ext cx="6072609" cy="404656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3068960"/>
            <a:ext cx="9144000" cy="345638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4034" name="Picture 2" descr="ÐÐ¸Ð¼Ð½Ð¸Ð¹ Ð²Ð¸Ð´ ÐÐ»Ð¾ÑÐ°Ð´Ð¸ ÐÐµÑÐ¾ÐµÐ² Ñ Ð²ÑÑÐ¾ÑÑ Ð¿ÑÐ¸ÑÑÐµÐ³Ð¾ Ð¿Ð¾Ð»ÐµÑÐ° ÑÐ¾ÑÐ¾Ð³ÑÐ°ÑÐ¸Ñ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2276872"/>
            <a:ext cx="6167153" cy="4109567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0" y="1916832"/>
            <a:ext cx="9144000" cy="115212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4264063" y="3244334"/>
            <a:ext cx="184731" cy="34163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endParaRPr lang="ru-RU" i="1" dirty="0">
              <a:latin typeface="Haettenschweiler" pitchFamily="34" charset="0"/>
              <a:cs typeface="Lato Light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227996" y="3244334"/>
            <a:ext cx="688010" cy="36933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r>
              <a:rPr lang="ru-RU" i="1" dirty="0">
                <a:latin typeface="Haettenschweiler" pitchFamily="34" charset="0"/>
                <a:cs typeface="Lato Light" pitchFamily="34" charset="0"/>
              </a:rPr>
              <a:t>— 33— 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79512" y="116632"/>
            <a:ext cx="8640960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400" dirty="0">
              <a:latin typeface="Lato Light" pitchFamily="34" charset="0"/>
              <a:cs typeface="Lato Light" pitchFamily="34" charset="0"/>
            </a:endParaRPr>
          </a:p>
          <a:p>
            <a:r>
              <a:rPr lang="ru-RU" sz="1400" dirty="0">
                <a:latin typeface="Lato Light" pitchFamily="34" charset="0"/>
                <a:cs typeface="Lato Light" pitchFamily="34" charset="0"/>
              </a:rPr>
              <a:t>Стены-руины выходят на большую площадь — самую большую площадь Мамаева кургана — </a:t>
            </a:r>
          </a:p>
          <a:p>
            <a:r>
              <a:rPr lang="ru-RU" sz="1400" dirty="0">
                <a:latin typeface="Lato Light" pitchFamily="34" charset="0"/>
                <a:cs typeface="Lato Light" pitchFamily="34" charset="0"/>
              </a:rPr>
              <a:t>Площадь Героев. Большую часть площади занимает огромный бассейн в низких гранитных берегах, символизирующий Волгу, на берегу которой насмерть стояли защитники Сталинграда. По всему периметру к нему спускаются широкие ступени, образуя импровизированный амфитеатр.</a:t>
            </a:r>
          </a:p>
          <a:p>
            <a:r>
              <a:rPr lang="ru-RU" sz="1400" dirty="0">
                <a:latin typeface="Lato Light" pitchFamily="34" charset="0"/>
                <a:cs typeface="Lato Light" pitchFamily="34" charset="0"/>
              </a:rPr>
              <a:t>С левой стороны вдоль Площади Героев вытягивается стометровая стена, на которой крупными рельефными буквами нанесена фраза Василия Гроссмана: 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23528" y="1844824"/>
            <a:ext cx="849694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latin typeface="Haettenschweiler" pitchFamily="34" charset="0"/>
                <a:cs typeface="Lato Light" pitchFamily="34" charset="0"/>
              </a:rPr>
              <a:t>«Железный ветер бил им в лицо, а они все шли вперед, и снова чувство суеверного страха охватывало противника: </a:t>
            </a:r>
          </a:p>
          <a:p>
            <a:pPr algn="ctr"/>
            <a:r>
              <a:rPr lang="ru-RU" sz="2400" dirty="0">
                <a:latin typeface="Haettenschweiler" pitchFamily="34" charset="0"/>
                <a:cs typeface="Lato Light" pitchFamily="34" charset="0"/>
              </a:rPr>
              <a:t>люди ли шли в атаку, смертны ли они?»</a:t>
            </a:r>
            <a:endParaRPr lang="ru-RU" sz="2400" dirty="0">
              <a:latin typeface="Haettenschweiler" pitchFamily="34" charset="0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323528" y="1196752"/>
            <a:ext cx="8280920" cy="525658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0" y="0"/>
            <a:ext cx="9144000" cy="170080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4264063" y="3244334"/>
            <a:ext cx="184731" cy="34163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endParaRPr lang="ru-RU" i="1" dirty="0">
              <a:latin typeface="Haettenschweiler" pitchFamily="34" charset="0"/>
              <a:cs typeface="Lato Light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220783" y="3244334"/>
            <a:ext cx="702436" cy="36933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r>
              <a:rPr lang="ru-RU" i="1" dirty="0">
                <a:latin typeface="Haettenschweiler" pitchFamily="34" charset="0"/>
                <a:cs typeface="Lato Light" pitchFamily="34" charset="0"/>
              </a:rPr>
              <a:t>— 34— </a:t>
            </a:r>
          </a:p>
        </p:txBody>
      </p:sp>
      <p:pic>
        <p:nvPicPr>
          <p:cNvPr id="40962" name="Picture 2" descr="ÐÐ¾Ð½ÑÐ¼ÐµÐ½Ñ Â«Ð¡ÐºÐ¾ÑÐ±Ñ Ð¼Ð°ÑÐµÑÐ¸Â» Ð½Ð° ÐÐ»Ð¾ÑÐ°Ð´Ð¸ Ð¡ÐºÐ¾ÑÐ±Ð¸ ÐÐ°Ð¼Ð°ÐµÐ²Ð° ÐºÑÑÐ³Ð°Ð½Ð° ÑÐ¾ÑÐ¾Ð³ÑÐ°ÑÐ¸Ñ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196752"/>
            <a:ext cx="7884368" cy="5253857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0" y="1"/>
            <a:ext cx="914400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1400" spc="600" dirty="0">
              <a:latin typeface="Lato Light" pitchFamily="34" charset="0"/>
              <a:cs typeface="Lato Light" pitchFamily="34" charset="0"/>
            </a:endParaRPr>
          </a:p>
          <a:p>
            <a:pPr algn="ctr"/>
            <a:endParaRPr lang="ru-RU" sz="1400" spc="600" dirty="0">
              <a:latin typeface="Lato Light" pitchFamily="34" charset="0"/>
              <a:cs typeface="Lato Light" pitchFamily="34" charset="0"/>
            </a:endParaRPr>
          </a:p>
          <a:p>
            <a:pPr algn="ctr"/>
            <a:r>
              <a:rPr lang="ru-RU" sz="1400" spc="600" dirty="0">
                <a:latin typeface="Lato Light" pitchFamily="34" charset="0"/>
                <a:cs typeface="Lato Light" pitchFamily="34" charset="0"/>
              </a:rPr>
              <a:t>Площадь Скорби</a:t>
            </a: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/>
          <p:cNvSpPr/>
          <p:nvPr/>
        </p:nvSpPr>
        <p:spPr>
          <a:xfrm>
            <a:off x="179512" y="1772816"/>
            <a:ext cx="8856984" cy="468052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1187624" y="2348880"/>
            <a:ext cx="6768752" cy="3384376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4264063" y="3244334"/>
            <a:ext cx="184731" cy="34163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endParaRPr lang="ru-RU" i="1" dirty="0">
              <a:latin typeface="Haettenschweiler" pitchFamily="34" charset="0"/>
              <a:cs typeface="Lato Light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227996" y="3244334"/>
            <a:ext cx="688010" cy="36933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r>
              <a:rPr lang="ru-RU" i="1" dirty="0">
                <a:latin typeface="Haettenschweiler" pitchFamily="34" charset="0"/>
                <a:cs typeface="Lato Light" pitchFamily="34" charset="0"/>
              </a:rPr>
              <a:t>— 35— 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79512" y="116632"/>
            <a:ext cx="8712968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latin typeface="Lato Light" pitchFamily="34" charset="0"/>
                <a:cs typeface="Lato Light" pitchFamily="34" charset="0"/>
              </a:rPr>
              <a:t>Над Площадью Героев расположена еще один уровень Мамаева кургана — Площадь Скорби. Сюда ведет лестница вдоль подпорной стены, сюда выходит пандус Зала Воинской Славы. Площадь Скорби продолжает тему цены Победы, скорби о погибших родных и близких — ведь она уже вплотную прилегает к Большой братской могиле. В левой части площади находится скульптурная композиция «Скорбь матери»: в безграничной скорби женщина склонилась над телом погибшего в боях родного человека — сына, мужа, отца. Лицо павшего воина закрыто знаменем — символом воинских почестей. У основания монумента располагается небольшой бассейн — Озеро Слез. </a:t>
            </a:r>
          </a:p>
        </p:txBody>
      </p:sp>
      <p:pic>
        <p:nvPicPr>
          <p:cNvPr id="43010" name="Picture 2" descr="Ð¡ÐºÑÐ»ÑÐ¿ÑÑÑÐ° Â«Ð¡ÐºÐ¾ÑÐ±Ñ Ð¼Ð°ÑÐµÑÐ¸Â» Ð¸Ð»Ð¸ Â«Ð¡ÐºÐ¾ÑÐ±ÑÑÐ°Ñ Ð¼Ð°ÑÑÂ» ÑÐ¾ÑÐ¾Ð³ÑÐ°ÑÐ¸Ñ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916832"/>
            <a:ext cx="4464496" cy="2976330"/>
          </a:xfrm>
          <a:prstGeom prst="rect">
            <a:avLst/>
          </a:prstGeom>
          <a:noFill/>
        </p:spPr>
      </p:pic>
      <p:pic>
        <p:nvPicPr>
          <p:cNvPr id="43012" name="Picture 4" descr="https://photo.foto-planeta.com/view/7/6/7/2/volgograd-76720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3140968"/>
            <a:ext cx="4104456" cy="312989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https://phonoteka.org/uploads/posts/2021-05/1621461521_22-phonoteka_org-p-tochechnii-fon-3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4283968" y="0"/>
            <a:ext cx="4860032" cy="6858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-468560" y="-231590"/>
            <a:ext cx="1400383" cy="7089590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ru-RU" sz="7900" u="sng" dirty="0">
                <a:latin typeface="Haettenschweiler" pitchFamily="34" charset="0"/>
              </a:rPr>
              <a:t>СПИСОК ЛИТЕРАТУРЫ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827584" y="0"/>
            <a:ext cx="4464496" cy="96026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00" u="sng" dirty="0">
                <a:latin typeface="Lato Light" pitchFamily="34" charset="0"/>
                <a:cs typeface="Lato Light" pitchFamily="34" charset="0"/>
              </a:rPr>
              <a:t>● «Энциклопедия Волгоградской области» (гл. ред. О. В. Иншаков, Волгоград, 2009; электронная версия)</a:t>
            </a:r>
          </a:p>
          <a:p>
            <a:r>
              <a:rPr lang="en-US" sz="1000" u="sng" dirty="0">
                <a:latin typeface="Lato Light" pitchFamily="34" charset="0"/>
                <a:cs typeface="Lato Light" pitchFamily="34" charset="0"/>
                <a:hlinkClick r:id="rId3"/>
              </a:rPr>
              <a:t>http://nlr.ru/res/epubl/rue/texts/volgograd/RUS/enciklopediya/index.html</a:t>
            </a:r>
            <a:endParaRPr lang="ru-RU" sz="1000" u="sng" dirty="0">
              <a:latin typeface="Lato Light" pitchFamily="34" charset="0"/>
              <a:cs typeface="Lato Light" pitchFamily="34" charset="0"/>
            </a:endParaRPr>
          </a:p>
          <a:p>
            <a:endParaRPr lang="ru-RU" sz="1000" u="sng" dirty="0">
              <a:latin typeface="Lato Light" pitchFamily="34" charset="0"/>
              <a:cs typeface="Lato Light" pitchFamily="34" charset="0"/>
            </a:endParaRPr>
          </a:p>
          <a:p>
            <a:r>
              <a:rPr lang="ru-RU" sz="1000" u="sng" dirty="0">
                <a:latin typeface="Lato Light" pitchFamily="34" charset="0"/>
                <a:cs typeface="Lato Light" pitchFamily="34" charset="0"/>
              </a:rPr>
              <a:t>● «Город героев и окрестности» (сост. Анна Степнова, Волгоград, 2012; электронная версия)</a:t>
            </a:r>
          </a:p>
          <a:p>
            <a:r>
              <a:rPr lang="en-US" sz="1000" u="sng" dirty="0">
                <a:latin typeface="Lato Light" pitchFamily="34" charset="0"/>
                <a:cs typeface="Lato Light" pitchFamily="34" charset="0"/>
                <a:hlinkClick r:id="rId4"/>
              </a:rPr>
              <a:t>https://vivaldi.nlr.ru/bx000016264/view/#page=1</a:t>
            </a:r>
            <a:endParaRPr lang="ru-RU" sz="1000" u="sng" dirty="0">
              <a:latin typeface="Lato Light" pitchFamily="34" charset="0"/>
              <a:cs typeface="Lato Light" pitchFamily="34" charset="0"/>
            </a:endParaRPr>
          </a:p>
          <a:p>
            <a:endParaRPr lang="ru-RU" sz="1000" u="sng" dirty="0">
              <a:latin typeface="Lato Light" pitchFamily="34" charset="0"/>
              <a:cs typeface="Lato Light" pitchFamily="34" charset="0"/>
            </a:endParaRPr>
          </a:p>
          <a:p>
            <a:r>
              <a:rPr lang="ru-RU" sz="1000" u="sng" dirty="0">
                <a:latin typeface="Lato Light" pitchFamily="34" charset="0"/>
                <a:cs typeface="Lato Light" pitchFamily="34" charset="0"/>
              </a:rPr>
              <a:t>● Волгоград (Википедия)</a:t>
            </a:r>
          </a:p>
          <a:p>
            <a:r>
              <a:rPr lang="en-US" sz="1000" u="sng" dirty="0">
                <a:latin typeface="Lato Light" pitchFamily="34" charset="0"/>
                <a:cs typeface="Lato Light" pitchFamily="34" charset="0"/>
                <a:hlinkClick r:id="rId5"/>
              </a:rPr>
              <a:t>https://ru.wikipedia.org/wiki/%D0%92%D0%BE%D0%BB%D0%B3%D0%BE%D0%B3%D1%80%D0%B0%D0%B4</a:t>
            </a:r>
            <a:endParaRPr lang="ru-RU" sz="1000" u="sng" dirty="0">
              <a:latin typeface="Lato Light" pitchFamily="34" charset="0"/>
              <a:cs typeface="Lato Light" pitchFamily="34" charset="0"/>
            </a:endParaRPr>
          </a:p>
          <a:p>
            <a:endParaRPr lang="ru-RU" sz="1000" u="sng" dirty="0">
              <a:latin typeface="Lato Light" pitchFamily="34" charset="0"/>
              <a:cs typeface="Lato Light" pitchFamily="34" charset="0"/>
            </a:endParaRPr>
          </a:p>
          <a:p>
            <a:r>
              <a:rPr lang="ru-RU" sz="1000" u="sng" dirty="0">
                <a:latin typeface="Lato Light" pitchFamily="34" charset="0"/>
                <a:cs typeface="Lato Light" pitchFamily="34" charset="0"/>
              </a:rPr>
              <a:t>● Оборона Царицына (Википедия)</a:t>
            </a:r>
          </a:p>
          <a:p>
            <a:r>
              <a:rPr lang="en-US" sz="1000" u="sng" dirty="0">
                <a:latin typeface="Lato Light" pitchFamily="34" charset="0"/>
                <a:cs typeface="Lato Light" pitchFamily="34" charset="0"/>
                <a:hlinkClick r:id="rId6"/>
              </a:rPr>
              <a:t>https://ru.wikipedia.org/wiki/%D0%9E%D0%B1%D0%BE%D1%80%D0%BE%D0%BD%D0%B0_%D0%A6%D0%B0%D1%80%D0%B8%D1%86%D1%8B%D0%BD%D0%B0</a:t>
            </a:r>
            <a:endParaRPr lang="ru-RU" sz="1000" u="sng" dirty="0">
              <a:latin typeface="Lato Light" pitchFamily="34" charset="0"/>
              <a:cs typeface="Lato Light" pitchFamily="34" charset="0"/>
            </a:endParaRPr>
          </a:p>
          <a:p>
            <a:endParaRPr lang="ru-RU" sz="1000" u="sng" dirty="0">
              <a:latin typeface="Lato Light" pitchFamily="34" charset="0"/>
              <a:cs typeface="Lato Light" pitchFamily="34" charset="0"/>
            </a:endParaRPr>
          </a:p>
          <a:p>
            <a:r>
              <a:rPr lang="ru-RU" sz="1000" u="sng" dirty="0">
                <a:latin typeface="Lato Light" pitchFamily="34" charset="0"/>
                <a:cs typeface="Lato Light" pitchFamily="34" charset="0"/>
              </a:rPr>
              <a:t>● Сталинградская битва (Википедия)</a:t>
            </a:r>
          </a:p>
          <a:p>
            <a:r>
              <a:rPr lang="en-US" sz="1000" u="sng" dirty="0">
                <a:latin typeface="Lato Light" pitchFamily="34" charset="0"/>
                <a:cs typeface="Lato Light" pitchFamily="34" charset="0"/>
                <a:hlinkClick r:id="rId7"/>
              </a:rPr>
              <a:t>https://ru.wikipedia.org/wiki/%D0%A1%D1%82%D0%B0%D0%BB%D0%B8%D0%BD%D0%B3%D1%80%D0%B0%D0%B4%D1%81%D0%BA%D0%B0%D1%8F_%D0%B1%D0%B8%D1%82%D0%B2%D0%B0</a:t>
            </a:r>
            <a:endParaRPr lang="ru-RU" sz="1000" u="sng" dirty="0">
              <a:latin typeface="Lato Light" pitchFamily="34" charset="0"/>
              <a:cs typeface="Lato Light" pitchFamily="34" charset="0"/>
            </a:endParaRPr>
          </a:p>
          <a:p>
            <a:endParaRPr lang="ru-RU" sz="1000" u="sng" dirty="0">
              <a:latin typeface="Lato Light" pitchFamily="34" charset="0"/>
              <a:cs typeface="Lato Light" pitchFamily="34" charset="0"/>
            </a:endParaRPr>
          </a:p>
          <a:p>
            <a:r>
              <a:rPr lang="ru-RU" sz="1000" u="sng" dirty="0">
                <a:latin typeface="Lato Light" pitchFamily="34" charset="0"/>
                <a:cs typeface="Lato Light" pitchFamily="34" charset="0"/>
              </a:rPr>
              <a:t>● </a:t>
            </a:r>
            <a:r>
              <a:rPr lang="vi-VN" sz="1000" u="sng" dirty="0">
                <a:latin typeface="Lato Light" pitchFamily="34" charset="0"/>
                <a:cs typeface="Lato Light" pitchFamily="34" charset="0"/>
              </a:rPr>
              <a:t>Скульптура «Родина-мать зовёт!» </a:t>
            </a:r>
            <a:r>
              <a:rPr lang="ru-RU" sz="1000" u="sng" dirty="0">
                <a:latin typeface="Lato Light" pitchFamily="34" charset="0"/>
                <a:cs typeface="Lato Light" pitchFamily="34" charset="0"/>
              </a:rPr>
              <a:t>(Фото; источник </a:t>
            </a:r>
            <a:r>
              <a:rPr lang="en-US" sz="1000" u="sng" dirty="0">
                <a:latin typeface="Lato Light" pitchFamily="34" charset="0"/>
                <a:cs typeface="Lato Light" pitchFamily="34" charset="0"/>
              </a:rPr>
              <a:t>#</a:t>
            </a:r>
            <a:r>
              <a:rPr lang="ru-RU" sz="1000" u="sng" dirty="0">
                <a:latin typeface="Lato Light" pitchFamily="34" charset="0"/>
                <a:cs typeface="Lato Light" pitchFamily="34" charset="0"/>
              </a:rPr>
              <a:t>1)</a:t>
            </a:r>
          </a:p>
          <a:p>
            <a:r>
              <a:rPr lang="en-US" sz="1000" u="sng" dirty="0">
                <a:latin typeface="Lato Light" pitchFamily="34" charset="0"/>
                <a:cs typeface="Lato Light" pitchFamily="34" charset="0"/>
                <a:hlinkClick r:id="rId8"/>
              </a:rPr>
              <a:t>https://zen.yandex.ru/media/vadimdem/shedevralnye-foto-rodinymateri-na-mamaevom-kurgane-5da6d3cdd7859b00aec24475</a:t>
            </a:r>
            <a:endParaRPr lang="ru-RU" sz="1000" u="sng" dirty="0">
              <a:latin typeface="Lato Light" pitchFamily="34" charset="0"/>
              <a:cs typeface="Lato Light" pitchFamily="34" charset="0"/>
            </a:endParaRPr>
          </a:p>
          <a:p>
            <a:endParaRPr lang="ru-RU" sz="1000" u="sng" dirty="0">
              <a:latin typeface="Lato Light" pitchFamily="34" charset="0"/>
              <a:cs typeface="Lato Light" pitchFamily="34" charset="0"/>
            </a:endParaRPr>
          </a:p>
          <a:p>
            <a:r>
              <a:rPr lang="ru-RU" sz="1000" u="sng" dirty="0">
                <a:latin typeface="Lato Light" pitchFamily="34" charset="0"/>
                <a:cs typeface="Lato Light" pitchFamily="34" charset="0"/>
              </a:rPr>
              <a:t>● </a:t>
            </a:r>
            <a:r>
              <a:rPr lang="vi-VN" sz="1000" u="sng" dirty="0">
                <a:latin typeface="Lato Light" pitchFamily="34" charset="0"/>
                <a:cs typeface="Lato Light" pitchFamily="34" charset="0"/>
              </a:rPr>
              <a:t>Скульптура «Родина-мать зовёт!» </a:t>
            </a:r>
            <a:r>
              <a:rPr lang="ru-RU" sz="1000" u="sng" dirty="0">
                <a:latin typeface="Lato Light" pitchFamily="34" charset="0"/>
                <a:cs typeface="Lato Light" pitchFamily="34" charset="0"/>
              </a:rPr>
              <a:t>(Фото; источник </a:t>
            </a:r>
            <a:r>
              <a:rPr lang="en-US" sz="1000" u="sng" dirty="0">
                <a:latin typeface="Lato Light" pitchFamily="34" charset="0"/>
                <a:cs typeface="Lato Light" pitchFamily="34" charset="0"/>
              </a:rPr>
              <a:t>#2</a:t>
            </a:r>
            <a:r>
              <a:rPr lang="ru-RU" sz="1000" u="sng" dirty="0">
                <a:latin typeface="Lato Light" pitchFamily="34" charset="0"/>
                <a:cs typeface="Lato Light" pitchFamily="34" charset="0"/>
              </a:rPr>
              <a:t>)</a:t>
            </a:r>
          </a:p>
          <a:p>
            <a:r>
              <a:rPr lang="en-US" sz="1000" u="sng" dirty="0">
                <a:latin typeface="Lato Light" pitchFamily="34" charset="0"/>
                <a:cs typeface="Lato Light" pitchFamily="34" charset="0"/>
                <a:hlinkClick r:id="rId9"/>
              </a:rPr>
              <a:t>https://stihi.ru/2020/01/15/4115</a:t>
            </a:r>
            <a:endParaRPr lang="ru-RU" sz="1000" u="sng" dirty="0">
              <a:latin typeface="Lato Light" pitchFamily="34" charset="0"/>
              <a:cs typeface="Lato Light" pitchFamily="34" charset="0"/>
            </a:endParaRPr>
          </a:p>
          <a:p>
            <a:endParaRPr lang="ru-RU" sz="1000" u="sng" dirty="0">
              <a:latin typeface="Lato Light" pitchFamily="34" charset="0"/>
              <a:cs typeface="Lato Light" pitchFamily="34" charset="0"/>
            </a:endParaRPr>
          </a:p>
          <a:p>
            <a:r>
              <a:rPr lang="ru-RU" sz="1000" u="sng" dirty="0">
                <a:latin typeface="Lato Light" pitchFamily="34" charset="0"/>
                <a:cs typeface="Lato Light" pitchFamily="34" charset="0"/>
              </a:rPr>
              <a:t>● Нина Думбадзе (Википедия)</a:t>
            </a:r>
          </a:p>
          <a:p>
            <a:r>
              <a:rPr lang="en-US" sz="1000" u="sng" dirty="0">
                <a:latin typeface="Lato Light" pitchFamily="34" charset="0"/>
                <a:cs typeface="Lato Light" pitchFamily="34" charset="0"/>
                <a:hlinkClick r:id="rId10"/>
              </a:rPr>
              <a:t>https://ru.wikipedia.org/wiki/%D0%94%D1%83%D0%BC%D0%B1%D0%B0%D0%B4%D0%B7%D0%B5,_%D0%9D%D0%B8%D0%BD%D0%B0_%D0%AF%D0%BA%D0%BE%D0%B2%D0%BB%D0%B5%D0%B2%D0%BD%D0%B0</a:t>
            </a:r>
            <a:endParaRPr lang="ru-RU" sz="1000" u="sng" dirty="0">
              <a:latin typeface="Lato Light" pitchFamily="34" charset="0"/>
              <a:cs typeface="Lato Light" pitchFamily="34" charset="0"/>
            </a:endParaRPr>
          </a:p>
          <a:p>
            <a:endParaRPr lang="ru-RU" sz="1000" u="sng" dirty="0">
              <a:latin typeface="Lato Light" pitchFamily="34" charset="0"/>
              <a:cs typeface="Lato Light" pitchFamily="34" charset="0"/>
            </a:endParaRPr>
          </a:p>
          <a:p>
            <a:r>
              <a:rPr lang="ru-RU" sz="1000" u="sng" dirty="0">
                <a:latin typeface="Lato Light" pitchFamily="34" charset="0"/>
                <a:cs typeface="Lato Light" pitchFamily="34" charset="0"/>
              </a:rPr>
              <a:t>● Нина Думбадзе (</a:t>
            </a:r>
            <a:r>
              <a:rPr lang="en-US" sz="1000" u="sng" dirty="0">
                <a:latin typeface="Lato Light" pitchFamily="34" charset="0"/>
                <a:cs typeface="Lato Light" pitchFamily="34" charset="0"/>
              </a:rPr>
              <a:t>Wiki</a:t>
            </a:r>
            <a:r>
              <a:rPr lang="ru-RU" sz="1000" u="sng" dirty="0">
                <a:latin typeface="Lato Light" pitchFamily="34" charset="0"/>
                <a:cs typeface="Lato Light" pitchFamily="34" charset="0"/>
              </a:rPr>
              <a:t>2)</a:t>
            </a:r>
          </a:p>
          <a:p>
            <a:r>
              <a:rPr lang="en-US" sz="1000" dirty="0">
                <a:hlinkClick r:id="rId11"/>
              </a:rPr>
              <a:t>https://wiki2.wiki/wiki/Nina_Dumbadze</a:t>
            </a:r>
            <a:endParaRPr lang="ru-RU" sz="1000" dirty="0"/>
          </a:p>
          <a:p>
            <a:endParaRPr lang="ru-RU" sz="1000" dirty="0"/>
          </a:p>
          <a:p>
            <a:r>
              <a:rPr lang="ru-RU" sz="1000" u="sng" dirty="0">
                <a:latin typeface="Lato Light" pitchFamily="34" charset="0"/>
                <a:cs typeface="Lato Light" pitchFamily="34" charset="0"/>
              </a:rPr>
              <a:t>● Нина Думбадзе (Яндекс Фото)</a:t>
            </a:r>
          </a:p>
          <a:p>
            <a:r>
              <a:rPr lang="en-US" sz="1000" dirty="0">
                <a:hlinkClick r:id="rId12"/>
              </a:rPr>
              <a:t>https://yandex.ru/images/search?text=</a:t>
            </a:r>
            <a:r>
              <a:rPr lang="ru-RU" sz="1000" dirty="0">
                <a:hlinkClick r:id="rId12"/>
              </a:rPr>
              <a:t>Нина%20Думбадзе%20(фото)&amp;</a:t>
            </a:r>
            <a:r>
              <a:rPr lang="en-US" sz="1000" dirty="0">
                <a:hlinkClick r:id="rId12"/>
              </a:rPr>
              <a:t>from=tabbar</a:t>
            </a:r>
            <a:endParaRPr lang="ru-RU" sz="1000" u="sng" dirty="0">
              <a:latin typeface="Lato Light" pitchFamily="34" charset="0"/>
              <a:cs typeface="Lato Light" pitchFamily="34" charset="0"/>
            </a:endParaRPr>
          </a:p>
          <a:p>
            <a:endParaRPr lang="ru-RU" sz="1000" u="sng" dirty="0">
              <a:latin typeface="Lato Light" pitchFamily="34" charset="0"/>
              <a:cs typeface="Lato Light" pitchFamily="34" charset="0"/>
            </a:endParaRPr>
          </a:p>
          <a:p>
            <a:r>
              <a:rPr lang="ru-RU" sz="1000" u="sng" dirty="0">
                <a:latin typeface="Lato Light" pitchFamily="34" charset="0"/>
                <a:cs typeface="Lato Light" pitchFamily="34" charset="0"/>
              </a:rPr>
              <a:t>● Мамаев курган (Яндекс Фото)</a:t>
            </a:r>
          </a:p>
          <a:p>
            <a:r>
              <a:rPr lang="en-US" sz="1000" dirty="0">
                <a:hlinkClick r:id="rId13"/>
              </a:rPr>
              <a:t>https://yandex.ru/images/search?from=tabbar&amp;text=</a:t>
            </a:r>
            <a:r>
              <a:rPr lang="ru-RU" sz="1000" dirty="0">
                <a:hlinkClick r:id="rId13"/>
              </a:rPr>
              <a:t>мамаев%20курган%20фото</a:t>
            </a:r>
            <a:endParaRPr lang="ru-RU" sz="1000" u="sng" dirty="0">
              <a:latin typeface="Lato Light" pitchFamily="34" charset="0"/>
              <a:cs typeface="Lato Light" pitchFamily="34" charset="0"/>
            </a:endParaRPr>
          </a:p>
          <a:p>
            <a:endParaRPr lang="ru-RU" sz="1000" u="sng" dirty="0">
              <a:latin typeface="Lato Light" pitchFamily="34" charset="0"/>
              <a:cs typeface="Lato Light" pitchFamily="34" charset="0"/>
            </a:endParaRPr>
          </a:p>
          <a:p>
            <a:endParaRPr lang="ru-RU" sz="1000" u="sng" dirty="0">
              <a:latin typeface="Lato Light" pitchFamily="34" charset="0"/>
              <a:cs typeface="Lato Light" pitchFamily="34" charset="0"/>
            </a:endParaRPr>
          </a:p>
          <a:p>
            <a:endParaRPr lang="ru-RU" sz="1000" u="sng" dirty="0">
              <a:latin typeface="Lato Light" pitchFamily="34" charset="0"/>
              <a:cs typeface="Lato Light" pitchFamily="34" charset="0"/>
            </a:endParaRPr>
          </a:p>
          <a:p>
            <a:endParaRPr lang="ru-RU" sz="1000" u="sng" dirty="0">
              <a:latin typeface="Lato Light" pitchFamily="34" charset="0"/>
              <a:cs typeface="Lato Light" pitchFamily="34" charset="0"/>
            </a:endParaRPr>
          </a:p>
          <a:p>
            <a:endParaRPr lang="ru-RU" sz="1000" u="sng" dirty="0">
              <a:latin typeface="Lato Light" pitchFamily="34" charset="0"/>
              <a:cs typeface="Lato Light" pitchFamily="34" charset="0"/>
            </a:endParaRPr>
          </a:p>
          <a:p>
            <a:endParaRPr lang="ru-RU" sz="1000" dirty="0"/>
          </a:p>
          <a:p>
            <a:endParaRPr lang="ru-RU" sz="1000" dirty="0"/>
          </a:p>
          <a:p>
            <a:endParaRPr lang="ru-RU" sz="1000" dirty="0"/>
          </a:p>
          <a:p>
            <a:endParaRPr lang="en-US" sz="1000" dirty="0"/>
          </a:p>
          <a:p>
            <a:endParaRPr lang="ru-RU" sz="1000" u="sng" dirty="0">
              <a:latin typeface="Lato Light" pitchFamily="34" charset="0"/>
              <a:cs typeface="Lato Light" pitchFamily="34" charset="0"/>
            </a:endParaRPr>
          </a:p>
          <a:p>
            <a:endParaRPr lang="ru-RU" sz="1000" u="sng" dirty="0">
              <a:latin typeface="Lato Light" pitchFamily="34" charset="0"/>
              <a:cs typeface="Lato Light" pitchFamily="34" charset="0"/>
            </a:endParaRPr>
          </a:p>
          <a:p>
            <a:endParaRPr lang="ru-RU" sz="1000" u="sng" dirty="0">
              <a:latin typeface="Lato Light" pitchFamily="34" charset="0"/>
              <a:cs typeface="Lato Light" pitchFamily="34" charset="0"/>
            </a:endParaRPr>
          </a:p>
          <a:p>
            <a:endParaRPr lang="ru-RU" sz="1000" u="sng" dirty="0">
              <a:latin typeface="Lato Light" pitchFamily="34" charset="0"/>
              <a:cs typeface="Lato Light" pitchFamily="34" charset="0"/>
            </a:endParaRPr>
          </a:p>
          <a:p>
            <a:endParaRPr lang="ru-RU" sz="1000" u="sng" dirty="0">
              <a:latin typeface="Lato Light" pitchFamily="34" charset="0"/>
              <a:cs typeface="Lato Light" pitchFamily="34" charset="0"/>
            </a:endParaRPr>
          </a:p>
          <a:p>
            <a:endParaRPr lang="ru-RU" sz="1000" u="sng" dirty="0">
              <a:latin typeface="Lato Light" pitchFamily="34" charset="0"/>
              <a:cs typeface="Lato Light" pitchFamily="34" charset="0"/>
            </a:endParaRPr>
          </a:p>
          <a:p>
            <a:endParaRPr lang="ru-RU" sz="1000" u="sng" dirty="0">
              <a:latin typeface="Lato Light" pitchFamily="34" charset="0"/>
              <a:cs typeface="Lato Light" pitchFamily="34" charset="0"/>
            </a:endParaRPr>
          </a:p>
          <a:p>
            <a:endParaRPr lang="ru-RU" sz="1000" dirty="0">
              <a:latin typeface="Lato Light" pitchFamily="34" charset="0"/>
              <a:cs typeface="Lato Light" pitchFamily="34" charset="0"/>
            </a:endParaRPr>
          </a:p>
          <a:p>
            <a:endParaRPr lang="ru-RU" dirty="0">
              <a:latin typeface="Impact" pitchFamily="34" charset="0"/>
              <a:cs typeface="Lato Light" pitchFamily="34" charset="0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https://phonoteka.org/uploads/posts/2021-05/1621461521_22-phonoteka_org-p-tochechnii-fon-3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4283968" y="0"/>
            <a:ext cx="4860032" cy="6858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-468560" y="-231590"/>
            <a:ext cx="1400383" cy="7089590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ru-RU" sz="7900" u="sng" dirty="0">
                <a:latin typeface="Haettenschweiler" pitchFamily="34" charset="0"/>
              </a:rPr>
              <a:t>СПИСОК ЛИТЕРАТУРЫ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827584" y="0"/>
            <a:ext cx="4464496" cy="89870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00" u="sng" dirty="0">
                <a:latin typeface="Lato Light" pitchFamily="34" charset="0"/>
                <a:cs typeface="Lato Light" pitchFamily="34" charset="0"/>
              </a:rPr>
              <a:t>● Мамаев курган (история и интересные факты)</a:t>
            </a:r>
          </a:p>
          <a:p>
            <a:r>
              <a:rPr lang="en-US" sz="1000" u="sng" dirty="0">
                <a:latin typeface="Lato Light" pitchFamily="34" charset="0"/>
                <a:cs typeface="Lato Light" pitchFamily="34" charset="0"/>
                <a:hlinkClick r:id="rId3"/>
              </a:rPr>
              <a:t>https://gkd.ru/408953a-mamaev-kurgan-istoriya-i-interesnyie-faktyi</a:t>
            </a:r>
            <a:endParaRPr lang="ru-RU" sz="1000" u="sng" dirty="0">
              <a:latin typeface="Lato Light" pitchFamily="34" charset="0"/>
              <a:cs typeface="Lato Light" pitchFamily="34" charset="0"/>
            </a:endParaRPr>
          </a:p>
          <a:p>
            <a:endParaRPr lang="ru-RU" sz="1000" u="sng" dirty="0">
              <a:latin typeface="Lato Light" pitchFamily="34" charset="0"/>
              <a:cs typeface="Lato Light" pitchFamily="34" charset="0"/>
            </a:endParaRPr>
          </a:p>
          <a:p>
            <a:r>
              <a:rPr lang="ru-RU" sz="1000" u="sng" dirty="0">
                <a:latin typeface="Lato Light" pitchFamily="34" charset="0"/>
                <a:cs typeface="Lato Light" pitchFamily="34" charset="0"/>
              </a:rPr>
              <a:t>● Реставрация монумента «Родина-мать зовёт!» в 2019 году (статья)</a:t>
            </a:r>
          </a:p>
          <a:p>
            <a:r>
              <a:rPr lang="en-US" sz="1000" u="sng" dirty="0">
                <a:latin typeface="Lato Light" pitchFamily="34" charset="0"/>
                <a:cs typeface="Lato Light" pitchFamily="34" charset="0"/>
                <a:hlinkClick r:id="rId4"/>
              </a:rPr>
              <a:t>https://riac34.ru/news/103505/</a:t>
            </a:r>
            <a:endParaRPr lang="ru-RU" sz="1000" u="sng" dirty="0">
              <a:latin typeface="Lato Light" pitchFamily="34" charset="0"/>
              <a:cs typeface="Lato Light" pitchFamily="34" charset="0"/>
            </a:endParaRPr>
          </a:p>
          <a:p>
            <a:endParaRPr lang="ru-RU" sz="1000" u="sng" dirty="0">
              <a:latin typeface="Lato Light" pitchFamily="34" charset="0"/>
              <a:cs typeface="Lato Light" pitchFamily="34" charset="0"/>
            </a:endParaRPr>
          </a:p>
          <a:p>
            <a:r>
              <a:rPr lang="ru-RU" sz="1000" u="sng" dirty="0">
                <a:latin typeface="Lato Light" pitchFamily="34" charset="0"/>
                <a:cs typeface="Lato Light" pitchFamily="34" charset="0"/>
              </a:rPr>
              <a:t>●</a:t>
            </a:r>
            <a:r>
              <a:rPr lang="en-US" sz="1000" dirty="0">
                <a:hlinkClick r:id="rId5"/>
              </a:rPr>
              <a:t> </a:t>
            </a:r>
            <a:r>
              <a:rPr lang="ru-RU" sz="1000" u="sng" dirty="0">
                <a:latin typeface="Lato Light" pitchFamily="34" charset="0"/>
                <a:cs typeface="Lato Light" pitchFamily="34" charset="0"/>
              </a:rPr>
              <a:t>Реставрация монумента «Родина-мать зовёт!» в 2019 году (Яндекс фото) </a:t>
            </a:r>
            <a:r>
              <a:rPr lang="en-US" sz="1000" dirty="0">
                <a:hlinkClick r:id="rId5"/>
              </a:rPr>
              <a:t>https://yandex.ru/images/search?text=</a:t>
            </a:r>
            <a:r>
              <a:rPr lang="ru-RU" sz="1000" dirty="0">
                <a:hlinkClick r:id="rId5"/>
              </a:rPr>
              <a:t>меч%20родина%20мать%20родина%20мать%20реставрация%202019&amp;</a:t>
            </a:r>
            <a:r>
              <a:rPr lang="en-US" sz="1000" dirty="0">
                <a:hlinkClick r:id="rId5"/>
              </a:rPr>
              <a:t>from=</a:t>
            </a:r>
            <a:r>
              <a:rPr lang="en-US" sz="1000" dirty="0" err="1">
                <a:hlinkClick r:id="rId5"/>
              </a:rPr>
              <a:t>tabbar&amp;pos</a:t>
            </a:r>
            <a:r>
              <a:rPr lang="en-US" sz="1000" dirty="0">
                <a:hlinkClick r:id="rId5"/>
              </a:rPr>
              <a:t>=0&amp;img_url=https%3A%2F%2Fnovostivolgograda.ru%2Fattachments%2F81b3742adebfd77fa25e82bda882fe94856a5bef%2Fstore%2Ffill%2F1200%2F630%2F9dc66f98e1f9b89739edab7b29847ee9d705d4efeffe61ff7363f0ea7e83%2FDJI_0020.jpg&amp;rpt=</a:t>
            </a:r>
            <a:r>
              <a:rPr lang="en-US" sz="1000" dirty="0" err="1">
                <a:hlinkClick r:id="rId5"/>
              </a:rPr>
              <a:t>simage</a:t>
            </a:r>
            <a:endParaRPr lang="ru-RU" sz="1000" u="sng" dirty="0">
              <a:latin typeface="Lato Light" pitchFamily="34" charset="0"/>
              <a:cs typeface="Lato Light" pitchFamily="34" charset="0"/>
            </a:endParaRPr>
          </a:p>
          <a:p>
            <a:endParaRPr lang="ru-RU" sz="1000" u="sng" dirty="0">
              <a:latin typeface="Lato Light" pitchFamily="34" charset="0"/>
              <a:cs typeface="Lato Light" pitchFamily="34" charset="0"/>
            </a:endParaRPr>
          </a:p>
          <a:p>
            <a:r>
              <a:rPr lang="ru-RU" sz="1000" u="sng" dirty="0">
                <a:latin typeface="Lato Light" pitchFamily="34" charset="0"/>
                <a:cs typeface="Lato Light" pitchFamily="34" charset="0"/>
              </a:rPr>
              <a:t>●</a:t>
            </a:r>
            <a:r>
              <a:rPr lang="en-US" sz="1000" u="sng" dirty="0">
                <a:latin typeface="Lato Light" pitchFamily="34" charset="0"/>
                <a:cs typeface="Lato Light" pitchFamily="34" charset="0"/>
              </a:rPr>
              <a:t> </a:t>
            </a:r>
            <a:r>
              <a:rPr lang="ru-RU" sz="1000" u="sng" dirty="0">
                <a:latin typeface="Lato Light" pitchFamily="34" charset="0"/>
                <a:cs typeface="Lato Light" pitchFamily="34" charset="0"/>
              </a:rPr>
              <a:t> Копия статуи «Родина-мать зовёт!» в Китае (статья)</a:t>
            </a:r>
          </a:p>
          <a:p>
            <a:r>
              <a:rPr lang="en-US" sz="1000" u="sng" dirty="0">
                <a:latin typeface="Lato Light" pitchFamily="34" charset="0"/>
                <a:cs typeface="Lato Light" pitchFamily="34" charset="0"/>
                <a:hlinkClick r:id="rId6"/>
              </a:rPr>
              <a:t>https://weekend.rambler.ru/places/31239118-zachem-kopiyu-statui-rodina-mat-zovet-otpravili-v-kitay/</a:t>
            </a:r>
            <a:endParaRPr lang="ru-RU" sz="1000" u="sng" dirty="0">
              <a:latin typeface="Lato Light" pitchFamily="34" charset="0"/>
              <a:cs typeface="Lato Light" pitchFamily="34" charset="0"/>
            </a:endParaRPr>
          </a:p>
          <a:p>
            <a:endParaRPr lang="ru-RU" sz="1000" u="sng" dirty="0">
              <a:latin typeface="Lato Light" pitchFamily="34" charset="0"/>
              <a:cs typeface="Lato Light" pitchFamily="34" charset="0"/>
            </a:endParaRPr>
          </a:p>
          <a:p>
            <a:r>
              <a:rPr lang="ru-RU" sz="1000" u="sng" dirty="0">
                <a:latin typeface="Lato Light" pitchFamily="34" charset="0"/>
                <a:cs typeface="Lato Light" pitchFamily="34" charset="0"/>
              </a:rPr>
              <a:t>● Площадь Скорби (статья)</a:t>
            </a:r>
          </a:p>
          <a:p>
            <a:r>
              <a:rPr lang="en-US" sz="1000" u="sng" dirty="0">
                <a:latin typeface="Lato Light" pitchFamily="34" charset="0"/>
                <a:cs typeface="Lato Light" pitchFamily="34" charset="0"/>
                <a:hlinkClick r:id="rId7"/>
              </a:rPr>
              <a:t>https://mamaev-hill.ru/memorial/ploschad-skorbi</a:t>
            </a:r>
            <a:endParaRPr lang="ru-RU" sz="1000" u="sng" dirty="0">
              <a:latin typeface="Lato Light" pitchFamily="34" charset="0"/>
              <a:cs typeface="Lato Light" pitchFamily="34" charset="0"/>
            </a:endParaRPr>
          </a:p>
          <a:p>
            <a:endParaRPr lang="ru-RU" sz="1000" u="sng" dirty="0">
              <a:latin typeface="Lato Light" pitchFamily="34" charset="0"/>
              <a:cs typeface="Lato Light" pitchFamily="34" charset="0"/>
            </a:endParaRPr>
          </a:p>
          <a:p>
            <a:r>
              <a:rPr lang="ru-RU" sz="1000" u="sng" dirty="0">
                <a:latin typeface="Lato Light" pitchFamily="34" charset="0"/>
                <a:cs typeface="Lato Light" pitchFamily="34" charset="0"/>
              </a:rPr>
              <a:t>● Входная площадь (статья)</a:t>
            </a:r>
          </a:p>
          <a:p>
            <a:r>
              <a:rPr lang="en-US" sz="1000" u="sng" dirty="0">
                <a:latin typeface="Lato Light" pitchFamily="34" charset="0"/>
                <a:cs typeface="Lato Light" pitchFamily="34" charset="0"/>
                <a:hlinkClick r:id="rId8"/>
              </a:rPr>
              <a:t>https://mamaev-hill.ru/memorial/vkhodnaya-ploschad</a:t>
            </a:r>
            <a:endParaRPr lang="ru-RU" sz="1000" u="sng" dirty="0">
              <a:latin typeface="Lato Light" pitchFamily="34" charset="0"/>
              <a:cs typeface="Lato Light" pitchFamily="34" charset="0"/>
            </a:endParaRPr>
          </a:p>
          <a:p>
            <a:endParaRPr lang="ru-RU" sz="1000" u="sng" dirty="0">
              <a:latin typeface="Lato Light" pitchFamily="34" charset="0"/>
              <a:cs typeface="Lato Light" pitchFamily="34" charset="0"/>
            </a:endParaRPr>
          </a:p>
          <a:p>
            <a:r>
              <a:rPr lang="ru-RU" sz="1000" u="sng" dirty="0">
                <a:latin typeface="Lato Light" pitchFamily="34" charset="0"/>
                <a:cs typeface="Lato Light" pitchFamily="34" charset="0"/>
              </a:rPr>
              <a:t>● Площадь Героев (статья)</a:t>
            </a:r>
          </a:p>
          <a:p>
            <a:r>
              <a:rPr lang="en-US" sz="1000" u="sng" dirty="0">
                <a:latin typeface="Lato Light" pitchFamily="34" charset="0"/>
                <a:cs typeface="Lato Light" pitchFamily="34" charset="0"/>
                <a:hlinkClick r:id="rId9"/>
              </a:rPr>
              <a:t>https://mamaev-hill.ru/memorial/ploschad-geroev</a:t>
            </a:r>
            <a:endParaRPr lang="ru-RU" sz="1000" u="sng" dirty="0">
              <a:latin typeface="Lato Light" pitchFamily="34" charset="0"/>
              <a:cs typeface="Lato Light" pitchFamily="34" charset="0"/>
            </a:endParaRPr>
          </a:p>
          <a:p>
            <a:endParaRPr lang="ru-RU" sz="1000" u="sng" dirty="0">
              <a:latin typeface="Lato Light" pitchFamily="34" charset="0"/>
              <a:cs typeface="Lato Light" pitchFamily="34" charset="0"/>
            </a:endParaRPr>
          </a:p>
          <a:p>
            <a:r>
              <a:rPr lang="ru-RU" sz="1000" u="sng" dirty="0">
                <a:latin typeface="Lato Light" pitchFamily="34" charset="0"/>
                <a:cs typeface="Lato Light" pitchFamily="34" charset="0"/>
              </a:rPr>
              <a:t>● Аллея тополей (статья)</a:t>
            </a:r>
          </a:p>
          <a:p>
            <a:r>
              <a:rPr lang="en-US" sz="1000" u="sng" dirty="0">
                <a:latin typeface="Lato Light" pitchFamily="34" charset="0"/>
                <a:cs typeface="Lato Light" pitchFamily="34" charset="0"/>
                <a:hlinkClick r:id="rId10"/>
              </a:rPr>
              <a:t>https://mamaev-hill.ru/memorial/alleya-topoley</a:t>
            </a:r>
            <a:endParaRPr lang="ru-RU" sz="1000" u="sng" dirty="0">
              <a:latin typeface="Lato Light" pitchFamily="34" charset="0"/>
              <a:cs typeface="Lato Light" pitchFamily="34" charset="0"/>
            </a:endParaRPr>
          </a:p>
          <a:p>
            <a:endParaRPr lang="ru-RU" sz="1000" u="sng" dirty="0">
              <a:latin typeface="Lato Light" pitchFamily="34" charset="0"/>
              <a:cs typeface="Lato Light" pitchFamily="34" charset="0"/>
            </a:endParaRPr>
          </a:p>
          <a:p>
            <a:endParaRPr lang="ru-RU" sz="1000" u="sng" dirty="0">
              <a:latin typeface="Lato Light" pitchFamily="34" charset="0"/>
              <a:cs typeface="Lato Light" pitchFamily="34" charset="0"/>
            </a:endParaRPr>
          </a:p>
          <a:p>
            <a:r>
              <a:rPr lang="ru-RU" sz="1000" u="sng" dirty="0">
                <a:latin typeface="Lato Light" pitchFamily="34" charset="0"/>
                <a:cs typeface="Lato Light" pitchFamily="34" charset="0"/>
              </a:rPr>
              <a:t>● Оформление презентации вдохновлено Журналом </a:t>
            </a:r>
            <a:r>
              <a:rPr lang="en-US" sz="1000" u="sng" dirty="0">
                <a:latin typeface="Lato Light" pitchFamily="34" charset="0"/>
                <a:cs typeface="Lato Light" pitchFamily="34" charset="0"/>
              </a:rPr>
              <a:t>#</a:t>
            </a:r>
            <a:r>
              <a:rPr lang="ru-RU" sz="1000" u="sng" dirty="0">
                <a:latin typeface="Lato Light" pitchFamily="34" charset="0"/>
                <a:cs typeface="Lato Light" pitchFamily="34" charset="0"/>
              </a:rPr>
              <a:t>1 (рекомендованная литература института «Б-А-З-А», Москва, 2010, гл. ред. Анатолий Осмоловский, электронная версия)</a:t>
            </a:r>
          </a:p>
          <a:p>
            <a:r>
              <a:rPr lang="en-US" sz="1000" u="sng" dirty="0">
                <a:latin typeface="Lato Light" pitchFamily="34" charset="0"/>
                <a:cs typeface="Lato Light" pitchFamily="34" charset="0"/>
                <a:hlinkClick r:id="rId11"/>
              </a:rPr>
              <a:t>https://bazaeducation.ru/publish/?item=1</a:t>
            </a:r>
            <a:endParaRPr lang="ru-RU" sz="1000" u="sng" dirty="0">
              <a:latin typeface="Lato Light" pitchFamily="34" charset="0"/>
              <a:cs typeface="Lato Light" pitchFamily="34" charset="0"/>
            </a:endParaRPr>
          </a:p>
          <a:p>
            <a:endParaRPr lang="ru-RU" sz="1000" u="sng" dirty="0">
              <a:latin typeface="Lato Light" pitchFamily="34" charset="0"/>
              <a:cs typeface="Lato Light" pitchFamily="34" charset="0"/>
            </a:endParaRPr>
          </a:p>
          <a:p>
            <a:endParaRPr lang="ru-RU" sz="1000" u="sng" dirty="0">
              <a:latin typeface="Lato Light" pitchFamily="34" charset="0"/>
              <a:cs typeface="Lato Light" pitchFamily="34" charset="0"/>
            </a:endParaRPr>
          </a:p>
          <a:p>
            <a:endParaRPr lang="ru-RU" sz="1000" u="sng" dirty="0">
              <a:latin typeface="Lato Light" pitchFamily="34" charset="0"/>
              <a:cs typeface="Lato Light" pitchFamily="34" charset="0"/>
            </a:endParaRPr>
          </a:p>
          <a:p>
            <a:endParaRPr lang="ru-RU" sz="1000" u="sng" dirty="0">
              <a:latin typeface="Lato Light" pitchFamily="34" charset="0"/>
              <a:cs typeface="Lato Light" pitchFamily="34" charset="0"/>
            </a:endParaRPr>
          </a:p>
          <a:p>
            <a:endParaRPr lang="ru-RU" sz="1000" u="sng" dirty="0">
              <a:latin typeface="Lato Light" pitchFamily="34" charset="0"/>
              <a:cs typeface="Lato Light" pitchFamily="34" charset="0"/>
            </a:endParaRPr>
          </a:p>
          <a:p>
            <a:endParaRPr lang="ru-RU" sz="1000" u="sng" dirty="0">
              <a:latin typeface="Lato Light" pitchFamily="34" charset="0"/>
              <a:cs typeface="Lato Light" pitchFamily="34" charset="0"/>
            </a:endParaRPr>
          </a:p>
          <a:p>
            <a:endParaRPr lang="ru-RU" sz="1000" u="sng" dirty="0">
              <a:latin typeface="Lato Light" pitchFamily="34" charset="0"/>
              <a:cs typeface="Lato Light" pitchFamily="34" charset="0"/>
            </a:endParaRPr>
          </a:p>
          <a:p>
            <a:endParaRPr lang="ru-RU" sz="1000" u="sng" dirty="0">
              <a:latin typeface="Lato Light" pitchFamily="34" charset="0"/>
              <a:cs typeface="Lato Light" pitchFamily="34" charset="0"/>
            </a:endParaRPr>
          </a:p>
          <a:p>
            <a:endParaRPr lang="ru-RU" sz="1000" u="sng" dirty="0">
              <a:latin typeface="Lato Light" pitchFamily="34" charset="0"/>
              <a:cs typeface="Lato Light" pitchFamily="34" charset="0"/>
            </a:endParaRPr>
          </a:p>
          <a:p>
            <a:endParaRPr lang="ru-RU" sz="1000" dirty="0"/>
          </a:p>
          <a:p>
            <a:endParaRPr lang="ru-RU" sz="1000" dirty="0"/>
          </a:p>
          <a:p>
            <a:endParaRPr lang="ru-RU" sz="1000" dirty="0"/>
          </a:p>
          <a:p>
            <a:endParaRPr lang="en-US" sz="1000" dirty="0"/>
          </a:p>
          <a:p>
            <a:endParaRPr lang="ru-RU" sz="1000" u="sng" dirty="0">
              <a:latin typeface="Lato Light" pitchFamily="34" charset="0"/>
              <a:cs typeface="Lato Light" pitchFamily="34" charset="0"/>
            </a:endParaRPr>
          </a:p>
          <a:p>
            <a:endParaRPr lang="ru-RU" sz="1000" u="sng" dirty="0">
              <a:latin typeface="Lato Light" pitchFamily="34" charset="0"/>
              <a:cs typeface="Lato Light" pitchFamily="34" charset="0"/>
            </a:endParaRPr>
          </a:p>
          <a:p>
            <a:endParaRPr lang="ru-RU" sz="1000" u="sng" dirty="0">
              <a:latin typeface="Lato Light" pitchFamily="34" charset="0"/>
              <a:cs typeface="Lato Light" pitchFamily="34" charset="0"/>
            </a:endParaRPr>
          </a:p>
          <a:p>
            <a:endParaRPr lang="ru-RU" sz="1000" u="sng" dirty="0">
              <a:latin typeface="Lato Light" pitchFamily="34" charset="0"/>
              <a:cs typeface="Lato Light" pitchFamily="34" charset="0"/>
            </a:endParaRPr>
          </a:p>
          <a:p>
            <a:endParaRPr lang="ru-RU" sz="1000" u="sng" dirty="0">
              <a:latin typeface="Lato Light" pitchFamily="34" charset="0"/>
              <a:cs typeface="Lato Light" pitchFamily="34" charset="0"/>
            </a:endParaRPr>
          </a:p>
          <a:p>
            <a:endParaRPr lang="ru-RU" sz="1000" u="sng" dirty="0">
              <a:latin typeface="Lato Light" pitchFamily="34" charset="0"/>
              <a:cs typeface="Lato Light" pitchFamily="34" charset="0"/>
            </a:endParaRPr>
          </a:p>
          <a:p>
            <a:endParaRPr lang="ru-RU" sz="1000" u="sng" dirty="0">
              <a:latin typeface="Lato Light" pitchFamily="34" charset="0"/>
              <a:cs typeface="Lato Light" pitchFamily="34" charset="0"/>
            </a:endParaRPr>
          </a:p>
          <a:p>
            <a:endParaRPr lang="ru-RU" sz="1000" dirty="0">
              <a:latin typeface="Lato Light" pitchFamily="34" charset="0"/>
              <a:cs typeface="Lato Light" pitchFamily="34" charset="0"/>
            </a:endParaRPr>
          </a:p>
          <a:p>
            <a:endParaRPr lang="ru-RU" dirty="0">
              <a:latin typeface="Impact" pitchFamily="34" charset="0"/>
              <a:cs typeface="Lato Light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95536" y="0"/>
            <a:ext cx="8280920" cy="270892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95536" y="188640"/>
            <a:ext cx="8280920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dirty="0">
                <a:latin typeface="Impact" pitchFamily="34" charset="0"/>
                <a:cs typeface="Lato Light" pitchFamily="34" charset="0"/>
              </a:rPr>
              <a:t>Волгоград (до 1925 года — Царицын,  до 1961 года — Сталинград) 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95536" y="1196752"/>
            <a:ext cx="828092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br>
              <a:rPr lang="ru-RU" sz="1400" dirty="0">
                <a:latin typeface="Lato Light" pitchFamily="34" charset="0"/>
                <a:cs typeface="Lato Light" pitchFamily="34" charset="0"/>
              </a:rPr>
            </a:br>
            <a:br>
              <a:rPr lang="ru-RU" sz="1400" dirty="0">
                <a:latin typeface="Lato Light" pitchFamily="34" charset="0"/>
                <a:cs typeface="Lato Light" pitchFamily="34" charset="0"/>
              </a:rPr>
            </a:br>
            <a:br>
              <a:rPr lang="ru-RU" sz="1400" dirty="0">
                <a:latin typeface="Lato Light" pitchFamily="34" charset="0"/>
                <a:cs typeface="Lato Light" pitchFamily="34" charset="0"/>
              </a:rPr>
            </a:br>
            <a:r>
              <a:rPr lang="ru-RU" sz="1400" dirty="0">
                <a:latin typeface="Lato Light" pitchFamily="34" charset="0"/>
                <a:cs typeface="Lato Light" pitchFamily="34" charset="0"/>
              </a:rPr>
              <a:t>Город-герой, важнейший пункт обороны Царицына (июль 1918 года — ноябрь 1919)</a:t>
            </a:r>
          </a:p>
          <a:p>
            <a:pPr algn="ctr"/>
            <a:r>
              <a:rPr lang="ru-RU" sz="1400" dirty="0">
                <a:latin typeface="Lato Light" pitchFamily="34" charset="0"/>
                <a:cs typeface="Lato Light" pitchFamily="34" charset="0"/>
              </a:rPr>
              <a:t> и </a:t>
            </a:r>
          </a:p>
          <a:p>
            <a:pPr algn="ctr"/>
            <a:r>
              <a:rPr lang="ru-RU" sz="1400" dirty="0">
                <a:latin typeface="Lato Light" pitchFamily="34" charset="0"/>
                <a:cs typeface="Lato Light" pitchFamily="34" charset="0"/>
              </a:rPr>
              <a:t>Сталинградской битвы (17 июля 1942 года — 2 февраля 1943).</a:t>
            </a:r>
          </a:p>
        </p:txBody>
      </p:sp>
      <p:pic>
        <p:nvPicPr>
          <p:cNvPr id="1026" name="Picture 2" descr="ÐÐ¸ÑÑÐ¾ÑÐ°Ð½ ÐÑÐµÐºÐ¾Ð². ÐÐ±Ð¾ÑÐ¾Ð½Ð° Ð¦Ð°ÑÐ¸ÑÑÐ½Ð° (ÑÑÐ°Ð³Ð¼ÐµÐ½Ñ Ð¿Ð°Ð½Ð¾ÑÐ°Ð¼Ñ, Ð´Ð¾ 1934)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3212976"/>
            <a:ext cx="7143750" cy="2581276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0" y="3105835"/>
            <a:ext cx="9144000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br>
              <a:rPr lang="ru-RU" dirty="0"/>
            </a:br>
            <a:br>
              <a:rPr lang="ru-RU" dirty="0"/>
            </a:br>
            <a:br>
              <a:rPr lang="ru-RU" dirty="0"/>
            </a:br>
            <a:br>
              <a:rPr lang="ru-RU" dirty="0"/>
            </a:br>
            <a:br>
              <a:rPr lang="ru-RU" dirty="0"/>
            </a:br>
            <a:br>
              <a:rPr lang="ru-RU" dirty="0"/>
            </a:br>
            <a:br>
              <a:rPr lang="ru-RU" dirty="0"/>
            </a:br>
            <a:br>
              <a:rPr lang="ru-RU" dirty="0"/>
            </a:br>
            <a:br>
              <a:rPr lang="ru-RU" dirty="0"/>
            </a:br>
            <a:br>
              <a:rPr lang="ru-RU" sz="1200" dirty="0">
                <a:latin typeface="Lato Light" pitchFamily="34" charset="0"/>
                <a:cs typeface="Lato Light" pitchFamily="34" charset="0"/>
              </a:rPr>
            </a:br>
            <a:r>
              <a:rPr lang="ru-RU" sz="1200" dirty="0">
                <a:latin typeface="Lato Light" pitchFamily="34" charset="0"/>
                <a:cs typeface="Lato Light" pitchFamily="34" charset="0"/>
              </a:rPr>
              <a:t>«Оборона Царицына» (фрагмент панорамы)</a:t>
            </a:r>
          </a:p>
          <a:p>
            <a:pPr algn="r"/>
            <a:r>
              <a:rPr lang="ru-RU" sz="1200" dirty="0">
                <a:latin typeface="Lato Light" pitchFamily="34" charset="0"/>
                <a:cs typeface="Lato Light" pitchFamily="34" charset="0"/>
              </a:rPr>
              <a:t>Митрофан Греков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4226392" y="3244334"/>
            <a:ext cx="691215" cy="36933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r>
              <a:rPr lang="ru-RU" i="1" dirty="0">
                <a:latin typeface="Haettenschweiler" pitchFamily="34" charset="0"/>
                <a:cs typeface="Lato Light" pitchFamily="34" charset="0"/>
              </a:rPr>
              <a:t>— 05— 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1043608" cy="68580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179512" y="0"/>
            <a:ext cx="768608" cy="6858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r>
              <a:rPr lang="ru-RU" sz="3200" b="1" i="1" u="sng" spc="600" dirty="0">
                <a:latin typeface="Impact" pitchFamily="34" charset="0"/>
              </a:rPr>
              <a:t>Этимология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0" y="6525344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i="1" dirty="0">
                <a:latin typeface="Haettenschweiler" pitchFamily="34" charset="0"/>
                <a:cs typeface="Lato Light" pitchFamily="34" charset="0"/>
              </a:rPr>
              <a:t> 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187624" y="260648"/>
            <a:ext cx="7488832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latin typeface="Lato Light" pitchFamily="34" charset="0"/>
                <a:cs typeface="Lato Light" pitchFamily="34" charset="0"/>
              </a:rPr>
              <a:t>Возник около 1555 года на острове близ левого берега Волги, вскоре был перенесён на мыс правого берега при впадении в Волгу реки Царицы, по которой и получил название Царицын. Гидроним «Царица», в свою очередь, произошёл из тюркского «жёлтая вода». Есть также гипотеза, что название Царицын образовано от названия острова, которое на картах XIV—XVI веков надписывалось как «Цицара». Предполагается, что это иранское название с неизвестным значением. </a:t>
            </a:r>
          </a:p>
          <a:p>
            <a:br>
              <a:rPr lang="ru-RU" sz="1400" dirty="0">
                <a:latin typeface="Lato Light" pitchFamily="34" charset="0"/>
                <a:cs typeface="Lato Light" pitchFamily="34" charset="0"/>
              </a:rPr>
            </a:br>
            <a:r>
              <a:rPr lang="ru-RU" sz="1400" dirty="0">
                <a:latin typeface="Lato Light" pitchFamily="34" charset="0"/>
                <a:cs typeface="Lato Light" pitchFamily="34" charset="0"/>
              </a:rPr>
              <a:t>В 1925 году город был переименован в Сталинград в честь И. В. Сталина. Впоследствии, в ходе развенчания культа личности Сталина, город был снова переименован. Хотя его историческое название Царицын не имело никакого отношения к титулам русских монархов, оно, очевидно, было всё же сочтено чрезмерно «монархическим», и 10 ноября 1961 года Указом Президиума Верховного Совета РСФСР городу было присвоено название Волгоград. </a:t>
            </a:r>
          </a:p>
        </p:txBody>
      </p:sp>
      <p:pic>
        <p:nvPicPr>
          <p:cNvPr id="18434" name="Picture 2" descr="http://xn--80aqpk2ad9a.xn--p1ai/uploads/posts/2013-11/1385469332_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3356992"/>
            <a:ext cx="7755599" cy="2882498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 flipH="1">
            <a:off x="6372197" y="3244334"/>
            <a:ext cx="2592291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200" dirty="0">
              <a:latin typeface="Lato Light" pitchFamily="34" charset="0"/>
              <a:cs typeface="Lato Light" pitchFamily="34" charset="0"/>
            </a:endParaRPr>
          </a:p>
          <a:p>
            <a:endParaRPr lang="ru-RU" sz="1200" dirty="0">
              <a:latin typeface="Lato Light" pitchFamily="34" charset="0"/>
              <a:cs typeface="Lato Light" pitchFamily="34" charset="0"/>
            </a:endParaRPr>
          </a:p>
          <a:p>
            <a:endParaRPr lang="ru-RU" sz="1200" dirty="0">
              <a:latin typeface="Lato Light" pitchFamily="34" charset="0"/>
              <a:cs typeface="Lato Light" pitchFamily="34" charset="0"/>
            </a:endParaRPr>
          </a:p>
          <a:p>
            <a:endParaRPr lang="ru-RU" sz="1200" dirty="0">
              <a:latin typeface="Lato Light" pitchFamily="34" charset="0"/>
              <a:cs typeface="Lato Light" pitchFamily="34" charset="0"/>
            </a:endParaRPr>
          </a:p>
          <a:p>
            <a:endParaRPr lang="ru-RU" sz="1200" dirty="0">
              <a:latin typeface="Lato Light" pitchFamily="34" charset="0"/>
              <a:cs typeface="Lato Light" pitchFamily="34" charset="0"/>
            </a:endParaRPr>
          </a:p>
          <a:p>
            <a:endParaRPr lang="ru-RU" sz="1200" dirty="0">
              <a:latin typeface="Lato Light" pitchFamily="34" charset="0"/>
              <a:cs typeface="Lato Light" pitchFamily="34" charset="0"/>
            </a:endParaRPr>
          </a:p>
          <a:p>
            <a:endParaRPr lang="ru-RU" sz="1200" dirty="0">
              <a:latin typeface="Lato Light" pitchFamily="34" charset="0"/>
              <a:cs typeface="Lato Light" pitchFamily="34" charset="0"/>
            </a:endParaRPr>
          </a:p>
          <a:p>
            <a:endParaRPr lang="ru-RU" sz="1200" dirty="0">
              <a:latin typeface="Lato Light" pitchFamily="34" charset="0"/>
              <a:cs typeface="Lato Light" pitchFamily="34" charset="0"/>
            </a:endParaRPr>
          </a:p>
          <a:p>
            <a:endParaRPr lang="ru-RU" sz="1200" dirty="0">
              <a:latin typeface="Lato Light" pitchFamily="34" charset="0"/>
              <a:cs typeface="Lato Light" pitchFamily="34" charset="0"/>
            </a:endParaRPr>
          </a:p>
          <a:p>
            <a:endParaRPr lang="ru-RU" sz="1200" dirty="0">
              <a:latin typeface="Lato Light" pitchFamily="34" charset="0"/>
              <a:cs typeface="Lato Light" pitchFamily="34" charset="0"/>
            </a:endParaRPr>
          </a:p>
          <a:p>
            <a:endParaRPr lang="ru-RU" sz="1200" dirty="0">
              <a:latin typeface="Lato Light" pitchFamily="34" charset="0"/>
              <a:cs typeface="Lato Light" pitchFamily="34" charset="0"/>
            </a:endParaRPr>
          </a:p>
          <a:p>
            <a:endParaRPr lang="ru-RU" sz="1200" dirty="0">
              <a:latin typeface="Lato Light" pitchFamily="34" charset="0"/>
              <a:cs typeface="Lato Light" pitchFamily="34" charset="0"/>
            </a:endParaRPr>
          </a:p>
          <a:p>
            <a:endParaRPr lang="ru-RU" sz="1200" dirty="0">
              <a:latin typeface="Lato Light" pitchFamily="34" charset="0"/>
              <a:cs typeface="Lato Light" pitchFamily="34" charset="0"/>
            </a:endParaRPr>
          </a:p>
          <a:p>
            <a:endParaRPr lang="ru-RU" sz="1200" dirty="0">
              <a:latin typeface="Lato Light" pitchFamily="34" charset="0"/>
              <a:cs typeface="Lato Light" pitchFamily="34" charset="0"/>
            </a:endParaRPr>
          </a:p>
          <a:p>
            <a:endParaRPr lang="ru-RU" sz="1200" dirty="0">
              <a:latin typeface="Lato Light" pitchFamily="34" charset="0"/>
              <a:cs typeface="Lato Light" pitchFamily="34" charset="0"/>
            </a:endParaRPr>
          </a:p>
          <a:p>
            <a:pPr algn="r"/>
            <a:endParaRPr lang="ru-RU" sz="1200" dirty="0">
              <a:latin typeface="Lato Light" pitchFamily="34" charset="0"/>
              <a:cs typeface="Lato Light" pitchFamily="34" charset="0"/>
            </a:endParaRPr>
          </a:p>
          <a:p>
            <a:pPr algn="r"/>
            <a:r>
              <a:rPr lang="ru-RU" sz="1200" dirty="0">
                <a:latin typeface="Lato Light" pitchFamily="34" charset="0"/>
                <a:cs typeface="Lato Light" pitchFamily="34" charset="0"/>
              </a:rPr>
              <a:t>«Улица Московская» (Царицын)</a:t>
            </a:r>
            <a:br>
              <a:rPr lang="ru-RU" sz="1200" dirty="0">
                <a:latin typeface="Lato Light" pitchFamily="34" charset="0"/>
                <a:cs typeface="Lato Light" pitchFamily="34" charset="0"/>
              </a:rPr>
            </a:br>
            <a:r>
              <a:rPr lang="ru-RU" sz="1200" dirty="0">
                <a:latin typeface="Lato Light" pitchFamily="34" charset="0"/>
                <a:cs typeface="Lato Light" pitchFamily="34" charset="0"/>
              </a:rPr>
              <a:t>Михаил Чалов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4226392" y="3244334"/>
            <a:ext cx="691215" cy="36933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r>
              <a:rPr lang="ru-RU" i="1" dirty="0">
                <a:latin typeface="Haettenschweiler" pitchFamily="34" charset="0"/>
                <a:cs typeface="Lato Light" pitchFamily="34" charset="0"/>
              </a:rPr>
              <a:t>— 06— 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79512" y="260648"/>
            <a:ext cx="3096344" cy="6597352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0" y="4581128"/>
            <a:ext cx="9144000" cy="2380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r>
              <a:rPr lang="ru-RU" i="1" dirty="0">
                <a:latin typeface="Haettenschweiler" pitchFamily="34" charset="0"/>
                <a:cs typeface="Lato Light" pitchFamily="34" charset="0"/>
              </a:rPr>
              <a:t> 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-3780928" y="4365104"/>
            <a:ext cx="1099509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550" b="1" spc="-150" dirty="0">
                <a:latin typeface="Impact" pitchFamily="34" charset="0"/>
              </a:rPr>
              <a:t>СТАЛИНГРАДСКАЯ </a:t>
            </a:r>
          </a:p>
          <a:p>
            <a:pPr algn="ctr"/>
            <a:r>
              <a:rPr lang="ru-RU" sz="3550" b="1" spc="-150" dirty="0">
                <a:latin typeface="Impact" pitchFamily="34" charset="0"/>
              </a:rPr>
              <a:t>БИТВА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707904" y="908720"/>
            <a:ext cx="4608512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400" dirty="0">
              <a:latin typeface="Lato Light" pitchFamily="34" charset="0"/>
              <a:cs typeface="Lato Light" pitchFamily="34" charset="0"/>
            </a:endParaRPr>
          </a:p>
          <a:p>
            <a:endParaRPr lang="ru-RU" sz="1400" dirty="0">
              <a:latin typeface="Lato Light" pitchFamily="34" charset="0"/>
              <a:cs typeface="Lato Light" pitchFamily="34" charset="0"/>
            </a:endParaRPr>
          </a:p>
          <a:p>
            <a:endParaRPr lang="ru-RU" sz="1400" dirty="0">
              <a:latin typeface="Lato Light" pitchFamily="34" charset="0"/>
              <a:cs typeface="Lato Light" pitchFamily="34" charset="0"/>
            </a:endParaRPr>
          </a:p>
          <a:p>
            <a:endParaRPr lang="ru-RU" sz="1400" dirty="0">
              <a:latin typeface="Lato Light" pitchFamily="34" charset="0"/>
              <a:cs typeface="Lato Light" pitchFamily="34" charset="0"/>
            </a:endParaRPr>
          </a:p>
          <a:p>
            <a:endParaRPr lang="ru-RU" sz="1400" dirty="0">
              <a:latin typeface="Lato Light" pitchFamily="34" charset="0"/>
              <a:cs typeface="Lato Light" pitchFamily="34" charset="0"/>
            </a:endParaRPr>
          </a:p>
          <a:p>
            <a:endParaRPr lang="ru-RU" sz="1400" dirty="0">
              <a:latin typeface="Lato Light" pitchFamily="34" charset="0"/>
              <a:cs typeface="Lato Light" pitchFamily="34" charset="0"/>
            </a:endParaRPr>
          </a:p>
          <a:p>
            <a:endParaRPr lang="ru-RU" sz="1400" dirty="0">
              <a:latin typeface="Lato Light" pitchFamily="34" charset="0"/>
              <a:cs typeface="Lato Light" pitchFamily="34" charset="0"/>
            </a:endParaRPr>
          </a:p>
          <a:p>
            <a:endParaRPr lang="ru-RU" sz="1400" dirty="0">
              <a:latin typeface="Lato Light" pitchFamily="34" charset="0"/>
              <a:cs typeface="Lato Light" pitchFamily="34" charset="0"/>
            </a:endParaRPr>
          </a:p>
          <a:p>
            <a:endParaRPr lang="ru-RU" sz="1400" dirty="0">
              <a:latin typeface="Lato Light" pitchFamily="34" charset="0"/>
              <a:cs typeface="Lato Light" pitchFamily="34" charset="0"/>
            </a:endParaRPr>
          </a:p>
          <a:p>
            <a:endParaRPr lang="ru-RU" sz="1400" dirty="0">
              <a:latin typeface="Lato Light" pitchFamily="34" charset="0"/>
              <a:cs typeface="Lato Light" pitchFamily="34" charset="0"/>
            </a:endParaRPr>
          </a:p>
          <a:p>
            <a:endParaRPr lang="ru-RU" sz="1400" dirty="0">
              <a:latin typeface="Lato Light" pitchFamily="34" charset="0"/>
              <a:cs typeface="Lato Light" pitchFamily="34" charset="0"/>
            </a:endParaRPr>
          </a:p>
          <a:p>
            <a:endParaRPr lang="ru-RU" sz="1400" dirty="0">
              <a:latin typeface="Lato Light" pitchFamily="34" charset="0"/>
              <a:cs typeface="Lato Light" pitchFamily="34" charset="0"/>
            </a:endParaRPr>
          </a:p>
          <a:p>
            <a:endParaRPr lang="ru-RU" sz="1400" dirty="0">
              <a:latin typeface="Lato Light" pitchFamily="34" charset="0"/>
              <a:cs typeface="Lato Light" pitchFamily="34" charset="0"/>
            </a:endParaRPr>
          </a:p>
          <a:p>
            <a:r>
              <a:rPr lang="ru-RU" sz="1400" dirty="0">
                <a:latin typeface="Lato Light" pitchFamily="34" charset="0"/>
                <a:cs typeface="Lato Light" pitchFamily="34" charset="0"/>
              </a:rPr>
              <a:t>Сталинградская битва — одно из важнейших генеральных сражений Второй мировой и Великой Отечественной войн между Красной армией и вермахтом при поддержке армий стран «оси», закончившееся победой Вооружённых сил СССР.</a:t>
            </a:r>
          </a:p>
          <a:p>
            <a:endParaRPr lang="ru-RU" sz="1400" dirty="0">
              <a:latin typeface="Lato Light" pitchFamily="34" charset="0"/>
              <a:cs typeface="Lato Light" pitchFamily="34" charset="0"/>
            </a:endParaRPr>
          </a:p>
          <a:p>
            <a:r>
              <a:rPr lang="ru-RU" sz="1400" dirty="0">
                <a:latin typeface="Lato Light" pitchFamily="34" charset="0"/>
                <a:cs typeface="Lato Light" pitchFamily="34" charset="0"/>
              </a:rPr>
              <a:t>Битва происходила с 17 июля 1942 года по 2 февраля 1943 года на территории современных </a:t>
            </a:r>
          </a:p>
          <a:p>
            <a:r>
              <a:rPr lang="ru-RU" sz="1400" dirty="0">
                <a:latin typeface="Lato Light" pitchFamily="34" charset="0"/>
                <a:cs typeface="Lato Light" pitchFamily="34" charset="0"/>
              </a:rPr>
              <a:t>Воронежской, Ростовской, Волгоградской областей и Республики Калмыкии.</a:t>
            </a:r>
          </a:p>
        </p:txBody>
      </p:sp>
      <p:pic>
        <p:nvPicPr>
          <p:cNvPr id="20482" name="Picture 2" descr="https://pbs.twimg.com/media/D_qLvjOX4AA3oy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476672"/>
            <a:ext cx="8352928" cy="3000093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</p:pic>
      <p:sp>
        <p:nvSpPr>
          <p:cNvPr id="7" name="Прямоугольник 6"/>
          <p:cNvSpPr/>
          <p:nvPr/>
        </p:nvSpPr>
        <p:spPr>
          <a:xfrm>
            <a:off x="4226392" y="3244334"/>
            <a:ext cx="691215" cy="36933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r>
              <a:rPr lang="ru-RU" i="1" dirty="0">
                <a:latin typeface="Haettenschweiler" pitchFamily="34" charset="0"/>
                <a:cs typeface="Lato Light" pitchFamily="34" charset="0"/>
              </a:rPr>
              <a:t>— 07— 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812360" y="0"/>
            <a:ext cx="1152128" cy="674136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179512" y="908720"/>
            <a:ext cx="734481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latin typeface="Lato Light" pitchFamily="34" charset="0"/>
                <a:cs typeface="Lato Light" pitchFamily="34" charset="0"/>
              </a:rPr>
              <a:t>Наступление войск нацистской Германии и её союзников продолжалось с 17 июля по 18 ноября 1942 года, его целью был захват большой излучины Дона, волгодонского перешейка и Сталинграда (современный Волгоград). Осуществление этого плана блокировало бы транспортное сообщение между центральными районами Союза ССР и Кавказом, создало бы плацдарм для дальнейшего наступления с целью захвата кавказских месторождений нефти.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4264063" y="2996952"/>
            <a:ext cx="615873" cy="41143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br>
              <a:rPr lang="ru-RU" i="1" dirty="0">
                <a:latin typeface="Haettenschweiler" pitchFamily="34" charset="0"/>
                <a:cs typeface="Lato Light" pitchFamily="34" charset="0"/>
              </a:rPr>
            </a:br>
            <a:br>
              <a:rPr lang="ru-RU" i="1" dirty="0">
                <a:latin typeface="Haettenschweiler" pitchFamily="34" charset="0"/>
                <a:cs typeface="Lato Light" pitchFamily="34" charset="0"/>
              </a:rPr>
            </a:br>
            <a:br>
              <a:rPr lang="ru-RU" i="1" dirty="0">
                <a:latin typeface="Haettenschweiler" pitchFamily="34" charset="0"/>
                <a:cs typeface="Lato Light" pitchFamily="34" charset="0"/>
              </a:rPr>
            </a:br>
            <a:br>
              <a:rPr lang="ru-RU" i="1" dirty="0">
                <a:latin typeface="Haettenschweiler" pitchFamily="34" charset="0"/>
                <a:cs typeface="Lato Light" pitchFamily="34" charset="0"/>
              </a:rPr>
            </a:br>
            <a:br>
              <a:rPr lang="ru-RU" i="1" dirty="0">
                <a:latin typeface="Haettenschweiler" pitchFamily="34" charset="0"/>
                <a:cs typeface="Lato Light" pitchFamily="34" charset="0"/>
              </a:rPr>
            </a:br>
            <a:br>
              <a:rPr lang="ru-RU" i="1" dirty="0">
                <a:latin typeface="Haettenschweiler" pitchFamily="34" charset="0"/>
                <a:cs typeface="Lato Light" pitchFamily="34" charset="0"/>
              </a:rPr>
            </a:br>
            <a:br>
              <a:rPr lang="ru-RU" i="1" dirty="0">
                <a:latin typeface="Haettenschweiler" pitchFamily="34" charset="0"/>
                <a:cs typeface="Lato Light" pitchFamily="34" charset="0"/>
              </a:rPr>
            </a:br>
            <a:br>
              <a:rPr lang="ru-RU" i="1" dirty="0">
                <a:latin typeface="Haettenschweiler" pitchFamily="34" charset="0"/>
                <a:cs typeface="Lato Light" pitchFamily="34" charset="0"/>
              </a:rPr>
            </a:br>
            <a:br>
              <a:rPr lang="ru-RU" i="1" dirty="0">
                <a:latin typeface="Haettenschweiler" pitchFamily="34" charset="0"/>
                <a:cs typeface="Lato Light" pitchFamily="34" charset="0"/>
              </a:rPr>
            </a:br>
            <a:br>
              <a:rPr lang="ru-RU" i="1" dirty="0">
                <a:latin typeface="Haettenschweiler" pitchFamily="34" charset="0"/>
                <a:cs typeface="Lato Light" pitchFamily="34" charset="0"/>
              </a:rPr>
            </a:br>
            <a:br>
              <a:rPr lang="ru-RU" i="1" dirty="0">
                <a:latin typeface="Haettenschweiler" pitchFamily="34" charset="0"/>
                <a:cs typeface="Lato Light" pitchFamily="34" charset="0"/>
              </a:rPr>
            </a:br>
            <a:br>
              <a:rPr lang="ru-RU" i="1" dirty="0">
                <a:latin typeface="Haettenschweiler" pitchFamily="34" charset="0"/>
                <a:cs typeface="Lato Light" pitchFamily="34" charset="0"/>
              </a:rPr>
            </a:br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r>
              <a:rPr lang="ru-RU" i="1" dirty="0">
                <a:latin typeface="Haettenschweiler" pitchFamily="34" charset="0"/>
                <a:cs typeface="Lato Light" pitchFamily="34" charset="0"/>
              </a:rPr>
              <a:t> 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6156176" y="3717032"/>
            <a:ext cx="1512168" cy="259228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9458" name="Picture 2" descr="Ð¤Ð¾Ð½ÑÐ°Ð½ Â«ÐÐµÑÑÐºÐ¸Ð¹ ÑÐ¾ÑÐ¾Ð²Ð¾Ð´Â» Ð½Ð° ÐÑÐ¸Ð²Ð¾ÐºÐ·Ð°Ð»ÑÐ½Ð¾Ð¹ Ð¿Ð»Ð¾ÑÐ°Ð´Ð¸ Ð² ÑÐ°Ð·ÑÑÑÐµÐ½Ð½Ð¾Ð¼ Ð¡ÑÐ°Ð»Ð¸Ð½Ð³ÑÐ°Ð´Ðµ Ð¿Ð¾ÑÐ»Ðµ Ð¾ÐºÐ¾Ð½ÑÐ°Ð½Ð¸Ñ Ð¡ÑÐ°Ð»Ð¸Ð½Ð³ÑÐ°Ð´ÑÐºÐ¾Ð¹ Ð±Ð¸ÑÐ²Ñ (ÑÐ¾ÑÐ¾ Ð¡ÐµÑÐ³ÐµÑ Ð¡ÑÑÑÐ½Ð½Ð¸ÐºÐ¾Ð²Ð°, 1943 Ð³Ð¾Ð´)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2420888"/>
            <a:ext cx="5847086" cy="3878263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6156176" y="2420888"/>
            <a:ext cx="1512168" cy="115212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6084168" y="3789040"/>
            <a:ext cx="1872208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200" dirty="0">
              <a:latin typeface="Lato Light" pitchFamily="34" charset="0"/>
              <a:cs typeface="Lato Light" pitchFamily="34" charset="0"/>
            </a:endParaRPr>
          </a:p>
          <a:p>
            <a:endParaRPr lang="ru-RU" sz="1200" dirty="0">
              <a:latin typeface="Lato Light" pitchFamily="34" charset="0"/>
              <a:cs typeface="Lato Light" pitchFamily="34" charset="0"/>
            </a:endParaRPr>
          </a:p>
          <a:p>
            <a:endParaRPr lang="ru-RU" sz="1200" dirty="0">
              <a:latin typeface="Lato Light" pitchFamily="34" charset="0"/>
              <a:cs typeface="Lato Light" pitchFamily="34" charset="0"/>
            </a:endParaRPr>
          </a:p>
          <a:p>
            <a:r>
              <a:rPr lang="ru-RU" sz="1200" dirty="0">
                <a:latin typeface="Lato Light" pitchFamily="34" charset="0"/>
                <a:cs typeface="Lato Light" pitchFamily="34" charset="0"/>
              </a:rPr>
              <a:t>Фонтан «Детский хоровод» на Привокзальной площади в разрушенном Сталинграде после окончания Сталинградской </a:t>
            </a:r>
          </a:p>
          <a:p>
            <a:r>
              <a:rPr lang="ru-RU" sz="1200" dirty="0">
                <a:latin typeface="Lato Light" pitchFamily="34" charset="0"/>
                <a:cs typeface="Lato Light" pitchFamily="34" charset="0"/>
              </a:rPr>
              <a:t>битвы (фото Сергея Струнникова, 1943).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251520" y="116632"/>
            <a:ext cx="7416824" cy="72008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4226392" y="3244334"/>
            <a:ext cx="691215" cy="36933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r>
              <a:rPr lang="ru-RU" i="1" dirty="0">
                <a:latin typeface="Haettenschweiler" pitchFamily="34" charset="0"/>
                <a:cs typeface="Lato Light" pitchFamily="34" charset="0"/>
              </a:rPr>
              <a:t>— 08— 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71276" y="2996952"/>
            <a:ext cx="601447" cy="41143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r>
              <a:rPr lang="ru-RU" i="1" dirty="0">
                <a:latin typeface="Haettenschweiler" pitchFamily="34" charset="0"/>
                <a:cs typeface="Lato Light" pitchFamily="34" charset="0"/>
              </a:rPr>
              <a:t> 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419872" y="0"/>
            <a:ext cx="5724128" cy="67710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400" dirty="0">
              <a:latin typeface="Lato Light" pitchFamily="34" charset="0"/>
              <a:cs typeface="Lato Light" pitchFamily="34" charset="0"/>
            </a:endParaRPr>
          </a:p>
          <a:p>
            <a:endParaRPr lang="ru-RU" sz="1400" dirty="0">
              <a:latin typeface="Lato Light" pitchFamily="34" charset="0"/>
              <a:cs typeface="Lato Light" pitchFamily="34" charset="0"/>
            </a:endParaRPr>
          </a:p>
          <a:p>
            <a:endParaRPr lang="ru-RU" sz="1400" dirty="0">
              <a:latin typeface="Lato Light" pitchFamily="34" charset="0"/>
              <a:cs typeface="Lato Light" pitchFamily="34" charset="0"/>
            </a:endParaRPr>
          </a:p>
          <a:p>
            <a:endParaRPr lang="ru-RU" sz="1400" dirty="0">
              <a:latin typeface="Lato Light" pitchFamily="34" charset="0"/>
              <a:cs typeface="Lato Light" pitchFamily="34" charset="0"/>
            </a:endParaRPr>
          </a:p>
          <a:p>
            <a:endParaRPr lang="ru-RU" sz="1400" dirty="0">
              <a:latin typeface="Lato Light" pitchFamily="34" charset="0"/>
              <a:cs typeface="Lato Light" pitchFamily="34" charset="0"/>
            </a:endParaRPr>
          </a:p>
          <a:p>
            <a:endParaRPr lang="ru-RU" sz="1400" dirty="0">
              <a:latin typeface="Lato Light" pitchFamily="34" charset="0"/>
              <a:cs typeface="Lato Light" pitchFamily="34" charset="0"/>
            </a:endParaRPr>
          </a:p>
          <a:p>
            <a:endParaRPr lang="ru-RU" sz="1400" dirty="0">
              <a:latin typeface="Lato Light" pitchFamily="34" charset="0"/>
              <a:cs typeface="Lato Light" pitchFamily="34" charset="0"/>
            </a:endParaRPr>
          </a:p>
          <a:p>
            <a:endParaRPr lang="ru-RU" sz="1400" dirty="0">
              <a:latin typeface="Lato Light" pitchFamily="34" charset="0"/>
              <a:cs typeface="Lato Light" pitchFamily="34" charset="0"/>
            </a:endParaRPr>
          </a:p>
          <a:p>
            <a:endParaRPr lang="ru-RU" sz="1400" dirty="0">
              <a:latin typeface="Lato Light" pitchFamily="34" charset="0"/>
              <a:cs typeface="Lato Light" pitchFamily="34" charset="0"/>
            </a:endParaRPr>
          </a:p>
          <a:p>
            <a:endParaRPr lang="ru-RU" sz="1400" dirty="0">
              <a:latin typeface="Lato Light" pitchFamily="34" charset="0"/>
              <a:cs typeface="Lato Light" pitchFamily="34" charset="0"/>
            </a:endParaRPr>
          </a:p>
          <a:p>
            <a:endParaRPr lang="ru-RU" sz="1400" dirty="0">
              <a:latin typeface="Lato Light" pitchFamily="34" charset="0"/>
              <a:cs typeface="Lato Light" pitchFamily="34" charset="0"/>
            </a:endParaRPr>
          </a:p>
          <a:p>
            <a:endParaRPr lang="ru-RU" sz="1400" dirty="0">
              <a:latin typeface="Lato Light" pitchFamily="34" charset="0"/>
              <a:cs typeface="Lato Light" pitchFamily="34" charset="0"/>
            </a:endParaRPr>
          </a:p>
          <a:p>
            <a:endParaRPr lang="ru-RU" sz="1400" dirty="0">
              <a:latin typeface="Lato Light" pitchFamily="34" charset="0"/>
              <a:cs typeface="Lato Light" pitchFamily="34" charset="0"/>
            </a:endParaRPr>
          </a:p>
          <a:p>
            <a:endParaRPr lang="ru-RU" sz="1400" dirty="0">
              <a:latin typeface="Lato Light" pitchFamily="34" charset="0"/>
              <a:cs typeface="Lato Light" pitchFamily="34" charset="0"/>
            </a:endParaRPr>
          </a:p>
          <a:p>
            <a:endParaRPr lang="ru-RU" sz="1400" dirty="0">
              <a:latin typeface="Lato Light" pitchFamily="34" charset="0"/>
              <a:cs typeface="Lato Light" pitchFamily="34" charset="0"/>
            </a:endParaRPr>
          </a:p>
          <a:p>
            <a:endParaRPr lang="ru-RU" sz="1400" dirty="0">
              <a:latin typeface="Lato Light" pitchFamily="34" charset="0"/>
              <a:cs typeface="Lato Light" pitchFamily="34" charset="0"/>
            </a:endParaRPr>
          </a:p>
          <a:p>
            <a:endParaRPr lang="ru-RU" sz="1400" dirty="0">
              <a:latin typeface="Lato Light" pitchFamily="34" charset="0"/>
              <a:cs typeface="Lato Light" pitchFamily="34" charset="0"/>
            </a:endParaRPr>
          </a:p>
          <a:p>
            <a:r>
              <a:rPr lang="ru-RU" sz="1400" dirty="0">
                <a:latin typeface="Lato Light" pitchFamily="34" charset="0"/>
                <a:cs typeface="Lato Light" pitchFamily="34" charset="0"/>
              </a:rPr>
              <a:t>За июль-ноябрь 1942 года Красной армии удалось заставить противника увязнуть в оборонительных боях, а до февраля 1943 года — окружить группировку немецко-фашистских войск в результате операции «Уран», отбить деблокирующий немецкий удар «Винтергевиттер». Окружённая группировка 6-й армии капитулировала 2 февраля 1943 года, в том числе генерал-фельдмаршал Фридрих Паулюс и ещё 24 генерала вермахта. </a:t>
            </a:r>
          </a:p>
          <a:p>
            <a:endParaRPr lang="ru-RU" sz="1400" dirty="0">
              <a:latin typeface="Lato Light" pitchFamily="34" charset="0"/>
              <a:cs typeface="Lato Light" pitchFamily="34" charset="0"/>
            </a:endParaRPr>
          </a:p>
          <a:p>
            <a:r>
              <a:rPr lang="ru-RU" sz="1400" dirty="0">
                <a:latin typeface="Lato Light" pitchFamily="34" charset="0"/>
                <a:cs typeface="Lato Light" pitchFamily="34" charset="0"/>
              </a:rPr>
              <a:t>Эта победа Красной армии, после череды поражений 1941—1942 годов, положила начало «коренному перелому» (перехвату советским командованием стратегической инициативы) не только в Великой Отечественной, но и во всей Второй мировой войне.</a:t>
            </a:r>
          </a:p>
        </p:txBody>
      </p:sp>
      <p:pic>
        <p:nvPicPr>
          <p:cNvPr id="21506" name="Picture 2" descr="https://cs9.pikabu.ru/post_img/2016/11/24/11/og_og_14800113792178860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88640"/>
            <a:ext cx="6300192" cy="3297101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79512" y="3645024"/>
            <a:ext cx="3096344" cy="321297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6660232" y="0"/>
            <a:ext cx="2160240" cy="350100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4225591" y="3244334"/>
            <a:ext cx="692818" cy="36933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r>
              <a:rPr lang="ru-RU" i="1" dirty="0">
                <a:latin typeface="Haettenschweiler" pitchFamily="34" charset="0"/>
                <a:cs typeface="Lato Light" pitchFamily="34" charset="0"/>
              </a:rPr>
              <a:t>— 09— 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71276" y="2996952"/>
            <a:ext cx="601447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r>
              <a:rPr lang="ru-RU" i="1" dirty="0">
                <a:latin typeface="Haettenschweiler" pitchFamily="34" charset="0"/>
                <a:cs typeface="Lato Light" pitchFamily="34" charset="0"/>
              </a:rPr>
              <a:t> 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4283968" cy="68580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>
                <a:solidFill>
                  <a:schemeClr val="tx1"/>
                </a:solidFill>
                <a:latin typeface="Haettenschweiler" pitchFamily="34" charset="0"/>
              </a:rPr>
              <a:t>П</a:t>
            </a:r>
          </a:p>
          <a:p>
            <a:pPr algn="ctr"/>
            <a:r>
              <a:rPr lang="ru-RU" sz="4800" b="1" dirty="0">
                <a:solidFill>
                  <a:schemeClr val="tx1"/>
                </a:solidFill>
                <a:latin typeface="Haettenschweiler" pitchFamily="34" charset="0"/>
              </a:rPr>
              <a:t>А</a:t>
            </a:r>
            <a:br>
              <a:rPr lang="ru-RU" sz="4800" b="1" dirty="0">
                <a:solidFill>
                  <a:schemeClr val="tx1"/>
                </a:solidFill>
                <a:latin typeface="Haettenschweiler" pitchFamily="34" charset="0"/>
              </a:rPr>
            </a:br>
            <a:r>
              <a:rPr lang="ru-RU" sz="4800" b="1" dirty="0">
                <a:solidFill>
                  <a:schemeClr val="tx1"/>
                </a:solidFill>
                <a:latin typeface="Haettenschweiler" pitchFamily="34" charset="0"/>
              </a:rPr>
              <a:t>М</a:t>
            </a:r>
            <a:br>
              <a:rPr lang="ru-RU" sz="4800" b="1" dirty="0">
                <a:solidFill>
                  <a:schemeClr val="tx1"/>
                </a:solidFill>
                <a:latin typeface="Haettenschweiler" pitchFamily="34" charset="0"/>
              </a:rPr>
            </a:br>
            <a:r>
              <a:rPr lang="ru-RU" sz="4800" b="1" dirty="0">
                <a:solidFill>
                  <a:schemeClr val="tx1"/>
                </a:solidFill>
                <a:latin typeface="Haettenschweiler" pitchFamily="34" charset="0"/>
              </a:rPr>
              <a:t>Я</a:t>
            </a:r>
            <a:br>
              <a:rPr lang="ru-RU" sz="4800" b="1" dirty="0">
                <a:solidFill>
                  <a:schemeClr val="tx1"/>
                </a:solidFill>
                <a:latin typeface="Haettenschweiler" pitchFamily="34" charset="0"/>
              </a:rPr>
            </a:br>
            <a:r>
              <a:rPr lang="ru-RU" sz="4800" b="1" dirty="0">
                <a:solidFill>
                  <a:schemeClr val="tx1"/>
                </a:solidFill>
                <a:latin typeface="Haettenschweiler" pitchFamily="34" charset="0"/>
              </a:rPr>
              <a:t>Т</a:t>
            </a:r>
            <a:br>
              <a:rPr lang="ru-RU" sz="4800" b="1" dirty="0">
                <a:solidFill>
                  <a:schemeClr val="tx1"/>
                </a:solidFill>
                <a:latin typeface="Haettenschweiler" pitchFamily="34" charset="0"/>
              </a:rPr>
            </a:br>
            <a:r>
              <a:rPr lang="ru-RU" sz="4800" b="1" dirty="0">
                <a:solidFill>
                  <a:schemeClr val="tx1"/>
                </a:solidFill>
                <a:latin typeface="Haettenschweiler" pitchFamily="34" charset="0"/>
              </a:rPr>
              <a:t>Н</a:t>
            </a:r>
            <a:br>
              <a:rPr lang="ru-RU" sz="4800" b="1" dirty="0">
                <a:solidFill>
                  <a:schemeClr val="tx1"/>
                </a:solidFill>
                <a:latin typeface="Haettenschweiler" pitchFamily="34" charset="0"/>
              </a:rPr>
            </a:br>
            <a:r>
              <a:rPr lang="ru-RU" sz="4800" b="1" dirty="0">
                <a:solidFill>
                  <a:schemeClr val="tx1"/>
                </a:solidFill>
                <a:latin typeface="Haettenschweiler" pitchFamily="34" charset="0"/>
              </a:rPr>
              <a:t>И</a:t>
            </a:r>
            <a:br>
              <a:rPr lang="ru-RU" sz="4800" b="1" dirty="0">
                <a:solidFill>
                  <a:schemeClr val="tx1"/>
                </a:solidFill>
                <a:latin typeface="Haettenschweiler" pitchFamily="34" charset="0"/>
              </a:rPr>
            </a:br>
            <a:r>
              <a:rPr lang="ru-RU" sz="4800" b="1" dirty="0">
                <a:solidFill>
                  <a:schemeClr val="tx1"/>
                </a:solidFill>
                <a:latin typeface="Haettenschweiler" pitchFamily="34" charset="0"/>
              </a:rPr>
              <a:t>К</a:t>
            </a:r>
            <a:br>
              <a:rPr lang="ru-RU" sz="4800" b="1" dirty="0">
                <a:solidFill>
                  <a:schemeClr val="tx1"/>
                </a:solidFill>
                <a:latin typeface="Haettenschweiler" pitchFamily="34" charset="0"/>
              </a:rPr>
            </a:br>
            <a:r>
              <a:rPr lang="ru-RU" sz="4800" b="1" dirty="0">
                <a:solidFill>
                  <a:schemeClr val="tx1"/>
                </a:solidFill>
                <a:latin typeface="Haettenschweiler" pitchFamily="34" charset="0"/>
              </a:rPr>
              <a:t>И</a:t>
            </a: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2555776" y="332656"/>
            <a:ext cx="0" cy="652534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>
            <a:off x="1619672" y="0"/>
            <a:ext cx="0" cy="652534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1043608" y="6453336"/>
            <a:ext cx="64807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2483768" y="404664"/>
            <a:ext cx="64807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Прямоугольник 9"/>
          <p:cNvSpPr/>
          <p:nvPr/>
        </p:nvSpPr>
        <p:spPr>
          <a:xfrm>
            <a:off x="4283968" y="0"/>
            <a:ext cx="4860032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latin typeface="Lato Light" pitchFamily="34" charset="0"/>
                <a:cs typeface="Lato Light" pitchFamily="34" charset="0"/>
              </a:rPr>
              <a:t>Большая часть памятников Сталинградской битвы расположена в Волгограде, самые известные из них входят в состав музея-заповедника «Сталинградская битва»: «Родина-мать зовёт!» на Мамаевом кургане, панорама «Разгром немецко-фашистских войск под Сталинградом», мельница Гергардта. В 1995 году в Городищенском районе Волгоградской области было создано солдатское кладбище «Россошки», где есть немецкий участок с памятным знаком и могилами немецких солдат.</a:t>
            </a:r>
          </a:p>
        </p:txBody>
      </p:sp>
      <p:pic>
        <p:nvPicPr>
          <p:cNvPr id="22530" name="Picture 2" descr="http://gala-vish.ru/thumb/2/Xr-bit47XQ2357em0VaJHw/r/d/volgogra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3968" y="2636912"/>
            <a:ext cx="4860032" cy="3721974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4241621" y="3244334"/>
            <a:ext cx="660758" cy="36933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endParaRPr lang="ru-RU" i="1" dirty="0">
              <a:latin typeface="Haettenschweiler" pitchFamily="34" charset="0"/>
              <a:cs typeface="Lato Light" pitchFamily="34" charset="0"/>
            </a:endParaRPr>
          </a:p>
          <a:p>
            <a:pPr algn="ctr"/>
            <a:r>
              <a:rPr lang="ru-RU" i="1" dirty="0">
                <a:latin typeface="Haettenschweiler" pitchFamily="34" charset="0"/>
                <a:cs typeface="Lato Light" pitchFamily="34" charset="0"/>
              </a:rPr>
              <a:t>— 10— 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504</TotalTime>
  <Words>3203</Words>
  <Application>Microsoft Office PowerPoint</Application>
  <PresentationFormat>Экран (4:3)</PresentationFormat>
  <Paragraphs>1140</Paragraphs>
  <Slides>36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36</vt:i4>
      </vt:variant>
    </vt:vector>
  </HeadingPairs>
  <TitlesOfParts>
    <vt:vector size="42" baseType="lpstr">
      <vt:lpstr>Arial</vt:lpstr>
      <vt:lpstr>Calibri</vt:lpstr>
      <vt:lpstr>Haettenschweiler</vt:lpstr>
      <vt:lpstr>Impact</vt:lpstr>
      <vt:lpstr>Lato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HOME</dc:creator>
  <cp:lastModifiedBy>qwert001920@mail.ru</cp:lastModifiedBy>
  <cp:revision>292</cp:revision>
  <dcterms:created xsi:type="dcterms:W3CDTF">2021-09-14T11:45:34Z</dcterms:created>
  <dcterms:modified xsi:type="dcterms:W3CDTF">2022-05-17T13:44:19Z</dcterms:modified>
</cp:coreProperties>
</file>